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74" d="100"/>
          <a:sy n="74" d="100"/>
        </p:scale>
        <p:origin x="3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05/09/1441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05/09/1441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05/09/1441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05/09/1441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05/09/1441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05/09/1441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05/09/1441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5" y="2802667"/>
            <a:ext cx="7878305" cy="2057113"/>
          </a:xfrm>
        </p:spPr>
        <p:txBody>
          <a:bodyPr>
            <a:normAutofit fontScale="90000"/>
          </a:bodyPr>
          <a:lstStyle/>
          <a:p>
            <a:r>
              <a:rPr lang="ar-EG" dirty="0" smtClean="0">
                <a:solidFill>
                  <a:schemeClr val="bg1"/>
                </a:solidFill>
              </a:rPr>
              <a:t>محاضرة 4تك الملابس الذكية</a:t>
            </a:r>
            <a:br>
              <a:rPr lang="ar-EG" dirty="0" smtClean="0">
                <a:solidFill>
                  <a:schemeClr val="bg1"/>
                </a:solidFill>
              </a:rPr>
            </a:br>
            <a:r>
              <a:rPr lang="ar-EG" dirty="0" smtClean="0">
                <a:solidFill>
                  <a:schemeClr val="bg1"/>
                </a:solidFill>
              </a:rPr>
              <a:t>الفرقة الرابعة </a:t>
            </a:r>
            <a:br>
              <a:rPr lang="ar-EG" dirty="0" smtClean="0">
                <a:solidFill>
                  <a:schemeClr val="bg1"/>
                </a:solidFill>
              </a:rPr>
            </a:br>
            <a:r>
              <a:rPr lang="ar-EG" dirty="0" smtClean="0">
                <a:solidFill>
                  <a:schemeClr val="bg1"/>
                </a:solidFill>
              </a:rPr>
              <a:t>قسم الملابس</a:t>
            </a:r>
            <a:endParaRPr lang="ar-EG" dirty="0">
              <a:solidFill>
                <a:schemeClr val="bg1"/>
              </a:solidFill>
            </a:endParaRPr>
          </a:p>
        </p:txBody>
      </p:sp>
      <p:sp>
        <p:nvSpPr>
          <p:cNvPr id="3" name="Subtitle 2"/>
          <p:cNvSpPr>
            <a:spLocks noGrp="1"/>
          </p:cNvSpPr>
          <p:nvPr>
            <p:ph type="subTitle" idx="1"/>
          </p:nvPr>
        </p:nvSpPr>
        <p:spPr>
          <a:xfrm>
            <a:off x="4313695" y="5055590"/>
            <a:ext cx="7878306" cy="1426575"/>
          </a:xfrm>
        </p:spPr>
        <p:txBody>
          <a:bodyPr/>
          <a:lstStyle/>
          <a:p>
            <a:r>
              <a:rPr lang="ar-EG" dirty="0" smtClean="0">
                <a:solidFill>
                  <a:schemeClr val="bg1"/>
                </a:solidFill>
              </a:rPr>
              <a:t>اعداد</a:t>
            </a:r>
          </a:p>
          <a:p>
            <a:r>
              <a:rPr lang="ar-EG" dirty="0" smtClean="0">
                <a:solidFill>
                  <a:schemeClr val="bg1"/>
                </a:solidFill>
              </a:rPr>
              <a:t>م.د.شيرين صلاح الدين على سالم</a:t>
            </a:r>
            <a:endParaRPr lang="ar-EG" dirty="0">
              <a:solidFill>
                <a:schemeClr val="bg1"/>
              </a:solidFill>
            </a:endParaRPr>
          </a:p>
        </p:txBody>
      </p:sp>
    </p:spTree>
    <p:extLst>
      <p:ext uri="{BB962C8B-B14F-4D97-AF65-F5344CB8AC3E}">
        <p14:creationId xmlns:p14="http://schemas.microsoft.com/office/powerpoint/2010/main" val="359322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69" y="0"/>
            <a:ext cx="13193962" cy="7253207"/>
          </a:xfrm>
          <a:prstGeom prst="rect">
            <a:avLst/>
          </a:prstGeom>
        </p:spPr>
      </p:pic>
      <p:sp>
        <p:nvSpPr>
          <p:cNvPr id="2" name="Rectangle 1"/>
          <p:cNvSpPr/>
          <p:nvPr/>
        </p:nvSpPr>
        <p:spPr>
          <a:xfrm>
            <a:off x="4191754" y="808952"/>
            <a:ext cx="5522614" cy="523220"/>
          </a:xfrm>
          <a:prstGeom prst="rect">
            <a:avLst/>
          </a:prstGeom>
        </p:spPr>
        <p:txBody>
          <a:bodyPr wrap="square">
            <a:spAutoFit/>
          </a:bodyPr>
          <a:lstStyle/>
          <a:p>
            <a:r>
              <a:rPr lang="ar-SA" sz="2800" b="1" dirty="0">
                <a:latin typeface="Calibri" panose="020F0502020204030204" pitchFamily="34" charset="0"/>
                <a:ea typeface="Calibri" panose="020F0502020204030204" pitchFamily="34" charset="0"/>
              </a:rPr>
              <a:t>استخدامات الالياف الضوئية فى مجال الملابس</a:t>
            </a:r>
            <a:endParaRPr lang="en-US" sz="2800" b="1" dirty="0"/>
          </a:p>
        </p:txBody>
      </p:sp>
      <p:sp>
        <p:nvSpPr>
          <p:cNvPr id="3" name="Rectangle 2"/>
          <p:cNvSpPr/>
          <p:nvPr/>
        </p:nvSpPr>
        <p:spPr>
          <a:xfrm>
            <a:off x="4028792" y="1524438"/>
            <a:ext cx="8084744" cy="2385846"/>
          </a:xfrm>
          <a:prstGeom prst="rect">
            <a:avLst/>
          </a:prstGeom>
        </p:spPr>
        <p:txBody>
          <a:bodyPr wrap="square">
            <a:spAutoFit/>
          </a:bodyPr>
          <a:lstStyle/>
          <a:p>
            <a:pPr>
              <a:lnSpc>
                <a:spcPct val="107000"/>
              </a:lnSpc>
            </a:pPr>
            <a:r>
              <a:rPr lang="ar-SA" sz="4800" b="1" dirty="0">
                <a:solidFill>
                  <a:schemeClr val="bg1"/>
                </a:solidFill>
                <a:latin typeface="Calibri" panose="020F0502020204030204" pitchFamily="34" charset="0"/>
                <a:ea typeface="Times New Roman" panose="02020603050405020304" pitchFamily="18" charset="0"/>
              </a:rPr>
              <a:t>الضوء</a:t>
            </a:r>
            <a:endParaRPr lang="en-US" sz="4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400" b="1" dirty="0">
                <a:solidFill>
                  <a:srgbClr val="073763"/>
                </a:solidFill>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r>
              <a:rPr lang="ar-SA" sz="2400" b="1" dirty="0">
                <a:solidFill>
                  <a:srgbClr val="073763"/>
                </a:solidFill>
                <a:ea typeface="Times New Roman" panose="02020603050405020304" pitchFamily="18" charset="0"/>
              </a:rPr>
              <a:t> </a:t>
            </a:r>
            <a:r>
              <a:rPr lang="ar-SA" sz="2400" b="1" dirty="0">
                <a:ea typeface="Times New Roman" panose="02020603050405020304" pitchFamily="18" charset="0"/>
              </a:rPr>
              <a:t>ﻴﻌﺩ الضوء ﻤﻥ ﺃﻫﻡ النعم ﺍﻹلهيه ليس ﻓﻘﻁ لأنه ﺍلمصدر الأساسي للطاقة ﻭلكن ﻨﻅﺭﺍ لارتباطه ﺒﻨﻌﻤﺔ البصر، ﻭﻻ ﻴﻤﻜﻥ ﺘﺼﻭﺭ ﺤﻴﺎﺓ ﻋﻠﻰ ﺴﻁﺢ ﺍﻷﺭﺽ ﺒﺩﻭﻥ الضوء</a:t>
            </a:r>
            <a:endParaRPr lang="en-US" sz="2400" b="1" dirty="0"/>
          </a:p>
        </p:txBody>
      </p:sp>
      <p:sp>
        <p:nvSpPr>
          <p:cNvPr id="4" name="Rectangle 3"/>
          <p:cNvSpPr/>
          <p:nvPr/>
        </p:nvSpPr>
        <p:spPr>
          <a:xfrm>
            <a:off x="307818" y="3910284"/>
            <a:ext cx="11884182" cy="1015663"/>
          </a:xfrm>
          <a:prstGeom prst="rect">
            <a:avLst/>
          </a:prstGeom>
        </p:spPr>
        <p:txBody>
          <a:bodyPr wrap="square">
            <a:spAutoFit/>
          </a:bodyPr>
          <a:lstStyle/>
          <a:p>
            <a:r>
              <a:rPr lang="ar-SA" sz="2000" b="1" dirty="0">
                <a:ea typeface="Times New Roman" panose="02020603050405020304" pitchFamily="18" charset="0"/>
              </a:rPr>
              <a:t>لقد  ﺃﺘﺎﺡ القدم العلمي والتكنولوجي ﻓﻲ الناحيتين النظرية ﻭالتقنية لعلوم الضوء ﺨﺎﻤﺎﺕ ﻀﻭﺌﻴﺔ ﻤﺘﻌﺩﺩﺓ. ﻭﺘﻌﺩ ﻫﺫﻩ الخامات ﻨﺴﺠﻴﺔ ﻜﺎﻨﺕ ﺃﻡ ﻏﻴﺭ ﻨﺴﺠﻴﺔ ﻤﻥ الابتكارات الحديثة الناتجة ﻋﻥ ﺘﻜﻨﻭلوجيا عالية التقنية, ﻭالتي ﻗﺩ ﻴﺴﻬﻡ ﺘﻨﻭﻋﻬﺎ، ﻭﺇﻤﻜﺎﻨﺎﺘﻬﺎ التشكيلية المختلفة ﻓﻲ ﺇﺜﺭﺍﺀ الأزياء الحديثة، ﻭالتذوق الفني. فالأزياء، ﻜﺄﺤﺩ ﻤﺠﺎﻻﺕ الفنون، ﺘﺭﺘﺒﻁ بمتغيرات العصر ﺴﻭﺍﺀً المتغيرات الفكرية ﺃو الفلسفية أو التقنية</a:t>
            </a:r>
            <a:endParaRPr lang="en-US" sz="2000" b="1" dirty="0"/>
          </a:p>
        </p:txBody>
      </p:sp>
      <p:sp>
        <p:nvSpPr>
          <p:cNvPr id="5" name="Rectangle 4"/>
          <p:cNvSpPr/>
          <p:nvPr/>
        </p:nvSpPr>
        <p:spPr>
          <a:xfrm>
            <a:off x="307818" y="4889247"/>
            <a:ext cx="11884182" cy="1384995"/>
          </a:xfrm>
          <a:prstGeom prst="rect">
            <a:avLst/>
          </a:prstGeom>
        </p:spPr>
        <p:txBody>
          <a:bodyPr wrap="square">
            <a:spAutoFit/>
          </a:bodyPr>
          <a:lstStyle/>
          <a:p>
            <a:r>
              <a:rPr lang="ar-SA" sz="2800" b="1" dirty="0">
                <a:ea typeface="Times New Roman" panose="02020603050405020304" pitchFamily="18" charset="0"/>
              </a:rPr>
              <a:t>ﻓﻤﻥ ﺨﻼل ﺍﺘﺨﺎﺫ الضوء ﻜﻤﺼﺩﺭ للإلهام, ﻴﻤﻜﻥ الحصول على ﺘﺄﺜﻴﺭﺍﺕ ﻤﺘﻨﻭﻋﺔ للضوء ﻭاللون ﻤﻤﺎ ﻴﺤﺩﺙ ﺨﻔﻭﺕ ﺘﺩﺭﻴﺠﻲ للضوء ﺘﺯﺩﺍﺩ به ﻨﻌﻭﻤﺔ الأشكال البعيدة. ﻭﺒﺫلك ﻴﺤﻘﻕ المصمم ﺘﺄﺜﻴﺭﺍﺕ ﺇﻀﺎﻓﻴﺔ ﺠﺩﻴﺩﺓ ﺩﺍﺨل التصميم  ﻴﺼﻌﺏ ﺃﻭ ﻗﺩ ﻴﺴﺘﺤﻴل الحصول عليها ﺒﺎﺴﺘﺨﺩﺍﻡ تصميم المسطح  ﺜﻨﺎﺌﻲ ﺍﻷﺒﻌﺎﺩ</a:t>
            </a:r>
            <a:endParaRPr lang="en-US" sz="2800" b="1" dirty="0"/>
          </a:p>
        </p:txBody>
      </p:sp>
    </p:spTree>
    <p:extLst>
      <p:ext uri="{BB962C8B-B14F-4D97-AF65-F5344CB8AC3E}">
        <p14:creationId xmlns:p14="http://schemas.microsoft.com/office/powerpoint/2010/main" val="391992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2202024" y="270842"/>
            <a:ext cx="9881118" cy="1913216"/>
          </a:xfrm>
          <a:prstGeom prst="rect">
            <a:avLst/>
          </a:prstGeom>
        </p:spPr>
        <p:txBody>
          <a:bodyPr wrap="square">
            <a:spAutoFit/>
          </a:bodyPr>
          <a:lstStyle/>
          <a:p>
            <a:pPr>
              <a:lnSpc>
                <a:spcPct val="107000"/>
              </a:lnSpc>
            </a:pPr>
            <a:r>
              <a:rPr lang="ar-SA" sz="2800" dirty="0">
                <a:latin typeface="Calibri" panose="020F0502020204030204" pitchFamily="34" charset="0"/>
                <a:ea typeface="Times New Roman" panose="02020603050405020304" pitchFamily="18" charset="0"/>
              </a:rPr>
              <a:t>ﺍﻷﻤﺭ الذي  حتم   ﺍﺘﺨﺎﺫ التصميم ثلاثي ﺍﻷﺒﻌﺎﺩ المباشر ﻋﻠﻰ المانيكان ﻭﺴﻴﻠﺔ ﻤﺜﻠﻰ ﻹﺒﺭﺍﺯ ﺇﻤﻜﺎﻨﺎﺕ تلك الخامات الضوئية, ﻭبالتالي الحصول ﻋﻠﻰ ﻤﻼﺒﺱ ﻤﻀﻴﺌﺔ ﻤﺒﻬﺭﺓ. لذا تقوم دراسة التشكيل ﻋﻠﻰ المانيكان ببعض الخامات الضوئية ﻓﻲ ﺇﻁﺎﺭ ﻜﻠﻲ لمفردات التشكيل ﻤﻥ ﺠﺎﻨﺏ, ﻭﻤﻥ ﺠﺎﻨﺏ ﺃﺨر ﻓﻨﻲ ﺘﻜﻨﻭلوﺠﻲ ﺘﻌﺒﻴﺭﻱ للضوء.</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picture containing sky, star&#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6885992" y="2335627"/>
            <a:ext cx="5032466" cy="4326430"/>
          </a:xfrm>
          <a:prstGeom prst="rect">
            <a:avLst/>
          </a:prstGeom>
        </p:spPr>
      </p:pic>
      <p:pic>
        <p:nvPicPr>
          <p:cNvPr id="6" name="Picture 5" descr="A picture containing glass, light&#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214604" y="2348569"/>
            <a:ext cx="6652169" cy="4617145"/>
          </a:xfrm>
          <a:prstGeom prst="rect">
            <a:avLst/>
          </a:prstGeom>
        </p:spPr>
      </p:pic>
    </p:spTree>
    <p:extLst>
      <p:ext uri="{BB962C8B-B14F-4D97-AF65-F5344CB8AC3E}">
        <p14:creationId xmlns:p14="http://schemas.microsoft.com/office/powerpoint/2010/main" val="232553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2351314" y="287990"/>
            <a:ext cx="9703837" cy="830997"/>
          </a:xfrm>
          <a:prstGeom prst="rect">
            <a:avLst/>
          </a:prstGeom>
        </p:spPr>
        <p:txBody>
          <a:bodyPr wrap="square">
            <a:spAutoFit/>
          </a:bodyPr>
          <a:lstStyle/>
          <a:p>
            <a:r>
              <a:rPr lang="ar-EG" sz="2400" dirty="0">
                <a:latin typeface="Calibri" panose="020F0502020204030204" pitchFamily="34" charset="0"/>
                <a:ea typeface="Calibri" panose="020F0502020204030204" pitchFamily="34" charset="0"/>
              </a:rPr>
              <a:t>تشير الألياف الضوئية  إلى الوسط والتكنولوجيا المرتبطة بنقل المعلومات على شكل نبضات ضوئية على طول خيط زجاجي أو بلاستيكي أو ألياف</a:t>
            </a:r>
            <a:endParaRPr lang="en-US" sz="2400" dirty="0"/>
          </a:p>
        </p:txBody>
      </p:sp>
      <p:sp>
        <p:nvSpPr>
          <p:cNvPr id="3" name="Rectangle 2"/>
          <p:cNvSpPr/>
          <p:nvPr/>
        </p:nvSpPr>
        <p:spPr>
          <a:xfrm>
            <a:off x="2192694" y="1206768"/>
            <a:ext cx="9862457" cy="1569660"/>
          </a:xfrm>
          <a:prstGeom prst="rect">
            <a:avLst/>
          </a:prstGeom>
        </p:spPr>
        <p:txBody>
          <a:bodyPr wrap="square">
            <a:spAutoFit/>
          </a:bodyPr>
          <a:lstStyle/>
          <a:p>
            <a:r>
              <a:rPr lang="ar-EG" sz="2400" dirty="0">
                <a:latin typeface="Calibri" panose="020F0502020204030204" pitchFamily="34" charset="0"/>
                <a:ea typeface="Calibri" panose="020F0502020204030204" pitchFamily="34" charset="0"/>
              </a:rPr>
              <a:t>تستخدم الألياف الضوئية أيضًا بشكل شائع في خدمات الاتصالات مثل الإنترنت والتلفزيون والهواتف يتم استخدام كابلات الألياف الضوئية لأنها تتمتع بعدد من المزايا مقارنة بالكابلات النحاسية ، مثل عرض النطاق الترددي العالي وسرعات الإرسال يمكن أن يحتوي كبل الألياف الضوئية على عدد متنوع من هذه الألياف الزجاجية </a:t>
            </a:r>
            <a:endParaRPr lang="en-US" sz="2400" dirty="0"/>
          </a:p>
        </p:txBody>
      </p:sp>
      <p:pic>
        <p:nvPicPr>
          <p:cNvPr id="5" name="Picture 4" descr="A colorful umbrella&#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6590104" y="2976176"/>
            <a:ext cx="5332834" cy="3881824"/>
          </a:xfrm>
          <a:prstGeom prst="rect">
            <a:avLst/>
          </a:prstGeom>
        </p:spPr>
      </p:pic>
      <p:pic>
        <p:nvPicPr>
          <p:cNvPr id="6" name="Picture 5" descr="A picture containing indoor, table, sitting, room&#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401216" y="2987235"/>
            <a:ext cx="5822301" cy="3870765"/>
          </a:xfrm>
          <a:prstGeom prst="rect">
            <a:avLst/>
          </a:prstGeom>
        </p:spPr>
      </p:pic>
    </p:spTree>
    <p:extLst>
      <p:ext uri="{BB962C8B-B14F-4D97-AF65-F5344CB8AC3E}">
        <p14:creationId xmlns:p14="http://schemas.microsoft.com/office/powerpoint/2010/main" val="202810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4991878" y="258187"/>
            <a:ext cx="6865468" cy="655244"/>
          </a:xfrm>
          <a:prstGeom prst="rect">
            <a:avLst/>
          </a:prstGeom>
        </p:spPr>
        <p:txBody>
          <a:bodyPr wrap="square">
            <a:spAutoFit/>
          </a:bodyPr>
          <a:lstStyle/>
          <a:p>
            <a:pPr>
              <a:lnSpc>
                <a:spcPct val="107000"/>
              </a:lnSpc>
              <a:spcAft>
                <a:spcPts val="800"/>
              </a:spcAft>
            </a:pPr>
            <a:r>
              <a:rPr lang="ar-EG" sz="3600" b="1" dirty="0">
                <a:solidFill>
                  <a:srgbClr val="C00000"/>
                </a:solidFill>
                <a:latin typeface="Calibri" panose="020F0502020204030204" pitchFamily="34" charset="0"/>
                <a:ea typeface="Calibri" panose="020F0502020204030204" pitchFamily="34" charset="0"/>
              </a:rPr>
              <a:t>كيف تعمل الألياف البصرية</a:t>
            </a:r>
            <a:endParaRPr lang="en-US" sz="3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060441" y="913430"/>
            <a:ext cx="8796905" cy="523220"/>
          </a:xfrm>
          <a:prstGeom prst="rect">
            <a:avLst/>
          </a:prstGeom>
        </p:spPr>
        <p:txBody>
          <a:bodyPr wrap="square">
            <a:spAutoFit/>
          </a:bodyPr>
          <a:lstStyle/>
          <a:p>
            <a:r>
              <a:rPr lang="ar-EG" sz="2800" dirty="0">
                <a:latin typeface="Calibri" panose="020F0502020204030204" pitchFamily="34" charset="0"/>
                <a:ea typeface="Calibri" panose="020F0502020204030204" pitchFamily="34" charset="0"/>
              </a:rPr>
              <a:t>يحيط بنواة الألياف الزجاجية طبقة زجاجية أخرى تسمى الكسوة</a:t>
            </a:r>
            <a:endParaRPr lang="en-US" sz="2800" dirty="0"/>
          </a:p>
        </p:txBody>
      </p:sp>
      <p:sp>
        <p:nvSpPr>
          <p:cNvPr id="5" name="Rectangle 4"/>
          <p:cNvSpPr/>
          <p:nvPr/>
        </p:nvSpPr>
        <p:spPr>
          <a:xfrm>
            <a:off x="2136710" y="1436650"/>
            <a:ext cx="9834465" cy="1384995"/>
          </a:xfrm>
          <a:prstGeom prst="rect">
            <a:avLst/>
          </a:prstGeom>
        </p:spPr>
        <p:txBody>
          <a:bodyPr wrap="square">
            <a:spAutoFit/>
          </a:bodyPr>
          <a:lstStyle/>
          <a:p>
            <a:r>
              <a:rPr lang="ar-EG" sz="2800" dirty="0">
                <a:latin typeface="Calibri" panose="020F0502020204030204" pitchFamily="34" charset="0"/>
                <a:ea typeface="Calibri" panose="020F0502020204030204" pitchFamily="34" charset="0"/>
              </a:rPr>
              <a:t>تنقل الألياف الضوئية البيانات على شكل جزيئات ضوئية - أو فوتونات - تنبض من خلال كابل الألياف الضوئية. يحتوي كل من قلب الألياف الزجاجية والكسوة على مؤشر انكسار مختلف يثني الضوء الوارد بزاوية معينة.</a:t>
            </a:r>
            <a:endParaRPr lang="en-US" sz="2800" dirty="0"/>
          </a:p>
        </p:txBody>
      </p:sp>
      <p:pic>
        <p:nvPicPr>
          <p:cNvPr id="6" name="Picture 5" descr="A person wearing a blue dres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301916" y="2453951"/>
            <a:ext cx="4428704" cy="4350393"/>
          </a:xfrm>
          <a:prstGeom prst="rect">
            <a:avLst/>
          </a:prstGeom>
        </p:spPr>
      </p:pic>
      <p:pic>
        <p:nvPicPr>
          <p:cNvPr id="7" name="Picture 6" descr="A picture containing screenshot&#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5085184" y="3116423"/>
            <a:ext cx="6614458" cy="3536303"/>
          </a:xfrm>
          <a:prstGeom prst="rect">
            <a:avLst/>
          </a:prstGeom>
        </p:spPr>
      </p:pic>
    </p:spTree>
    <p:extLst>
      <p:ext uri="{BB962C8B-B14F-4D97-AF65-F5344CB8AC3E}">
        <p14:creationId xmlns:p14="http://schemas.microsoft.com/office/powerpoint/2010/main" val="258087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416847"/>
            <a:ext cx="14241463" cy="9075738"/>
          </a:xfr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2715208" y="233265"/>
            <a:ext cx="9476791" cy="3411687"/>
          </a:xfrm>
          <a:prstGeom prst="rect">
            <a:avLst/>
          </a:prstGeom>
        </p:spPr>
      </p:pic>
      <p:sp>
        <p:nvSpPr>
          <p:cNvPr id="2" name="Rectangle 1"/>
          <p:cNvSpPr/>
          <p:nvPr/>
        </p:nvSpPr>
        <p:spPr>
          <a:xfrm>
            <a:off x="466531" y="4140073"/>
            <a:ext cx="11498305" cy="523220"/>
          </a:xfrm>
          <a:prstGeom prst="rect">
            <a:avLst/>
          </a:prstGeom>
        </p:spPr>
        <p:txBody>
          <a:bodyPr wrap="square">
            <a:spAutoFit/>
          </a:bodyPr>
          <a:lstStyle/>
          <a:p>
            <a:r>
              <a:rPr lang="ar-EG" sz="2800" dirty="0">
                <a:latin typeface="Calibri" panose="020F0502020204030204" pitchFamily="34" charset="0"/>
                <a:ea typeface="Calibri" panose="020F0502020204030204" pitchFamily="34" charset="0"/>
              </a:rPr>
              <a:t>تستخدم كابلات الألياف الضوئية بشكل أساسي </a:t>
            </a:r>
            <a:r>
              <a:rPr lang="ar-EG" sz="2800" b="1" dirty="0">
                <a:latin typeface="Calibri" panose="020F0502020204030204" pitchFamily="34" charset="0"/>
                <a:ea typeface="Calibri" panose="020F0502020204030204" pitchFamily="34" charset="0"/>
              </a:rPr>
              <a:t>لمزاياها</a:t>
            </a:r>
            <a:r>
              <a:rPr lang="ar-EG" sz="2800" dirty="0">
                <a:latin typeface="Calibri" panose="020F0502020204030204" pitchFamily="34" charset="0"/>
                <a:ea typeface="Calibri" panose="020F0502020204030204" pitchFamily="34" charset="0"/>
              </a:rPr>
              <a:t> على كابلات النحاس</a:t>
            </a:r>
            <a:endParaRPr lang="en-US" sz="2800" dirty="0"/>
          </a:p>
        </p:txBody>
      </p:sp>
      <p:sp>
        <p:nvSpPr>
          <p:cNvPr id="5" name="Rectangle 4"/>
          <p:cNvSpPr/>
          <p:nvPr/>
        </p:nvSpPr>
        <p:spPr>
          <a:xfrm>
            <a:off x="466531" y="4869165"/>
            <a:ext cx="11498305" cy="1086836"/>
          </a:xfrm>
          <a:prstGeom prst="rect">
            <a:avLst/>
          </a:prstGeom>
        </p:spPr>
        <p:txBody>
          <a:bodyPr wrap="square">
            <a:spAutoFit/>
          </a:bodyPr>
          <a:lstStyle/>
          <a:p>
            <a:pPr>
              <a:lnSpc>
                <a:spcPct val="107000"/>
              </a:lnSpc>
              <a:spcAft>
                <a:spcPts val="800"/>
              </a:spcAft>
            </a:pPr>
            <a:r>
              <a:rPr lang="ar-EG" sz="2800" dirty="0">
                <a:latin typeface="Calibri" panose="020F0502020204030204" pitchFamily="34" charset="0"/>
                <a:ea typeface="Calibri" panose="020F0502020204030204" pitchFamily="34" charset="0"/>
              </a:rPr>
              <a:t>كما تعد كابلات الألياف الضوئية أقوى وأرفع وأخف وزنًا من كابلات الأسلاك النحاسية</a:t>
            </a:r>
            <a:endParaRPr lang="en-US" sz="2800" dirty="0">
              <a:latin typeface="Calibri" panose="020F0502020204030204" pitchFamily="34" charset="0"/>
              <a:ea typeface="Calibri" panose="020F0502020204030204" pitchFamily="34" charset="0"/>
              <a:cs typeface="Arial" panose="020B0604020202020204" pitchFamily="34" charset="0"/>
            </a:endParaRPr>
          </a:p>
          <a:p>
            <a:r>
              <a:rPr lang="ar-EG" sz="2800" dirty="0">
                <a:latin typeface="Calibri" panose="020F0502020204030204" pitchFamily="34" charset="0"/>
                <a:ea typeface="Calibri" panose="020F0502020204030204" pitchFamily="34" charset="0"/>
              </a:rPr>
              <a:t>لا يلزم صيانتها أو استبدالها بشكل متكرر</a:t>
            </a:r>
            <a:endParaRPr lang="en-US" sz="2800" dirty="0"/>
          </a:p>
        </p:txBody>
      </p:sp>
    </p:spTree>
    <p:extLst>
      <p:ext uri="{BB962C8B-B14F-4D97-AF65-F5344CB8AC3E}">
        <p14:creationId xmlns:p14="http://schemas.microsoft.com/office/powerpoint/2010/main" val="153014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79" y="0"/>
            <a:ext cx="13193962" cy="7253207"/>
          </a:xfrm>
          <a:prstGeom prst="rect">
            <a:avLst/>
          </a:prstGeom>
        </p:spPr>
      </p:pic>
      <p:sp>
        <p:nvSpPr>
          <p:cNvPr id="2" name="Rectangle 1"/>
          <p:cNvSpPr/>
          <p:nvPr/>
        </p:nvSpPr>
        <p:spPr>
          <a:xfrm>
            <a:off x="4010685" y="512013"/>
            <a:ext cx="8057585" cy="4561505"/>
          </a:xfrm>
          <a:prstGeom prst="rect">
            <a:avLst/>
          </a:prstGeom>
        </p:spPr>
        <p:txBody>
          <a:bodyPr wrap="square">
            <a:spAutoFit/>
          </a:bodyPr>
          <a:lstStyle/>
          <a:p>
            <a:pPr>
              <a:lnSpc>
                <a:spcPct val="107000"/>
              </a:lnSpc>
              <a:spcAft>
                <a:spcPts val="800"/>
              </a:spcAft>
            </a:pPr>
            <a:r>
              <a:rPr lang="ar-EG" sz="2800" dirty="0">
                <a:latin typeface="Calibri" panose="020F0502020204030204" pitchFamily="34" charset="0"/>
                <a:ea typeface="Calibri" panose="020F0502020204030204" pitchFamily="34" charset="0"/>
              </a:rPr>
              <a:t>ومع ذلك  من المهم ملاحظة أن الألياف الضوئية لها </a:t>
            </a:r>
            <a:r>
              <a:rPr lang="ar-EG" sz="2800" b="1" dirty="0">
                <a:latin typeface="Calibri" panose="020F0502020204030204" pitchFamily="34" charset="0"/>
                <a:ea typeface="Calibri" panose="020F0502020204030204" pitchFamily="34" charset="0"/>
              </a:rPr>
              <a:t>عيوب</a:t>
            </a:r>
            <a:r>
              <a:rPr lang="ar-EG" sz="2800" dirty="0">
                <a:latin typeface="Calibri" panose="020F0502020204030204" pitchFamily="34" charset="0"/>
                <a:ea typeface="Calibri" panose="020F0502020204030204" pitchFamily="34" charset="0"/>
              </a:rPr>
              <a:t> يجب على المستخدمين معرفتها قبل التعامل معها. تشمل هذه العيوب</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EG" sz="2800" dirty="0">
                <a:latin typeface="Calibri" panose="020F0502020204030204" pitchFamily="34" charset="0"/>
                <a:ea typeface="Calibri" panose="020F0502020204030204" pitchFamily="34" charset="0"/>
              </a:rPr>
              <a:t>غالباً ما يكون الأسلاك النحاسية أرخص من الألياف الضوئية</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EG" sz="2800" dirty="0">
                <a:latin typeface="Calibri" panose="020F0502020204030204" pitchFamily="34" charset="0"/>
                <a:ea typeface="Calibri" panose="020F0502020204030204" pitchFamily="34" charset="0"/>
              </a:rPr>
              <a:t>تتطلب الألياف الزجاجية أيضًا حماية داخل الكبل الخارجي أكثر من النحاس</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EG" sz="2800" dirty="0">
                <a:latin typeface="Calibri" panose="020F0502020204030204" pitchFamily="34" charset="0"/>
                <a:ea typeface="Calibri" panose="020F0502020204030204" pitchFamily="34" charset="0"/>
              </a:rPr>
              <a:t>يتطلب تركيب كبلات جديدة عمالة مكثفة</a:t>
            </a:r>
            <a:endParaRPr lang="en-US" sz="2800" dirty="0">
              <a:latin typeface="Calibri" panose="020F0502020204030204" pitchFamily="34" charset="0"/>
              <a:ea typeface="Calibri" panose="020F0502020204030204" pitchFamily="34" charset="0"/>
              <a:cs typeface="Arial" panose="020B0604020202020204" pitchFamily="34" charset="0"/>
            </a:endParaRPr>
          </a:p>
          <a:p>
            <a:r>
              <a:rPr lang="ar-EG" sz="2800" dirty="0">
                <a:latin typeface="Calibri" panose="020F0502020204030204" pitchFamily="34" charset="0"/>
                <a:ea typeface="Calibri" panose="020F0502020204030204" pitchFamily="34" charset="0"/>
              </a:rPr>
              <a:t>غالبًا ما تكون كابلات الألياف الضوئية أكثر هشاشة. على سبيل المثال ، يمكن أن تتكسر الألياف أو يمكن أن تفقد الإشارة إذا كان الكبل مثنيًا أو منحنيًا</a:t>
            </a:r>
            <a:endParaRPr lang="en-US" sz="2800" dirty="0"/>
          </a:p>
        </p:txBody>
      </p:sp>
      <p:pic>
        <p:nvPicPr>
          <p:cNvPr id="6" name="Picture 5" descr="A picture containing fireworks, animal&#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122743" y="2842788"/>
            <a:ext cx="4087118" cy="3919735"/>
          </a:xfrm>
          <a:prstGeom prst="rect">
            <a:avLst/>
          </a:prstGeom>
        </p:spPr>
      </p:pic>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312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6689" y="0"/>
            <a:ext cx="6995311" cy="4133439"/>
          </a:xfrm>
          <a:prstGeom prst="rect">
            <a:avLst/>
          </a:prstGeom>
        </p:spPr>
        <p:txBody>
          <a:bodyPr wrap="square">
            <a:spAutoFit/>
          </a:bodyPr>
          <a:lstStyle/>
          <a:p>
            <a:r>
              <a:rPr lang="ar-SA" sz="2800" b="1" dirty="0">
                <a:solidFill>
                  <a:srgbClr val="134F5C"/>
                </a:solidFill>
                <a:latin typeface="Times New Roman" panose="02020603050405020304" pitchFamily="18" charset="0"/>
              </a:rPr>
              <a:t>تقسيم تصميم الأزياء باستخدام الالياف الضوئية</a:t>
            </a:r>
            <a:r>
              <a:rPr lang="en-US" sz="2800" b="1" dirty="0">
                <a:solidFill>
                  <a:srgbClr val="134F5C"/>
                </a:solidFill>
                <a:latin typeface="Arial" panose="020B0604020202020204" pitchFamily="34" charset="0"/>
              </a:rPr>
              <a:t>:</a:t>
            </a:r>
            <a:endParaRPr lang="en-US" sz="2000" b="1" dirty="0">
              <a:latin typeface="Times New Roman" panose="02020603050405020304" pitchFamily="18" charset="0"/>
            </a:endParaRPr>
          </a:p>
          <a:p>
            <a:pPr rtl="0">
              <a:lnSpc>
                <a:spcPct val="115000"/>
              </a:lnSpc>
            </a:pPr>
            <a:r>
              <a:rPr lang="ar-SA" sz="2800" b="1" dirty="0">
                <a:solidFill>
                  <a:srgbClr val="C00000"/>
                </a:solidFill>
                <a:latin typeface="Calibri" panose="020F0502020204030204" pitchFamily="34" charset="0"/>
                <a:ea typeface="Times New Roman" panose="02020603050405020304" pitchFamily="18" charset="0"/>
              </a:rPr>
              <a:t>تصميم أساسه إيقاعي </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r>
              <a:rPr lang="ar-SA" sz="2800" dirty="0">
                <a:solidFill>
                  <a:srgbClr val="333333"/>
                </a:solidFill>
                <a:latin typeface="Calibri" panose="020F0502020204030204" pitchFamily="34" charset="0"/>
                <a:ea typeface="Times New Roman" panose="02020603050405020304" pitchFamily="18" charset="0"/>
              </a:rPr>
              <a:t>   </a:t>
            </a:r>
            <a:r>
              <a:rPr lang="ar-SA" dirty="0">
                <a:solidFill>
                  <a:srgbClr val="333333"/>
                </a:solidFill>
                <a:latin typeface="Calibri" panose="020F0502020204030204" pitchFamily="34" charset="0"/>
                <a:ea typeface="Times New Roman" panose="02020603050405020304" pitchFamily="18" charset="0"/>
              </a:rPr>
              <a:t>حيث ﻴﻌﺘﻤﺩ ﻋﻠﻰ الإيقاع الشاعري الذي ﺘﻭﺤﻲ به الخامة الضوئية ﻤﻥ ﺨﻼل ﺨﺼﺎﺌﺼﻬﺎ الفنية والتشكيلية.</a:t>
            </a:r>
            <a:endParaRPr lang="en-US" dirty="0">
              <a:latin typeface="Calibri" panose="020F0502020204030204" pitchFamily="34" charset="0"/>
              <a:ea typeface="Times New Roman" panose="02020603050405020304" pitchFamily="18" charset="0"/>
              <a:cs typeface="Arial" panose="020B0604020202020204" pitchFamily="34" charset="0"/>
            </a:endParaRPr>
          </a:p>
          <a:p>
            <a:pPr rtl="0">
              <a:lnSpc>
                <a:spcPct val="115000"/>
              </a:lnSpc>
            </a:pPr>
            <a:r>
              <a:rPr lang="en-US" sz="2800" b="1" dirty="0">
                <a:solidFill>
                  <a:srgbClr val="999999"/>
                </a:solidFill>
                <a:latin typeface="Arial" panose="020B0604020202020204" pitchFamily="34" charset="0"/>
                <a:ea typeface="Times New Roman" panose="02020603050405020304" pitchFamily="18" charset="0"/>
                <a:cs typeface="Arial" panose="020B0604020202020204" pitchFamily="34" charset="0"/>
              </a:rPr>
              <a:t> </a:t>
            </a:r>
            <a:r>
              <a:rPr lang="ar-SA" sz="2800" b="1" dirty="0">
                <a:solidFill>
                  <a:srgbClr val="C00000"/>
                </a:solidFill>
                <a:latin typeface="Calibri" panose="020F0502020204030204" pitchFamily="34" charset="0"/>
                <a:ea typeface="Times New Roman" panose="02020603050405020304" pitchFamily="18" charset="0"/>
              </a:rPr>
              <a:t>ﺘﺼﻤﻴﻡ ﺃﺴﺎﺴﻪ ﻓﻜﺭﻱ</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r>
              <a:rPr lang="ar-SA" sz="2800" dirty="0">
                <a:solidFill>
                  <a:srgbClr val="333333"/>
                </a:solidFill>
                <a:latin typeface="Calibri" panose="020F0502020204030204" pitchFamily="34" charset="0"/>
                <a:ea typeface="Times New Roman" panose="02020603050405020304" pitchFamily="18" charset="0"/>
              </a:rPr>
              <a:t>   </a:t>
            </a:r>
            <a:r>
              <a:rPr lang="ar-SA" dirty="0">
                <a:solidFill>
                  <a:srgbClr val="333333"/>
                </a:solidFill>
                <a:latin typeface="Calibri" panose="020F0502020204030204" pitchFamily="34" charset="0"/>
                <a:ea typeface="Times New Roman" panose="02020603050405020304" pitchFamily="18" charset="0"/>
              </a:rPr>
              <a:t>ويكون نتيجة ﻓﻜﺭﺓ ﻤﺴﺒﻘﺔ ﻭﻀﻌﻬﺎ المصمم ﺃﻤﺎﻤـﻪ ﻭﺤـﺎﻭل ﺘﻁﺒﻴﻘﻬﺎ ﻋﻤليا بالخامة الضوئية</a:t>
            </a:r>
            <a:r>
              <a:rPr lang="ar-SA" sz="2800" dirty="0">
                <a:solidFill>
                  <a:srgbClr val="333333"/>
                </a:solidFill>
                <a:latin typeface="Calibri" panose="020F0502020204030204" pitchFamily="34" charset="0"/>
                <a:ea typeface="Times New Roman" panose="02020603050405020304" pitchFamily="18" charset="0"/>
              </a:rPr>
              <a:t>.</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rtl="0">
              <a:lnSpc>
                <a:spcPct val="115000"/>
              </a:lnSpc>
            </a:pPr>
            <a:r>
              <a:rPr lang="en-US" sz="2800" b="1" dirty="0">
                <a:solidFill>
                  <a:srgbClr val="999999"/>
                </a:solidFill>
                <a:latin typeface="Arial" panose="020B0604020202020204" pitchFamily="34" charset="0"/>
                <a:ea typeface="Times New Roman" panose="02020603050405020304" pitchFamily="18" charset="0"/>
                <a:cs typeface="Arial" panose="020B0604020202020204" pitchFamily="34" charset="0"/>
              </a:rPr>
              <a:t> </a:t>
            </a:r>
            <a:r>
              <a:rPr lang="ar-SA" sz="2800" b="1" dirty="0">
                <a:solidFill>
                  <a:srgbClr val="C00000"/>
                </a:solidFill>
                <a:latin typeface="Calibri" panose="020F0502020204030204" pitchFamily="34" charset="0"/>
                <a:ea typeface="Times New Roman" panose="02020603050405020304" pitchFamily="18" charset="0"/>
              </a:rPr>
              <a:t>ﺘﺼﻤﻴﻡ ﺃﺴﺎﺴﻪ المقارنة</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r>
              <a:rPr lang="ar-SA" sz="2800" dirty="0">
                <a:solidFill>
                  <a:srgbClr val="333333"/>
                </a:solidFill>
                <a:latin typeface="Calibri" panose="020F0502020204030204" pitchFamily="34" charset="0"/>
                <a:ea typeface="Times New Roman" panose="02020603050405020304" pitchFamily="18" charset="0"/>
              </a:rPr>
              <a:t>   </a:t>
            </a:r>
            <a:r>
              <a:rPr lang="ar-SA" dirty="0">
                <a:solidFill>
                  <a:srgbClr val="333333"/>
                </a:solidFill>
                <a:latin typeface="Calibri" panose="020F0502020204030204" pitchFamily="34" charset="0"/>
                <a:ea typeface="Times New Roman" panose="02020603050405020304" pitchFamily="18" charset="0"/>
              </a:rPr>
              <a:t>المقارنة ﺒﻴﻥ ﺨـﺎﻤﺘﻴﻥ ﻀـﻭﺌﻴﺘﻴﻥ ﺃﻭ ﺃﻜﺜـﺭ ﻭﻴﻌﺘﻤﺩ ﻋﻠﻰ ﻭالمقارنة ﺒﻴﻥ التقنيات الممكنة ﻭﺩﺭﺍﺴﺔ ﻤﺩﻯ ﺘﻭﺍﻓﻘﻬﺎ ﻭﻨﺠﺎﺤﻬﺎ ﻓﻲ التصميم.</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88" y="301939"/>
            <a:ext cx="4500264" cy="313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35" y="3730028"/>
            <a:ext cx="3290786" cy="280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144" y="4133439"/>
            <a:ext cx="6310266" cy="256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07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89283" y="165051"/>
            <a:ext cx="7206559" cy="2640723"/>
          </a:xfrm>
          <a:prstGeom prst="rect">
            <a:avLst/>
          </a:prstGeom>
        </p:spPr>
        <p:txBody>
          <a:bodyPr wrap="square">
            <a:spAutoFit/>
          </a:bodyPr>
          <a:lstStyle/>
          <a:p>
            <a:pPr rtl="0">
              <a:lnSpc>
                <a:spcPct val="115000"/>
              </a:lnSpc>
            </a:pPr>
            <a:r>
              <a:rPr lang="ar-SA" sz="2400" b="1" dirty="0">
                <a:solidFill>
                  <a:srgbClr val="45818E"/>
                </a:solidFill>
                <a:latin typeface="Calibri" panose="020F0502020204030204" pitchFamily="34" charset="0"/>
                <a:ea typeface="Times New Roman" panose="02020603050405020304" pitchFamily="18" charset="0"/>
              </a:rPr>
              <a:t>ﻤﻌﺎﻴﻴﺭ ﺘﺼﻤﻴﻡ باستخدام الالياف </a:t>
            </a:r>
            <a:r>
              <a:rPr lang="ar-SA" sz="2400" b="1" dirty="0" smtClean="0">
                <a:solidFill>
                  <a:srgbClr val="45818E"/>
                </a:solidFill>
                <a:latin typeface="Calibri" panose="020F0502020204030204" pitchFamily="34" charset="0"/>
                <a:ea typeface="Times New Roman" panose="02020603050405020304" pitchFamily="18" charset="0"/>
              </a:rPr>
              <a:t>الضوئية</a:t>
            </a:r>
            <a:endParaRPr lang="en-US" sz="11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r>
              <a:rPr lang="ar-SA" sz="2400" dirty="0">
                <a:solidFill>
                  <a:srgbClr val="333333"/>
                </a:solidFill>
                <a:latin typeface="Calibri" panose="020F0502020204030204" pitchFamily="34" charset="0"/>
                <a:ea typeface="Times New Roman" panose="02020603050405020304" pitchFamily="18" charset="0"/>
              </a:rPr>
              <a:t>1ـ المنسوج والخامة الضوئية.</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r>
              <a:rPr lang="ar-SA" sz="2400" dirty="0">
                <a:solidFill>
                  <a:srgbClr val="333333"/>
                </a:solidFill>
                <a:latin typeface="Calibri" panose="020F0502020204030204" pitchFamily="34" charset="0"/>
                <a:ea typeface="Times New Roman" panose="02020603050405020304" pitchFamily="18" charset="0"/>
              </a:rPr>
              <a:t>2ـ الانعكاسات المتراكبة الناتجة عن سقوط الضوء على الخامات المختلفة.</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r>
              <a:rPr lang="ar-SA" sz="2400" dirty="0">
                <a:solidFill>
                  <a:srgbClr val="333333"/>
                </a:solidFill>
                <a:latin typeface="Calibri" panose="020F0502020204030204" pitchFamily="34" charset="0"/>
                <a:ea typeface="Times New Roman" panose="02020603050405020304" pitchFamily="18" charset="0"/>
              </a:rPr>
              <a:t>3ـ ﺠﻭﺩﺓ الضوء ﻭﺘﻭﺯﻴﻌﻪ ﻓﻲ التصميم.</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r>
              <a:rPr lang="ar-SA" sz="2400" dirty="0">
                <a:solidFill>
                  <a:srgbClr val="333333"/>
                </a:solidFill>
                <a:latin typeface="Calibri" panose="020F0502020204030204" pitchFamily="34" charset="0"/>
                <a:ea typeface="Times New Roman" panose="02020603050405020304" pitchFamily="18" charset="0"/>
              </a:rPr>
              <a:t> 4ـ الجسم ﻭﺸﻜﻠﻪ.</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r>
              <a:rPr lang="ar-SA" sz="2400" dirty="0">
                <a:solidFill>
                  <a:srgbClr val="333333"/>
                </a:solidFill>
                <a:latin typeface="Calibri" panose="020F0502020204030204" pitchFamily="34" charset="0"/>
                <a:ea typeface="Times New Roman" panose="02020603050405020304" pitchFamily="18" charset="0"/>
              </a:rPr>
              <a:t>5ـ الرؤية.</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048531" y="2886546"/>
            <a:ext cx="3840933" cy="3858286"/>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052248" y="2886546"/>
            <a:ext cx="2811780" cy="3858286"/>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78616" y="165051"/>
            <a:ext cx="4230421" cy="6579781"/>
          </a:xfrm>
          <a:prstGeom prst="rect">
            <a:avLst/>
          </a:prstGeom>
        </p:spPr>
      </p:pic>
    </p:spTree>
    <p:extLst>
      <p:ext uri="{BB962C8B-B14F-4D97-AF65-F5344CB8AC3E}">
        <p14:creationId xmlns:p14="http://schemas.microsoft.com/office/powerpoint/2010/main" val="810776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313</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محاضرة 4تك الملابس الذكية الفرقة الرابعة  قسم الملابس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shosho</cp:lastModifiedBy>
  <cp:revision>19</cp:revision>
  <dcterms:created xsi:type="dcterms:W3CDTF">2020-03-17T20:43:53Z</dcterms:created>
  <dcterms:modified xsi:type="dcterms:W3CDTF">2020-04-27T20:29:01Z</dcterms:modified>
</cp:coreProperties>
</file>