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FADAEE-98A4-44E3-A790-62813F81BAD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359643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ADAEE-98A4-44E3-A790-62813F81BAD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37429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ADAEE-98A4-44E3-A790-62813F81BAD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21820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ADAEE-98A4-44E3-A790-62813F81BAD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71356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ADAEE-98A4-44E3-A790-62813F81BAD2}"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40270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ADAEE-98A4-44E3-A790-62813F81BAD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83773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ADAEE-98A4-44E3-A790-62813F81BAD2}"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44830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ADAEE-98A4-44E3-A790-62813F81BAD2}"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208884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ADAEE-98A4-44E3-A790-62813F81BAD2}"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71780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ADAEE-98A4-44E3-A790-62813F81BAD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18662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ADAEE-98A4-44E3-A790-62813F81BAD2}"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12CF9-A55F-4909-AAC6-5B7307E93F39}" type="slidenum">
              <a:rPr lang="en-US" smtClean="0"/>
              <a:t>‹#›</a:t>
            </a:fld>
            <a:endParaRPr lang="en-US"/>
          </a:p>
        </p:txBody>
      </p:sp>
    </p:spTree>
    <p:extLst>
      <p:ext uri="{BB962C8B-B14F-4D97-AF65-F5344CB8AC3E}">
        <p14:creationId xmlns:p14="http://schemas.microsoft.com/office/powerpoint/2010/main" val="275616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ADAEE-98A4-44E3-A790-62813F81BAD2}" type="datetimeFigureOut">
              <a:rPr lang="en-US" smtClean="0"/>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12CF9-A55F-4909-AAC6-5B7307E93F39}" type="slidenum">
              <a:rPr lang="en-US" smtClean="0"/>
              <a:t>‹#›</a:t>
            </a:fld>
            <a:endParaRPr lang="en-US"/>
          </a:p>
        </p:txBody>
      </p:sp>
    </p:spTree>
    <p:extLst>
      <p:ext uri="{BB962C8B-B14F-4D97-AF65-F5344CB8AC3E}">
        <p14:creationId xmlns:p14="http://schemas.microsoft.com/office/powerpoint/2010/main" val="35809078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857500"/>
            <a:ext cx="8229600" cy="1143000"/>
          </a:xfrm>
        </p:spPr>
        <p:txBody>
          <a:bodyPr>
            <a:normAutofit/>
          </a:bodyPr>
          <a:lstStyle/>
          <a:p>
            <a:r>
              <a:rPr lang="ar-EG" sz="5400" b="1" dirty="0" smtClean="0">
                <a:solidFill>
                  <a:schemeClr val="bg1"/>
                </a:solidFill>
              </a:rPr>
              <a:t>هندسة وصفية </a:t>
            </a:r>
            <a:endParaRPr lang="en-US" sz="5400" b="1" dirty="0">
              <a:solidFill>
                <a:schemeClr val="bg1"/>
              </a:solidFill>
            </a:endParaRPr>
          </a:p>
        </p:txBody>
      </p:sp>
      <p:sp>
        <p:nvSpPr>
          <p:cNvPr id="2" name="Content Placeholder 1"/>
          <p:cNvSpPr>
            <a:spLocks noGrp="1"/>
          </p:cNvSpPr>
          <p:nvPr>
            <p:ph idx="1"/>
          </p:nvPr>
        </p:nvSpPr>
        <p:spPr>
          <a:xfrm>
            <a:off x="457200" y="4267200"/>
            <a:ext cx="8229600" cy="1828800"/>
          </a:xfrm>
        </p:spPr>
        <p:txBody>
          <a:bodyPr>
            <a:normAutofit/>
          </a:bodyPr>
          <a:lstStyle/>
          <a:p>
            <a:pPr marL="0" indent="0" algn="ctr" rtl="1">
              <a:buNone/>
            </a:pPr>
            <a:r>
              <a:rPr lang="ar-EG" sz="4400" b="1" dirty="0" smtClean="0">
                <a:solidFill>
                  <a:schemeClr val="bg1"/>
                </a:solidFill>
              </a:rPr>
              <a:t>الفرقة الإعدادى</a:t>
            </a:r>
          </a:p>
          <a:p>
            <a:pPr marL="0" indent="0" algn="ctr" rtl="1">
              <a:buNone/>
            </a:pPr>
            <a:r>
              <a:rPr lang="ar-EG" sz="4400" b="1" dirty="0" smtClean="0">
                <a:solidFill>
                  <a:schemeClr val="bg1"/>
                </a:solidFill>
              </a:rPr>
              <a:t> أ.د/ السيد أنور الملقي </a:t>
            </a:r>
            <a:endParaRPr lang="en-US" sz="4400" b="1" dirty="0">
              <a:solidFill>
                <a:schemeClr val="bg1"/>
              </a:solidFill>
            </a:endParaRPr>
          </a:p>
        </p:txBody>
      </p:sp>
    </p:spTree>
    <p:extLst>
      <p:ext uri="{BB962C8B-B14F-4D97-AF65-F5344CB8AC3E}">
        <p14:creationId xmlns:p14="http://schemas.microsoft.com/office/powerpoint/2010/main" val="125231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تابع خطوات الحل</a:t>
            </a:r>
            <a:endParaRPr lang="en-US" dirty="0"/>
          </a:p>
        </p:txBody>
      </p:sp>
      <p:sp>
        <p:nvSpPr>
          <p:cNvPr id="3" name="Text Placeholder 2"/>
          <p:cNvSpPr>
            <a:spLocks noGrp="1"/>
          </p:cNvSpPr>
          <p:nvPr>
            <p:ph type="body" idx="1"/>
          </p:nvPr>
        </p:nvSpPr>
        <p:spPr/>
        <p:txBody>
          <a:bodyPr>
            <a:normAutofit fontScale="92500" lnSpcReduction="20000"/>
          </a:bodyPr>
          <a:lstStyle/>
          <a:p>
            <a:r>
              <a:rPr lang="ar-EG" dirty="0" smtClean="0"/>
              <a:t>هنجيب واحدة بمثلث فرق البعد </a:t>
            </a:r>
            <a:r>
              <a:rPr lang="en-US" dirty="0" smtClean="0"/>
              <a:t>C2,d2</a:t>
            </a:r>
            <a:r>
              <a:rPr lang="ar-EG" dirty="0" smtClean="0"/>
              <a:t>كده فاضل اجيب </a:t>
            </a:r>
            <a:endParaRPr lang="en-US" dirty="0"/>
          </a:p>
        </p:txBody>
      </p:sp>
      <p:pic>
        <p:nvPicPr>
          <p:cNvPr id="3075"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96786" y="2550319"/>
            <a:ext cx="396101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3"/>
          </p:nvPr>
        </p:nvSpPr>
        <p:spPr/>
        <p:txBody>
          <a:bodyPr>
            <a:normAutofit fontScale="70000" lnSpcReduction="20000"/>
          </a:bodyPr>
          <a:lstStyle/>
          <a:p>
            <a:r>
              <a:rPr lang="ar-EG" dirty="0" smtClean="0"/>
              <a:t>وطبعا المربع كل ضلعين متقابلين متوازيين هاعمل موازيات في المسقط الافقي واكمل تمثيل المسقط الافقي</a:t>
            </a:r>
            <a:endParaRPr lang="en-US" dirty="0"/>
          </a:p>
        </p:txBody>
      </p:sp>
      <p:pic>
        <p:nvPicPr>
          <p:cNvPr id="3074"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924396" y="2801779"/>
            <a:ext cx="3483033" cy="269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99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50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37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6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0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82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7949"/>
            <a:ext cx="8763000" cy="63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53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تمارين عامة</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7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52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33600"/>
            <a:ext cx="8229600" cy="1143000"/>
          </a:xfrm>
        </p:spPr>
        <p:txBody>
          <a:bodyPr/>
          <a:lstStyle/>
          <a:p>
            <a:r>
              <a:rPr lang="ar-EG" dirty="0" smtClean="0"/>
              <a:t>مع تحياتي /</a:t>
            </a:r>
            <a:endParaRPr lang="en-US" dirty="0"/>
          </a:p>
        </p:txBody>
      </p:sp>
      <p:sp>
        <p:nvSpPr>
          <p:cNvPr id="2" name="Content Placeholder 1"/>
          <p:cNvSpPr>
            <a:spLocks noGrp="1"/>
          </p:cNvSpPr>
          <p:nvPr>
            <p:ph idx="1"/>
          </p:nvPr>
        </p:nvSpPr>
        <p:spPr>
          <a:xfrm>
            <a:off x="457200" y="3810000"/>
            <a:ext cx="8229600" cy="1828800"/>
          </a:xfrm>
        </p:spPr>
        <p:txBody>
          <a:bodyPr>
            <a:noAutofit/>
          </a:bodyPr>
          <a:lstStyle/>
          <a:p>
            <a:pPr marL="0" indent="0" algn="ctr">
              <a:buNone/>
            </a:pPr>
            <a:r>
              <a:rPr lang="ar-EG" sz="9600" dirty="0" smtClean="0"/>
              <a:t>أ.د/السيد الملقي</a:t>
            </a:r>
            <a:endParaRPr lang="en-US" sz="9600" dirty="0"/>
          </a:p>
        </p:txBody>
      </p:sp>
    </p:spTree>
    <p:extLst>
      <p:ext uri="{BB962C8B-B14F-4D97-AF65-F5344CB8AC3E}">
        <p14:creationId xmlns:p14="http://schemas.microsoft.com/office/powerpoint/2010/main" val="393288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smtClean="0"/>
              <a:t>تابع تمثيل المستقيم</a:t>
            </a:r>
            <a:r>
              <a:rPr lang="ar-EG" dirty="0" smtClean="0"/>
              <a:t> </a:t>
            </a:r>
            <a:endParaRPr lang="en-US" dirty="0"/>
          </a:p>
        </p:txBody>
      </p:sp>
      <p:sp>
        <p:nvSpPr>
          <p:cNvPr id="3" name="Subtitle 2"/>
          <p:cNvSpPr>
            <a:spLocks noGrp="1"/>
          </p:cNvSpPr>
          <p:nvPr>
            <p:ph type="subTitle" idx="1"/>
          </p:nvPr>
        </p:nvSpPr>
        <p:spPr/>
        <p:txBody>
          <a:bodyPr>
            <a:normAutofit/>
          </a:bodyPr>
          <a:lstStyle/>
          <a:p>
            <a:r>
              <a:rPr lang="ar-EG" sz="5400" b="1" dirty="0" smtClean="0">
                <a:solidFill>
                  <a:srgbClr val="FF0000"/>
                </a:solidFill>
              </a:rPr>
              <a:t>الأشكال المستوية</a:t>
            </a:r>
            <a:endParaRPr lang="en-US" sz="5400" b="1" dirty="0">
              <a:solidFill>
                <a:srgbClr val="FF0000"/>
              </a:solidFill>
            </a:endParaRPr>
          </a:p>
        </p:txBody>
      </p:sp>
    </p:spTree>
    <p:extLst>
      <p:ext uri="{BB962C8B-B14F-4D97-AF65-F5344CB8AC3E}">
        <p14:creationId xmlns:p14="http://schemas.microsoft.com/office/powerpoint/2010/main" val="411561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solidFill>
                  <a:srgbClr val="FF0000"/>
                </a:solidFill>
              </a:rPr>
              <a:t>ملاحظات مهمة جداجدا جدا </a:t>
            </a:r>
            <a:endParaRPr lang="en-US" b="1" dirty="0">
              <a:solidFill>
                <a:srgbClr val="FF0000"/>
              </a:solidFill>
            </a:endParaRPr>
          </a:p>
        </p:txBody>
      </p:sp>
      <p:sp>
        <p:nvSpPr>
          <p:cNvPr id="3" name="Content Placeholder 2"/>
          <p:cNvSpPr>
            <a:spLocks noGrp="1"/>
          </p:cNvSpPr>
          <p:nvPr>
            <p:ph idx="1"/>
          </p:nvPr>
        </p:nvSpPr>
        <p:spPr>
          <a:xfrm>
            <a:off x="533400" y="1905000"/>
            <a:ext cx="8229600" cy="4525963"/>
          </a:xfrm>
        </p:spPr>
        <p:txBody>
          <a:bodyPr>
            <a:normAutofit fontScale="70000" lnSpcReduction="20000"/>
          </a:bodyPr>
          <a:lstStyle/>
          <a:p>
            <a:pPr marL="0" indent="0" algn="r">
              <a:buNone/>
            </a:pPr>
            <a:r>
              <a:rPr lang="ar-EG" sz="3200" dirty="0" smtClean="0"/>
              <a:t>طبعا احنا عرفنا في المحاضرة اللي فاتت المستقيمات العامة والخاصة وانواعها محاضرتنا المرة دي هتكون عن التطبيقات العامة علي المستقيم أو الاشكال المستوية (المثلث بانواعه /المربع/المعين /متوازي الأضلاع /المستطيل)بس قبل ماندخل في التطبيقات دي لازم نقول بعض الملاحظات الهامة التي تساعد في حل المسائل </a:t>
            </a:r>
          </a:p>
          <a:p>
            <a:pPr marL="0" indent="0" algn="r">
              <a:buNone/>
            </a:pPr>
            <a:r>
              <a:rPr lang="ar-EG" sz="3200" dirty="0" smtClean="0"/>
              <a:t>1)اذا كان لدي نقطة تقع علي مستقيم معين فان مساقط هذه النقطة تقع علي مساقط المستقيم ولو النقطة دي تقسم المستقيم بنسبة معينة فان مساقطها تقسم مساقط المستقيم بنفس النسبة بمعني ان انا مثلا لو عندي نقطة تقع في منتصف المستقيم فان مساقطها تقع في منتصف مساقط المستقيم</a:t>
            </a:r>
          </a:p>
          <a:p>
            <a:pPr marL="0" indent="0" algn="r">
              <a:buNone/>
            </a:pPr>
            <a:r>
              <a:rPr lang="ar-EG" sz="3200" dirty="0" smtClean="0"/>
              <a:t>2)لو في مستقيمين متقاطعين في نقطة ما فان مساقط المستقيمين تتقاطع في مساقط تلك النقطة </a:t>
            </a:r>
          </a:p>
          <a:p>
            <a:pPr marL="0" indent="0" algn="r">
              <a:buNone/>
            </a:pPr>
            <a:r>
              <a:rPr lang="ar-EG" sz="3200" dirty="0" smtClean="0"/>
              <a:t>3)لو مستقيمين متوازيين فان مساقطهم تكون متوازية</a:t>
            </a:r>
          </a:p>
          <a:p>
            <a:pPr marL="0" indent="0" algn="r">
              <a:buNone/>
            </a:pPr>
            <a:r>
              <a:rPr lang="ar-EG" sz="3600" dirty="0" smtClean="0"/>
              <a:t>4)المستقييم العام يميل علي جميع مستويات الاسقاط ولكن قياسات تلك الزوايا غير حقيقة </a:t>
            </a:r>
            <a:r>
              <a:rPr lang="ar-EG" sz="3300" dirty="0" smtClean="0"/>
              <a:t>ويتم ايجاد الزوايا الحقيقية بطريقة ايجاد الطول الحقيقي بطريقة فرق البعد</a:t>
            </a:r>
          </a:p>
          <a:p>
            <a:pPr marL="0" indent="0">
              <a:buNone/>
            </a:pPr>
            <a:endParaRPr lang="ar-EG" dirty="0" smtClean="0"/>
          </a:p>
        </p:txBody>
      </p:sp>
    </p:spTree>
    <p:extLst>
      <p:ext uri="{BB962C8B-B14F-4D97-AF65-F5344CB8AC3E}">
        <p14:creationId xmlns:p14="http://schemas.microsoft.com/office/powerpoint/2010/main" val="317248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8800"/>
            <a:ext cx="8229600" cy="1143000"/>
          </a:xfrm>
        </p:spPr>
        <p:txBody>
          <a:bodyPr/>
          <a:lstStyle/>
          <a:p>
            <a:r>
              <a:rPr lang="ar-EG" dirty="0" smtClean="0"/>
              <a:t>نظرية الزاوية القائمة</a:t>
            </a:r>
            <a:endParaRPr lang="en-US" dirty="0"/>
          </a:p>
        </p:txBody>
      </p:sp>
      <p:sp>
        <p:nvSpPr>
          <p:cNvPr id="2" name="Content Placeholder 1"/>
          <p:cNvSpPr>
            <a:spLocks noGrp="1"/>
          </p:cNvSpPr>
          <p:nvPr>
            <p:ph idx="1"/>
          </p:nvPr>
        </p:nvSpPr>
        <p:spPr>
          <a:xfrm>
            <a:off x="457200" y="3429000"/>
            <a:ext cx="8229600" cy="2667000"/>
          </a:xfrm>
        </p:spPr>
        <p:txBody>
          <a:bodyPr/>
          <a:lstStyle/>
          <a:p>
            <a:pPr marL="0" indent="0" algn="r">
              <a:buNone/>
            </a:pPr>
            <a:r>
              <a:rPr lang="ar-EG" dirty="0" smtClean="0"/>
              <a:t>أهم أهم أهم نظرية ؛النظرية دي بتقول ايه بتقول اذا كان لدي مستقيم يظهر بطوله الحقيقي في أحد المساقط (مستقيم خاص)وكان هذا المستقيم ضلع من أضلاع زاوية قائمة فان الزاوية القائمة تظهر قائمة في المسقط اللي بيكون فيه طول حقيقي(وليس في جميع المساقط)</a:t>
            </a:r>
            <a:endParaRPr lang="en-US" dirty="0"/>
          </a:p>
        </p:txBody>
      </p:sp>
    </p:spTree>
    <p:extLst>
      <p:ext uri="{BB962C8B-B14F-4D97-AF65-F5344CB8AC3E}">
        <p14:creationId xmlns:p14="http://schemas.microsoft.com/office/powerpoint/2010/main" val="358495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1143000"/>
          </a:xfrm>
        </p:spPr>
        <p:txBody>
          <a:bodyPr>
            <a:normAutofit fontScale="90000"/>
          </a:bodyPr>
          <a:lstStyle/>
          <a:p>
            <a:r>
              <a:rPr lang="ar-EG" dirty="0" smtClean="0"/>
              <a:t>الأشكال المستوية (المثلث)</a:t>
            </a:r>
            <a:br>
              <a:rPr lang="ar-EG" dirty="0" smtClean="0"/>
            </a:br>
            <a:endParaRPr lang="en-US" dirty="0"/>
          </a:p>
        </p:txBody>
      </p:sp>
      <p:sp>
        <p:nvSpPr>
          <p:cNvPr id="2" name="Content Placeholder 1"/>
          <p:cNvSpPr>
            <a:spLocks noGrp="1"/>
          </p:cNvSpPr>
          <p:nvPr>
            <p:ph idx="1"/>
          </p:nvPr>
        </p:nvSpPr>
        <p:spPr/>
        <p:txBody>
          <a:bodyPr>
            <a:normAutofit/>
          </a:bodyPr>
          <a:lstStyle/>
          <a:p>
            <a:pPr marL="0" indent="0" algn="r" rtl="1">
              <a:buNone/>
            </a:pPr>
            <a:r>
              <a:rPr lang="ar-EG" dirty="0" smtClean="0"/>
              <a:t>انواع المثلثات</a:t>
            </a:r>
          </a:p>
          <a:p>
            <a:pPr marL="0" indent="0" algn="r" rtl="1">
              <a:buNone/>
            </a:pPr>
            <a:r>
              <a:rPr lang="ar-EG" dirty="0" smtClean="0"/>
              <a:t>1)مثلث مختلف الأضلاع (عبارة عن ثلاثة نقط يتم توصيل مساقطهم ببعض)</a:t>
            </a:r>
          </a:p>
          <a:p>
            <a:pPr marL="0" indent="0" algn="r" rtl="1">
              <a:buNone/>
            </a:pPr>
            <a:r>
              <a:rPr lang="ar-EG" dirty="0" smtClean="0"/>
              <a:t>2)مثلث متساوي الساقين (المتوسط الساقط من رأس المثلث عمودي علي القاعدة وينصفها)</a:t>
            </a:r>
          </a:p>
          <a:p>
            <a:pPr marL="0" indent="0" algn="r" rtl="1">
              <a:buNone/>
            </a:pPr>
            <a:r>
              <a:rPr lang="ar-EG" dirty="0" smtClean="0"/>
              <a:t>3)المثلث المتساوي الأضلاع (المتوسط الساقط من كل رأس في المثلث عمودي علي القاعدة التي تواجهه)</a:t>
            </a:r>
          </a:p>
        </p:txBody>
      </p:sp>
    </p:spTree>
    <p:extLst>
      <p:ext uri="{BB962C8B-B14F-4D97-AF65-F5344CB8AC3E}">
        <p14:creationId xmlns:p14="http://schemas.microsoft.com/office/powerpoint/2010/main" val="339753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الاشكال المستوية</a:t>
            </a:r>
            <a:endParaRPr lang="en-US" dirty="0"/>
          </a:p>
        </p:txBody>
      </p:sp>
      <p:sp>
        <p:nvSpPr>
          <p:cNvPr id="2" name="Content Placeholder 1"/>
          <p:cNvSpPr>
            <a:spLocks noGrp="1"/>
          </p:cNvSpPr>
          <p:nvPr>
            <p:ph idx="1"/>
          </p:nvPr>
        </p:nvSpPr>
        <p:spPr/>
        <p:txBody>
          <a:bodyPr/>
          <a:lstStyle/>
          <a:p>
            <a:pPr marL="0" indent="0" algn="r">
              <a:buNone/>
            </a:pPr>
            <a:r>
              <a:rPr lang="ar-EG" b="1" dirty="0" smtClean="0">
                <a:solidFill>
                  <a:srgbClr val="FF0000"/>
                </a:solidFill>
              </a:rPr>
              <a:t>أولا المربع</a:t>
            </a:r>
            <a:endParaRPr lang="ar-EG" b="1" dirty="0">
              <a:solidFill>
                <a:srgbClr val="FF0000"/>
              </a:solidFill>
            </a:endParaRPr>
          </a:p>
          <a:p>
            <a:pPr marL="0" indent="0" algn="r">
              <a:buNone/>
            </a:pPr>
            <a:r>
              <a:rPr lang="ar-EG" dirty="0" smtClean="0"/>
              <a:t>زواياه قوائم ؛كل ضلعين متقابلين متوازيين </a:t>
            </a:r>
          </a:p>
          <a:p>
            <a:pPr marL="0" indent="0" algn="r">
              <a:buNone/>
            </a:pPr>
            <a:r>
              <a:rPr lang="ar-EG" dirty="0" smtClean="0"/>
              <a:t>أقطاره متعامدة ومتساوية وينصف كلا منهما الاخر</a:t>
            </a:r>
          </a:p>
          <a:p>
            <a:pPr marL="0" indent="0" algn="r">
              <a:buNone/>
            </a:pPr>
            <a:r>
              <a:rPr lang="ar-EG" b="1" dirty="0" smtClean="0">
                <a:solidFill>
                  <a:srgbClr val="FF0000"/>
                </a:solidFill>
              </a:rPr>
              <a:t>ثانيا المستطيل</a:t>
            </a:r>
          </a:p>
          <a:p>
            <a:pPr marL="0" indent="0" algn="r">
              <a:buNone/>
            </a:pPr>
            <a:r>
              <a:rPr lang="ar-EG" dirty="0" smtClean="0"/>
              <a:t>زواياه قوائم ؛كل ضلعين متقابلين متوازيين </a:t>
            </a:r>
          </a:p>
          <a:p>
            <a:pPr marL="0" indent="0" algn="r">
              <a:buNone/>
            </a:pPr>
            <a:r>
              <a:rPr lang="ar-EG" dirty="0" smtClean="0"/>
              <a:t>أقطاره متساوية وينصف كلا منهما الاخر</a:t>
            </a:r>
            <a:endParaRPr lang="en-US" dirty="0"/>
          </a:p>
        </p:txBody>
      </p:sp>
      <p:sp>
        <p:nvSpPr>
          <p:cNvPr id="4" name="Rectangle 3"/>
          <p:cNvSpPr/>
          <p:nvPr/>
        </p:nvSpPr>
        <p:spPr>
          <a:xfrm>
            <a:off x="228600" y="2438400"/>
            <a:ext cx="1676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19200" y="4495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178" y="4267200"/>
            <a:ext cx="2514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1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تابع الاشكال المستوية</a:t>
            </a:r>
            <a:endParaRPr lang="en-US" dirty="0"/>
          </a:p>
        </p:txBody>
      </p:sp>
      <p:sp>
        <p:nvSpPr>
          <p:cNvPr id="2" name="Content Placeholder 1"/>
          <p:cNvSpPr>
            <a:spLocks noGrp="1"/>
          </p:cNvSpPr>
          <p:nvPr>
            <p:ph idx="1"/>
          </p:nvPr>
        </p:nvSpPr>
        <p:spPr/>
        <p:txBody>
          <a:bodyPr>
            <a:normAutofit/>
          </a:bodyPr>
          <a:lstStyle/>
          <a:p>
            <a:pPr marL="0" indent="0" algn="r">
              <a:buNone/>
            </a:pPr>
            <a:r>
              <a:rPr lang="ar-EG" b="1" dirty="0" smtClean="0">
                <a:solidFill>
                  <a:srgbClr val="FF0000"/>
                </a:solidFill>
              </a:rPr>
              <a:t>ثالثا المعين</a:t>
            </a:r>
          </a:p>
          <a:p>
            <a:pPr marL="0" indent="0" algn="r">
              <a:buNone/>
            </a:pPr>
            <a:r>
              <a:rPr lang="ar-EG" dirty="0" smtClean="0"/>
              <a:t>كل ضلعين متقابلين متوازيين ؛اقطاره متعامدة</a:t>
            </a:r>
          </a:p>
          <a:p>
            <a:pPr marL="0" indent="0" algn="r">
              <a:buNone/>
            </a:pPr>
            <a:r>
              <a:rPr lang="ar-EG" dirty="0" smtClean="0"/>
              <a:t>وينصف كلا منهما الاخر</a:t>
            </a:r>
          </a:p>
          <a:p>
            <a:pPr marL="0" indent="0" algn="r">
              <a:buNone/>
            </a:pPr>
            <a:r>
              <a:rPr lang="ar-EG" b="1" dirty="0" smtClean="0">
                <a:solidFill>
                  <a:srgbClr val="FF0000"/>
                </a:solidFill>
              </a:rPr>
              <a:t>رابعا متوازي الاضلاع</a:t>
            </a:r>
          </a:p>
          <a:p>
            <a:pPr marL="0" indent="0" algn="r">
              <a:buNone/>
            </a:pPr>
            <a:r>
              <a:rPr lang="ar-EG" dirty="0" smtClean="0">
                <a:solidFill>
                  <a:schemeClr val="bg2">
                    <a:lumMod val="25000"/>
                  </a:schemeClr>
                </a:solidFill>
              </a:rPr>
              <a:t>كل ضلعين متقابلين متوازيين ؛أقطاره ينصف</a:t>
            </a:r>
          </a:p>
          <a:p>
            <a:pPr marL="0" indent="0" algn="r">
              <a:buNone/>
            </a:pPr>
            <a:r>
              <a:rPr lang="ar-EG" dirty="0" smtClean="0">
                <a:solidFill>
                  <a:schemeClr val="bg2">
                    <a:lumMod val="25000"/>
                  </a:schemeClr>
                </a:solidFill>
              </a:rPr>
              <a:t>كلا منهما الاخر</a:t>
            </a:r>
          </a:p>
          <a:p>
            <a:pPr marL="0" indent="0" algn="r">
              <a:buNone/>
            </a:pPr>
            <a:r>
              <a:rPr lang="ar-EG" dirty="0" smtClean="0">
                <a:solidFill>
                  <a:schemeClr val="bg2">
                    <a:lumMod val="25000"/>
                  </a:schemeClr>
                </a:solidFill>
              </a:rPr>
              <a:t>يلا بقي نفهم بالتمارين ونحل وواحدة واحدة بالتدريب</a:t>
            </a:r>
          </a:p>
          <a:p>
            <a:pPr marL="0" indent="0" algn="r">
              <a:buNone/>
            </a:pPr>
            <a:endParaRPr lang="en-US" dirty="0">
              <a:solidFill>
                <a:schemeClr val="bg2">
                  <a:lumMod val="25000"/>
                </a:schemeClr>
              </a:solidFill>
            </a:endParaRPr>
          </a:p>
        </p:txBody>
      </p:sp>
      <p:sp>
        <p:nvSpPr>
          <p:cNvPr id="4" name="Flowchart: Decision 3"/>
          <p:cNvSpPr/>
          <p:nvPr/>
        </p:nvSpPr>
        <p:spPr>
          <a:xfrm>
            <a:off x="1219200" y="2743200"/>
            <a:ext cx="1219200" cy="1600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81000" y="5638800"/>
            <a:ext cx="2133600" cy="685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0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A(2,6,2)</a:t>
            </a:r>
            <a:r>
              <a:rPr lang="ar-EG" dirty="0" smtClean="0"/>
              <a:t> الذي فيه </a:t>
            </a:r>
            <a:r>
              <a:rPr lang="en-US" dirty="0" smtClean="0"/>
              <a:t>ABCD</a:t>
            </a:r>
            <a:r>
              <a:rPr lang="ar-EG" b="1" dirty="0" smtClean="0">
                <a:solidFill>
                  <a:schemeClr val="bg2">
                    <a:lumMod val="10000"/>
                  </a:schemeClr>
                </a:solidFill>
              </a:rPr>
              <a:t>مثال 1)</a:t>
            </a:r>
            <a:r>
              <a:rPr lang="ar-EG" dirty="0" smtClean="0"/>
              <a:t>مثل المربع </a:t>
            </a:r>
            <a:r>
              <a:rPr lang="en-US" dirty="0" smtClean="0"/>
              <a:t/>
            </a:r>
            <a:br>
              <a:rPr lang="en-US" dirty="0" smtClean="0"/>
            </a:br>
            <a:r>
              <a:rPr lang="ar-EG" dirty="0" smtClean="0"/>
              <a:t> مستقيم أفقي</a:t>
            </a:r>
            <a:r>
              <a:rPr lang="en-US" dirty="0" smtClean="0"/>
              <a:t>AB</a:t>
            </a:r>
            <a:r>
              <a:rPr lang="ar-EG" dirty="0" smtClean="0"/>
              <a:t>حيث </a:t>
            </a:r>
            <a:r>
              <a:rPr lang="en-US" dirty="0" smtClean="0"/>
              <a:t>B(6,2,?),C(7,?,?)</a:t>
            </a:r>
            <a:endParaRPr lang="en-US" dirty="0"/>
          </a:p>
        </p:txBody>
      </p:sp>
      <p:sp>
        <p:nvSpPr>
          <p:cNvPr id="2" name="Content Placeholder 1"/>
          <p:cNvSpPr>
            <a:spLocks noGrp="1"/>
          </p:cNvSpPr>
          <p:nvPr>
            <p:ph idx="1"/>
          </p:nvPr>
        </p:nvSpPr>
        <p:spPr/>
        <p:txBody>
          <a:bodyPr>
            <a:normAutofit fontScale="55000" lnSpcReduction="20000"/>
          </a:bodyPr>
          <a:lstStyle/>
          <a:p>
            <a:pPr marL="0" indent="0" algn="r">
              <a:buNone/>
            </a:pPr>
            <a:r>
              <a:rPr lang="ar-EG" b="1" dirty="0" smtClean="0">
                <a:solidFill>
                  <a:srgbClr val="C00000"/>
                </a:solidFill>
              </a:rPr>
              <a:t>خطوات حل أي مسألة</a:t>
            </a:r>
          </a:p>
          <a:p>
            <a:pPr marL="0" indent="0" algn="r">
              <a:buNone/>
            </a:pPr>
            <a:r>
              <a:rPr lang="ar-EG" dirty="0" smtClean="0">
                <a:solidFill>
                  <a:srgbClr val="C00000"/>
                </a:solidFill>
              </a:rPr>
              <a:t>1)</a:t>
            </a:r>
            <a:r>
              <a:rPr lang="ar-EG" dirty="0" smtClean="0">
                <a:solidFill>
                  <a:schemeClr val="tx1"/>
                </a:solidFill>
              </a:rPr>
              <a:t>تمثيل النقط المعطاه </a:t>
            </a:r>
          </a:p>
          <a:p>
            <a:pPr marL="0" indent="0" algn="r">
              <a:buNone/>
            </a:pPr>
            <a:r>
              <a:rPr lang="ar-EG" dirty="0" smtClean="0">
                <a:solidFill>
                  <a:schemeClr val="tx1"/>
                </a:solidFill>
              </a:rPr>
              <a:t>كما سبق بالنسبة </a:t>
            </a:r>
          </a:p>
          <a:p>
            <a:pPr marL="0" indent="0" algn="r">
              <a:buNone/>
            </a:pPr>
            <a:r>
              <a:rPr lang="ar-EG" dirty="0" smtClean="0">
                <a:solidFill>
                  <a:schemeClr val="tx1"/>
                </a:solidFill>
              </a:rPr>
              <a:t>للمثال ده المتاح بالنسبة ليا </a:t>
            </a:r>
          </a:p>
          <a:p>
            <a:pPr marL="0" indent="0" algn="r">
              <a:buNone/>
            </a:pPr>
            <a:r>
              <a:rPr lang="ar-EG" dirty="0" smtClean="0">
                <a:solidFill>
                  <a:schemeClr val="tx1"/>
                </a:solidFill>
              </a:rPr>
              <a:t>وكامل هي نقطة </a:t>
            </a:r>
            <a:endParaRPr lang="en-US" dirty="0">
              <a:solidFill>
                <a:schemeClr val="tx1"/>
              </a:solidFill>
            </a:endParaRPr>
          </a:p>
          <a:p>
            <a:pPr marL="0" indent="0" algn="r">
              <a:buNone/>
            </a:pPr>
            <a:r>
              <a:rPr lang="ar-EG" dirty="0" smtClean="0">
                <a:solidFill>
                  <a:schemeClr val="tx1"/>
                </a:solidFill>
              </a:rPr>
              <a:t>فيها </a:t>
            </a:r>
            <a:r>
              <a:rPr lang="en-US" dirty="0" smtClean="0">
                <a:solidFill>
                  <a:schemeClr val="tx1"/>
                </a:solidFill>
              </a:rPr>
              <a:t> B</a:t>
            </a:r>
            <a:r>
              <a:rPr lang="ar-EG" dirty="0" smtClean="0">
                <a:solidFill>
                  <a:schemeClr val="tx1"/>
                </a:solidFill>
              </a:rPr>
              <a:t>؛بس نقطة</a:t>
            </a:r>
          </a:p>
          <a:p>
            <a:pPr marL="0" indent="0" algn="r">
              <a:buNone/>
            </a:pPr>
            <a:r>
              <a:rPr lang="en-US" dirty="0" smtClean="0">
                <a:solidFill>
                  <a:schemeClr val="tx1"/>
                </a:solidFill>
              </a:rPr>
              <a:t> </a:t>
            </a:r>
            <a:r>
              <a:rPr lang="ar-EG" dirty="0" smtClean="0">
                <a:solidFill>
                  <a:schemeClr val="tx1"/>
                </a:solidFill>
              </a:rPr>
              <a:t>وبالتالي أقدر أمثلها كاملة </a:t>
            </a:r>
            <a:r>
              <a:rPr lang="en-US" dirty="0" smtClean="0">
                <a:solidFill>
                  <a:schemeClr val="tx1"/>
                </a:solidFill>
              </a:rPr>
              <a:t>A</a:t>
            </a:r>
            <a:endParaRPr lang="ar-EG" dirty="0" smtClean="0">
              <a:solidFill>
                <a:schemeClr val="tx1"/>
              </a:solidFill>
            </a:endParaRPr>
          </a:p>
          <a:p>
            <a:pPr marL="0" indent="0" algn="r">
              <a:buNone/>
            </a:pPr>
            <a:r>
              <a:rPr lang="ar-EG" dirty="0" smtClean="0">
                <a:solidFill>
                  <a:schemeClr val="tx1"/>
                </a:solidFill>
              </a:rPr>
              <a:t>مشكلة ان ناقص عندي بعد </a:t>
            </a:r>
          </a:p>
          <a:p>
            <a:pPr marL="0" indent="0" algn="r">
              <a:buNone/>
            </a:pPr>
            <a:r>
              <a:rPr lang="ar-EG" dirty="0" smtClean="0">
                <a:solidFill>
                  <a:schemeClr val="tx1"/>
                </a:solidFill>
              </a:rPr>
              <a:t>واللي متاح أني </a:t>
            </a:r>
          </a:p>
          <a:p>
            <a:pPr marL="0" indent="0" algn="r">
              <a:buNone/>
            </a:pPr>
            <a:r>
              <a:rPr lang="ar-EG" dirty="0" smtClean="0">
                <a:solidFill>
                  <a:schemeClr val="tx1"/>
                </a:solidFill>
              </a:rPr>
              <a:t>أعمله المسقط الأفقي بس </a:t>
            </a:r>
          </a:p>
          <a:p>
            <a:pPr marL="0" indent="0" algn="r">
              <a:buNone/>
            </a:pPr>
            <a:r>
              <a:rPr lang="ar-EG" dirty="0" smtClean="0">
                <a:solidFill>
                  <a:schemeClr val="tx1"/>
                </a:solidFill>
              </a:rPr>
              <a:t>فامثل المسقط الأفقي</a:t>
            </a:r>
          </a:p>
          <a:p>
            <a:pPr marL="0" indent="0" algn="r">
              <a:buNone/>
            </a:pPr>
            <a:r>
              <a:rPr lang="ar-EG" dirty="0" smtClean="0">
                <a:solidFill>
                  <a:schemeClr val="tx1"/>
                </a:solidFill>
              </a:rPr>
              <a:t>واقرأبقية المسألة </a:t>
            </a:r>
          </a:p>
          <a:p>
            <a:pPr marL="0" indent="0" algn="r">
              <a:buNone/>
            </a:pPr>
            <a:r>
              <a:rPr lang="ar-EG" dirty="0" smtClean="0">
                <a:solidFill>
                  <a:schemeClr val="tx1"/>
                </a:solidFill>
              </a:rPr>
              <a:t>(لازم نلاقي حاجة تجيبلي المسقط</a:t>
            </a:r>
          </a:p>
          <a:p>
            <a:pPr marL="0" indent="0" algn="r">
              <a:buNone/>
            </a:pPr>
            <a:r>
              <a:rPr lang="ar-EG" dirty="0" smtClean="0">
                <a:solidFill>
                  <a:schemeClr val="tx1"/>
                </a:solidFill>
              </a:rPr>
              <a:t>مستقيم أفقي (وده معناه ايه</a:t>
            </a:r>
            <a:r>
              <a:rPr lang="en-US" dirty="0" smtClean="0">
                <a:solidFill>
                  <a:schemeClr val="tx1"/>
                </a:solidFill>
              </a:rPr>
              <a:t>AB</a:t>
            </a:r>
            <a:r>
              <a:rPr lang="ar-EG" dirty="0" smtClean="0">
                <a:solidFill>
                  <a:schemeClr val="tx1"/>
                </a:solidFill>
              </a:rPr>
              <a:t>الراسي)هالاقيه بيقولي ان</a:t>
            </a:r>
          </a:p>
          <a:p>
            <a:pPr marL="0" indent="0" algn="r">
              <a:buNone/>
            </a:pPr>
            <a:r>
              <a:rPr lang="ar-EG" dirty="0" smtClean="0">
                <a:solidFill>
                  <a:schemeClr val="tx1"/>
                </a:solidFill>
              </a:rPr>
              <a:t>نفتكر انه بيظهر بالطول الحقيقي في المسقط الافقي والمسقط الراسي والجانبي يبقي </a:t>
            </a:r>
            <a:r>
              <a:rPr lang="en-US" dirty="0" smtClean="0">
                <a:solidFill>
                  <a:schemeClr val="tx1"/>
                </a:solidFill>
              </a:rPr>
              <a:t>b1</a:t>
            </a:r>
            <a:r>
              <a:rPr lang="ar-EG" dirty="0" smtClean="0">
                <a:solidFill>
                  <a:schemeClr val="tx1"/>
                </a:solidFill>
              </a:rPr>
              <a:t>يوازي خط الارض وانا عندي </a:t>
            </a:r>
            <a:r>
              <a:rPr lang="en-US" dirty="0" smtClean="0">
                <a:solidFill>
                  <a:schemeClr val="tx1"/>
                </a:solidFill>
              </a:rPr>
              <a:t>a2b2</a:t>
            </a:r>
            <a:r>
              <a:rPr lang="ar-EG" dirty="0" smtClean="0">
                <a:solidFill>
                  <a:schemeClr val="tx1"/>
                </a:solidFill>
              </a:rPr>
              <a:t>يوازي خط الارض)يبقي دلوقتي لازم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4876800" cy="361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80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2700" dirty="0" smtClean="0"/>
              <a:t>C(7,?,?)</a:t>
            </a:r>
            <a:r>
              <a:rPr lang="ar-EG" sz="2700" dirty="0" smtClean="0"/>
              <a:t>بعد كده هاشوف النقطة التالتة هالاقي </a:t>
            </a:r>
            <a:br>
              <a:rPr lang="ar-EG" sz="2700" dirty="0" smtClean="0"/>
            </a:br>
            <a:r>
              <a:rPr lang="ar-EG" sz="2700" dirty="0" smtClean="0"/>
              <a:t>بس اللي عندي هاجي عند7 واعمل خط </a:t>
            </a:r>
            <a:r>
              <a:rPr lang="en-US" sz="2700" dirty="0" smtClean="0"/>
              <a:t>x</a:t>
            </a:r>
            <a:r>
              <a:rPr lang="ar-EG" sz="2700" dirty="0" smtClean="0"/>
              <a:t>يعني </a:t>
            </a:r>
            <a:br>
              <a:rPr lang="ar-EG" sz="2700" dirty="0" smtClean="0"/>
            </a:br>
            <a:r>
              <a:rPr lang="ar-EG" sz="2200" dirty="0" smtClean="0"/>
              <a:t>عمودي علي خط الأرض يبقي ده محل هندسي </a:t>
            </a:r>
            <a:r>
              <a:rPr lang="ar-EG" dirty="0" smtClean="0"/>
              <a:t/>
            </a:r>
            <a:br>
              <a:rPr lang="ar-EG" dirty="0" smtClean="0"/>
            </a:br>
            <a:r>
              <a:rPr lang="ar-EG" sz="2700" dirty="0" smtClean="0"/>
              <a:t>للمسقط الافقي والراسي للنقطة</a:t>
            </a:r>
            <a:endParaRPr lang="en-US" sz="2700" dirty="0"/>
          </a:p>
        </p:txBody>
      </p:sp>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79120" y="2138290"/>
            <a:ext cx="3794760" cy="344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57651" y="2221418"/>
            <a:ext cx="3819698" cy="328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302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466</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هندسة وصفية </vt:lpstr>
      <vt:lpstr>تابع تمثيل المستقيم </vt:lpstr>
      <vt:lpstr>ملاحظات مهمة جداجدا جدا </vt:lpstr>
      <vt:lpstr>نظرية الزاوية القائمة</vt:lpstr>
      <vt:lpstr>الأشكال المستوية (المثلث) </vt:lpstr>
      <vt:lpstr>الاشكال المستوية</vt:lpstr>
      <vt:lpstr>تابع الاشكال المستوية</vt:lpstr>
      <vt:lpstr>A(2,6,2) الذي فيه ABCDمثال 1)مثل المربع   مستقيم أفقيABحيث B(6,2,?),C(7,?,?)</vt:lpstr>
      <vt:lpstr>C(7,?,?)بعد كده هاشوف النقطة التالتة هالاقي  بس اللي عندي هاجي عند7 واعمل خط xيعني  عمودي علي خط الأرض يبقي ده محل هندسي  للمسقط الافقي والراسي للنقطة</vt:lpstr>
      <vt:lpstr>تابع خطوات الحل</vt:lpstr>
      <vt:lpstr>PowerPoint Presentation</vt:lpstr>
      <vt:lpstr>PowerPoint Presentation</vt:lpstr>
      <vt:lpstr>PowerPoint Presentation</vt:lpstr>
      <vt:lpstr>PowerPoint Presentation</vt:lpstr>
      <vt:lpstr>تمارين عامة</vt:lpstr>
      <vt:lpstr>مع تحياتي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تابع تمثيل المستقيم</dc:title>
  <dc:creator>Dalia</dc:creator>
  <cp:lastModifiedBy>SAMSUNG</cp:lastModifiedBy>
  <cp:revision>18</cp:revision>
  <dcterms:created xsi:type="dcterms:W3CDTF">2020-03-26T07:21:02Z</dcterms:created>
  <dcterms:modified xsi:type="dcterms:W3CDTF">2020-04-01T15:30:01Z</dcterms:modified>
</cp:coreProperties>
</file>