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77" r:id="rId7"/>
    <p:sldId id="260" r:id="rId8"/>
    <p:sldId id="263" r:id="rId9"/>
    <p:sldId id="264" r:id="rId10"/>
    <p:sldId id="265" r:id="rId11"/>
    <p:sldId id="269" r:id="rId12"/>
    <p:sldId id="266" r:id="rId13"/>
    <p:sldId id="270" r:id="rId14"/>
    <p:sldId id="271" r:id="rId15"/>
    <p:sldId id="272" r:id="rId16"/>
    <p:sldId id="273" r:id="rId17"/>
    <p:sldId id="274" r:id="rId18"/>
    <p:sldId id="276"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8FA7BCA-8812-4ED2-AE6B-BBE523C2A7A2}" type="datetimeFigureOut">
              <a:rPr lang="en-US" smtClean="0"/>
              <a:t>04/08/2020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9C66D7D-CC7A-47DB-8017-C956441F528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FA7BCA-8812-4ED2-AE6B-BBE523C2A7A2}" type="datetimeFigureOut">
              <a:rPr lang="en-US" smtClean="0"/>
              <a:t>04/08/2020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FA7BCA-8812-4ED2-AE6B-BBE523C2A7A2}" type="datetimeFigureOut">
              <a:rPr lang="en-US" smtClean="0"/>
              <a:t>04/08/2020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FA7BCA-8812-4ED2-AE6B-BBE523C2A7A2}" type="datetimeFigureOut">
              <a:rPr lang="en-US" smtClean="0"/>
              <a:t>04/08/2020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FA7BCA-8812-4ED2-AE6B-BBE523C2A7A2}" type="datetimeFigureOut">
              <a:rPr lang="en-US" smtClean="0"/>
              <a:t>04/08/2020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9C66D7D-CC7A-47DB-8017-C956441F528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FA7BCA-8812-4ED2-AE6B-BBE523C2A7A2}" type="datetimeFigureOut">
              <a:rPr lang="en-US" smtClean="0"/>
              <a:t>04/08/2020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FA7BCA-8812-4ED2-AE6B-BBE523C2A7A2}" type="datetimeFigureOut">
              <a:rPr lang="en-US" smtClean="0"/>
              <a:t>04/08/2020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FA7BCA-8812-4ED2-AE6B-BBE523C2A7A2}" type="datetimeFigureOut">
              <a:rPr lang="en-US" smtClean="0"/>
              <a:t>04/08/2020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A7BCA-8812-4ED2-AE6B-BBE523C2A7A2}" type="datetimeFigureOut">
              <a:rPr lang="en-US" smtClean="0"/>
              <a:t>04/08/2020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FA7BCA-8812-4ED2-AE6B-BBE523C2A7A2}" type="datetimeFigureOut">
              <a:rPr lang="en-US" smtClean="0"/>
              <a:t>04/08/2020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FA7BCA-8812-4ED2-AE6B-BBE523C2A7A2}" type="datetimeFigureOut">
              <a:rPr lang="en-US" smtClean="0"/>
              <a:t>04/08/2020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66D7D-CC7A-47DB-8017-C956441F52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8FA7BCA-8812-4ED2-AE6B-BBE523C2A7A2}" type="datetimeFigureOut">
              <a:rPr lang="en-US" smtClean="0"/>
              <a:t>04/08/2020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C66D7D-CC7A-47DB-8017-C956441F528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828800"/>
            <a:ext cx="5486400" cy="914400"/>
          </a:xfrm>
        </p:spPr>
        <p:txBody>
          <a:bodyPr>
            <a:noAutofit/>
          </a:bodyPr>
          <a:lstStyle/>
          <a:p>
            <a:r>
              <a:rPr lang="ar-EG" sz="8800" u="sng" dirty="0" smtClean="0">
                <a:solidFill>
                  <a:srgbClr val="FFFF00"/>
                </a:solidFill>
                <a:latin typeface="Arial" panose="020B0604020202020204" pitchFamily="34" charset="0"/>
                <a:cs typeface="Arial" panose="020B0604020202020204" pitchFamily="34" charset="0"/>
              </a:rPr>
              <a:t>هندسة وصفية</a:t>
            </a:r>
            <a:endParaRPr lang="en-US" sz="8800" u="sng"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67000" y="3657600"/>
            <a:ext cx="4114800" cy="1240302"/>
          </a:xfrm>
        </p:spPr>
        <p:txBody>
          <a:bodyPr>
            <a:normAutofit/>
          </a:bodyPr>
          <a:lstStyle/>
          <a:p>
            <a:r>
              <a:rPr lang="ar-EG" sz="6000" b="1" u="sng" dirty="0" smtClean="0">
                <a:solidFill>
                  <a:srgbClr val="FF0000"/>
                </a:solidFill>
                <a:latin typeface="Arial" panose="020B0604020202020204" pitchFamily="34" charset="0"/>
                <a:cs typeface="Arial" panose="020B0604020202020204" pitchFamily="34" charset="0"/>
              </a:rPr>
              <a:t>تمثيل المستوي</a:t>
            </a:r>
            <a:endParaRPr lang="en-US" sz="60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48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70470"/>
            <a:ext cx="3200400" cy="544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579121"/>
            <a:ext cx="3121351" cy="544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9120"/>
            <a:ext cx="2590800" cy="544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560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000" u="sng" dirty="0" smtClean="0">
                <a:solidFill>
                  <a:srgbClr val="FF0000"/>
                </a:solidFill>
                <a:latin typeface="Arial" panose="020B0604020202020204" pitchFamily="34" charset="0"/>
                <a:cs typeface="Arial" panose="020B0604020202020204" pitchFamily="34" charset="0"/>
              </a:rPr>
              <a:t>ملاحظات هامة</a:t>
            </a:r>
            <a:endParaRPr lang="en-US" sz="6000" u="sng"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37160" indent="0" algn="r">
              <a:buNone/>
            </a:pPr>
            <a:r>
              <a:rPr lang="ar-EG" dirty="0" smtClean="0"/>
              <a:t>1</a:t>
            </a:r>
            <a:r>
              <a:rPr lang="ar-EG" sz="3200" b="1" dirty="0" smtClean="0">
                <a:latin typeface="Arial" panose="020B0604020202020204" pitchFamily="34" charset="0"/>
                <a:cs typeface="Arial" panose="020B0604020202020204" pitchFamily="34" charset="0"/>
              </a:rPr>
              <a:t>)اذا كانت نقطة تقع في المستوي الأفقي وفي نفس الوقت تقع داخل المستوي فان مسقطها الأفقي يقع علي الأثر الأفقي </a:t>
            </a:r>
          </a:p>
          <a:p>
            <a:pPr marL="137160" indent="0" algn="r">
              <a:buNone/>
            </a:pPr>
            <a:r>
              <a:rPr lang="ar-EG" sz="3200" b="1" dirty="0" smtClean="0">
                <a:latin typeface="Arial" panose="020B0604020202020204" pitchFamily="34" charset="0"/>
                <a:cs typeface="Arial" panose="020B0604020202020204" pitchFamily="34" charset="0"/>
              </a:rPr>
              <a:t>2)اذا كانت النقطة تقع داخل المستوي الراسي وفي نفس الوقت تقع داخل المستوي فان مسقطها الراسي يقع علي الأثر الراسي </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395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4400" dirty="0" smtClean="0">
                <a:solidFill>
                  <a:srgbClr val="FF0000"/>
                </a:solidFill>
                <a:latin typeface="Arial" panose="020B0604020202020204" pitchFamily="34" charset="0"/>
                <a:cs typeface="Arial" panose="020B0604020202020204" pitchFamily="34" charset="0"/>
              </a:rPr>
              <a:t>علاقة المستقيم بالمستوي الذي يقع بداخله</a:t>
            </a:r>
            <a:endParaRPr lang="en-US" sz="4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00200"/>
            <a:ext cx="8763000" cy="5257800"/>
          </a:xfrm>
        </p:spPr>
        <p:txBody>
          <a:bodyPr>
            <a:normAutofit/>
          </a:bodyPr>
          <a:lstStyle/>
          <a:p>
            <a:pPr marL="0" indent="0" algn="r">
              <a:buNone/>
            </a:pPr>
            <a:r>
              <a:rPr lang="ar-EG" b="1" dirty="0" smtClean="0">
                <a:latin typeface="Arial" panose="020B0604020202020204" pitchFamily="34" charset="0"/>
                <a:cs typeface="Arial" panose="020B0604020202020204" pitchFamily="34" charset="0"/>
              </a:rPr>
              <a:t>لو انا عندي مستقيم يقع داخل مستوي يبقي لازم أثار المستقيم تقع علي أثار المستوي بمعني ان الأثر الأفقي للمستقيم يقع علي الأثر الأفقي للمستوي وكذلك بالنسبة للأثر الرأسي؛بالتالي هو ممكن يديني مستقيم كامل ومستوي غير </a:t>
            </a:r>
            <a:r>
              <a:rPr lang="ar-EG" b="1" dirty="0" smtClean="0">
                <a:latin typeface="Arial" panose="020B0604020202020204" pitchFamily="34" charset="0"/>
                <a:cs typeface="Arial" panose="020B0604020202020204" pitchFamily="34" charset="0"/>
              </a:rPr>
              <a:t>كامل (</a:t>
            </a:r>
            <a:r>
              <a:rPr lang="ar-EG" b="1" dirty="0" smtClean="0">
                <a:latin typeface="Arial" panose="020B0604020202020204" pitchFamily="34" charset="0"/>
                <a:cs typeface="Arial" panose="020B0604020202020204" pitchFamily="34" charset="0"/>
              </a:rPr>
              <a:t>في أثر ناقص </a:t>
            </a:r>
            <a:r>
              <a:rPr lang="ar-EG" b="1" dirty="0" smtClean="0">
                <a:latin typeface="Arial" panose="020B0604020202020204" pitchFamily="34" charset="0"/>
                <a:cs typeface="Arial" panose="020B0604020202020204" pitchFamily="34" charset="0"/>
              </a:rPr>
              <a:t>) ويطلب </a:t>
            </a:r>
            <a:r>
              <a:rPr lang="ar-EG" b="1" dirty="0" smtClean="0">
                <a:latin typeface="Arial" panose="020B0604020202020204" pitchFamily="34" charset="0"/>
                <a:cs typeface="Arial" panose="020B0604020202020204" pitchFamily="34" charset="0"/>
              </a:rPr>
              <a:t>تمثيل المستوي (أثاره</a:t>
            </a:r>
            <a:r>
              <a:rPr lang="ar-EG" b="1" dirty="0" smtClean="0">
                <a:latin typeface="Arial" panose="020B0604020202020204" pitchFamily="34" charset="0"/>
                <a:cs typeface="Arial" panose="020B0604020202020204" pitchFamily="34" charset="0"/>
              </a:rPr>
              <a:t>) أو </a:t>
            </a:r>
            <a:r>
              <a:rPr lang="ar-EG" b="1" dirty="0" smtClean="0">
                <a:latin typeface="Arial" panose="020B0604020202020204" pitchFamily="34" charset="0"/>
                <a:cs typeface="Arial" panose="020B0604020202020204" pitchFamily="34" charset="0"/>
              </a:rPr>
              <a:t>العكس الكلام ده لو مستقيم عام أما اذا كان المستقيم خاص</a:t>
            </a:r>
          </a:p>
          <a:p>
            <a:pPr marL="0" indent="0" algn="r">
              <a:buNone/>
            </a:pPr>
            <a:r>
              <a:rPr lang="ar-EG" b="1" dirty="0" smtClean="0">
                <a:latin typeface="Arial" panose="020B0604020202020204" pitchFamily="34" charset="0"/>
                <a:cs typeface="Arial" panose="020B0604020202020204" pitchFamily="34" charset="0"/>
              </a:rPr>
              <a:t>1</a:t>
            </a:r>
            <a:r>
              <a:rPr lang="ar-EG" b="1" dirty="0" smtClean="0">
                <a:latin typeface="Arial" panose="020B0604020202020204" pitchFamily="34" charset="0"/>
                <a:cs typeface="Arial" panose="020B0604020202020204" pitchFamily="34" charset="0"/>
              </a:rPr>
              <a:t>) مستقيم </a:t>
            </a:r>
            <a:r>
              <a:rPr lang="ar-EG" b="1" dirty="0" smtClean="0">
                <a:latin typeface="Arial" panose="020B0604020202020204" pitchFamily="34" charset="0"/>
                <a:cs typeface="Arial" panose="020B0604020202020204" pitchFamily="34" charset="0"/>
              </a:rPr>
              <a:t>أفقي يقع داخل مستوي عام</a:t>
            </a:r>
          </a:p>
          <a:p>
            <a:pPr marL="0" indent="0" algn="r">
              <a:buNone/>
            </a:pPr>
            <a:r>
              <a:rPr lang="ar-EG" b="1" dirty="0" smtClean="0">
                <a:latin typeface="Arial" panose="020B0604020202020204" pitchFamily="34" charset="0"/>
                <a:cs typeface="Arial" panose="020B0604020202020204" pitchFamily="34" charset="0"/>
              </a:rPr>
              <a:t>المسقط الأفقي يوازي الأثر الأفقي والمسقط الرأسي يوازي خط الارض</a:t>
            </a:r>
          </a:p>
          <a:p>
            <a:pPr marL="0" indent="0" algn="r">
              <a:buNone/>
            </a:pPr>
            <a:r>
              <a:rPr lang="ar-EG" b="1" dirty="0" smtClean="0">
                <a:latin typeface="Arial" panose="020B0604020202020204" pitchFamily="34" charset="0"/>
                <a:cs typeface="Arial" panose="020B0604020202020204" pitchFamily="34" charset="0"/>
              </a:rPr>
              <a:t>2</a:t>
            </a:r>
            <a:r>
              <a:rPr lang="ar-EG" b="1" dirty="0" smtClean="0">
                <a:latin typeface="Arial" panose="020B0604020202020204" pitchFamily="34" charset="0"/>
                <a:cs typeface="Arial" panose="020B0604020202020204" pitchFamily="34" charset="0"/>
              </a:rPr>
              <a:t>) مستقيم </a:t>
            </a:r>
            <a:r>
              <a:rPr lang="ar-EG" b="1" dirty="0" smtClean="0">
                <a:latin typeface="Arial" panose="020B0604020202020204" pitchFamily="34" charset="0"/>
                <a:cs typeface="Arial" panose="020B0604020202020204" pitchFamily="34" charset="0"/>
              </a:rPr>
              <a:t>وجهي يقع داخل مستوي عام</a:t>
            </a:r>
          </a:p>
          <a:p>
            <a:pPr marL="0" indent="0" algn="r">
              <a:buNone/>
            </a:pPr>
            <a:r>
              <a:rPr lang="ar-EG" b="1" dirty="0" smtClean="0">
                <a:latin typeface="Arial" panose="020B0604020202020204" pitchFamily="34" charset="0"/>
                <a:cs typeface="Arial" panose="020B0604020202020204" pitchFamily="34" charset="0"/>
              </a:rPr>
              <a:t>المسقط الرأسي للمستقيم يوازي الاثر الرأسي والمسقط الأفقي يوازي خط الأرض</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03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144000" cy="2057400"/>
          </a:xfrm>
        </p:spPr>
        <p:txBody>
          <a:bodyPr>
            <a:normAutofit fontScale="90000"/>
          </a:bodyPr>
          <a:lstStyle/>
          <a:p>
            <a:pPr algn="r"/>
            <a:r>
              <a:rPr lang="ar-EG" sz="4000" dirty="0" smtClean="0">
                <a:solidFill>
                  <a:srgbClr val="FF0000"/>
                </a:solidFill>
                <a:latin typeface="Arial" panose="020B0604020202020204" pitchFamily="34" charset="0"/>
                <a:cs typeface="Arial" panose="020B0604020202020204" pitchFamily="34" charset="0"/>
              </a:rPr>
              <a:t>الذي</a:t>
            </a:r>
            <a:r>
              <a:rPr lang="en-US" sz="4000" dirty="0" smtClean="0">
                <a:solidFill>
                  <a:srgbClr val="FF0000"/>
                </a:solidFill>
                <a:latin typeface="Arial" panose="020B0604020202020204" pitchFamily="34" charset="0"/>
                <a:cs typeface="Arial" panose="020B0604020202020204" pitchFamily="34" charset="0"/>
              </a:rPr>
              <a:t>ABC</a:t>
            </a:r>
            <a:r>
              <a:rPr lang="ar-EG" sz="3600" dirty="0" smtClean="0">
                <a:solidFill>
                  <a:srgbClr val="FF0000"/>
                </a:solidFill>
                <a:latin typeface="Arial" panose="020B0604020202020204" pitchFamily="34" charset="0"/>
                <a:cs typeface="Arial" panose="020B0604020202020204" pitchFamily="34" charset="0"/>
              </a:rPr>
              <a:t>تمارين عامة :عين مساقط المثلث</a:t>
            </a:r>
            <a:r>
              <a:rPr lang="en-US" sz="3600" dirty="0" smtClean="0">
                <a:solidFill>
                  <a:srgbClr val="FF0000"/>
                </a:solidFill>
                <a:latin typeface="Arial" panose="020B0604020202020204" pitchFamily="34" charset="0"/>
                <a:cs typeface="Arial" panose="020B0604020202020204" pitchFamily="34" charset="0"/>
              </a:rPr>
              <a:t/>
            </a:r>
            <a:br>
              <a:rPr lang="en-US" sz="3600" dirty="0" smtClean="0">
                <a:solidFill>
                  <a:srgbClr val="FF0000"/>
                </a:solidFill>
                <a:latin typeface="Arial" panose="020B0604020202020204" pitchFamily="34" charset="0"/>
                <a:cs typeface="Arial" panose="020B0604020202020204" pitchFamily="34" charset="0"/>
              </a:rPr>
            </a:br>
            <a:r>
              <a:rPr lang="ar-EG" sz="3600" dirty="0" smtClean="0">
                <a:solidFill>
                  <a:srgbClr val="FF0000"/>
                </a:solidFill>
                <a:latin typeface="Arial" panose="020B0604020202020204" pitchFamily="34" charset="0"/>
                <a:cs typeface="Arial" panose="020B0604020202020204" pitchFamily="34" charset="0"/>
              </a:rPr>
              <a:t> وكانت </a:t>
            </a:r>
            <a:r>
              <a:rPr lang="el-GR" sz="3600" dirty="0" smtClean="0">
                <a:solidFill>
                  <a:srgbClr val="FF0000"/>
                </a:solidFill>
                <a:latin typeface="Arial" panose="020B0604020202020204" pitchFamily="34" charset="0"/>
                <a:cs typeface="Arial" panose="020B0604020202020204" pitchFamily="34" charset="0"/>
              </a:rPr>
              <a:t>λ</a:t>
            </a:r>
            <a:r>
              <a:rPr lang="en-US" sz="3600" dirty="0" smtClean="0">
                <a:solidFill>
                  <a:srgbClr val="FF0000"/>
                </a:solidFill>
                <a:latin typeface="Arial" panose="020B0604020202020204" pitchFamily="34" charset="0"/>
                <a:cs typeface="Arial" panose="020B0604020202020204" pitchFamily="34" charset="0"/>
              </a:rPr>
              <a:t>(-3,135°,</a:t>
            </a:r>
            <a:r>
              <a:rPr lang="en-US" sz="3600" dirty="0" smtClean="0">
                <a:solidFill>
                  <a:srgbClr val="FF0000"/>
                </a:solidFill>
                <a:latin typeface="Arial" panose="020B0604020202020204" pitchFamily="34" charset="0"/>
                <a:cs typeface="Arial" panose="020B0604020202020204" pitchFamily="34" charset="0"/>
              </a:rPr>
              <a:t>45</a:t>
            </a:r>
            <a:r>
              <a:rPr lang="ar-EG" sz="3600" dirty="0" smtClean="0">
                <a:solidFill>
                  <a:srgbClr val="FF0000"/>
                </a:solidFill>
                <a:latin typeface="Arial" panose="020B0604020202020204" pitchFamily="34" charset="0"/>
                <a:cs typeface="Arial" panose="020B0604020202020204" pitchFamily="34" charset="0"/>
              </a:rPr>
              <a:t>يقع </a:t>
            </a:r>
            <a:r>
              <a:rPr lang="ar-EG" sz="3600" dirty="0" smtClean="0">
                <a:solidFill>
                  <a:srgbClr val="FF0000"/>
                </a:solidFill>
                <a:latin typeface="Arial" panose="020B0604020202020204" pitchFamily="34" charset="0"/>
                <a:cs typeface="Arial" panose="020B0604020202020204" pitchFamily="34" charset="0"/>
              </a:rPr>
              <a:t>داخل المستوي</a:t>
            </a:r>
            <a:br>
              <a:rPr lang="ar-EG" sz="3600" dirty="0" smtClean="0">
                <a:solidFill>
                  <a:srgbClr val="FF0000"/>
                </a:solidFill>
                <a:latin typeface="Arial" panose="020B0604020202020204" pitchFamily="34" charset="0"/>
                <a:cs typeface="Arial" panose="020B0604020202020204" pitchFamily="34" charset="0"/>
              </a:rPr>
            </a:br>
            <a:r>
              <a:rPr lang="ar-EG" sz="3600" dirty="0" smtClean="0">
                <a:solidFill>
                  <a:srgbClr val="FF0000"/>
                </a:solidFill>
                <a:latin typeface="Arial" panose="020B0604020202020204" pitchFamily="34" charset="0"/>
                <a:cs typeface="Arial" panose="020B0604020202020204" pitchFamily="34" charset="0"/>
              </a:rPr>
              <a:t>مستقيم وجهي طوله 5</a:t>
            </a:r>
            <a:r>
              <a:rPr lang="en-US" sz="3600" dirty="0" smtClean="0">
                <a:solidFill>
                  <a:srgbClr val="FF0000"/>
                </a:solidFill>
                <a:latin typeface="Arial" panose="020B0604020202020204" pitchFamily="34" charset="0"/>
                <a:cs typeface="Arial" panose="020B0604020202020204" pitchFamily="34" charset="0"/>
              </a:rPr>
              <a:t>AB</a:t>
            </a:r>
            <a:r>
              <a:rPr lang="ar-EG" sz="3600" dirty="0" smtClean="0">
                <a:solidFill>
                  <a:srgbClr val="FF0000"/>
                </a:solidFill>
                <a:latin typeface="Arial" panose="020B0604020202020204" pitchFamily="34" charset="0"/>
                <a:cs typeface="Arial" panose="020B0604020202020204" pitchFamily="34" charset="0"/>
              </a:rPr>
              <a:t>وكان </a:t>
            </a:r>
            <a:r>
              <a:rPr lang="en-US" sz="3600" dirty="0" smtClean="0">
                <a:solidFill>
                  <a:srgbClr val="FF0000"/>
                </a:solidFill>
                <a:latin typeface="Arial" panose="020B0604020202020204" pitchFamily="34" charset="0"/>
                <a:cs typeface="Arial" panose="020B0604020202020204" pitchFamily="34" charset="0"/>
              </a:rPr>
              <a:t>A(3,4</a:t>
            </a:r>
            <a:r>
              <a:rPr lang="en-US" sz="3600" dirty="0" smtClean="0">
                <a:solidFill>
                  <a:srgbClr val="FF0000"/>
                </a:solidFill>
                <a:latin typeface="Arial" panose="020B0604020202020204" pitchFamily="34" charset="0"/>
                <a:cs typeface="Arial" panose="020B0604020202020204" pitchFamily="34" charset="0"/>
              </a:rPr>
              <a:t>,?)</a:t>
            </a:r>
            <a:r>
              <a:rPr lang="ar-EG" sz="3600" dirty="0" smtClean="0">
                <a:solidFill>
                  <a:srgbClr val="FF0000"/>
                </a:solidFill>
                <a:latin typeface="Arial" panose="020B0604020202020204" pitchFamily="34" charset="0"/>
                <a:cs typeface="Arial" panose="020B0604020202020204" pitchFamily="34" charset="0"/>
              </a:rPr>
              <a:t/>
            </a:r>
            <a:br>
              <a:rPr lang="ar-EG" sz="3600" dirty="0" smtClean="0">
                <a:solidFill>
                  <a:srgbClr val="FF0000"/>
                </a:solidFill>
                <a:latin typeface="Arial" panose="020B0604020202020204" pitchFamily="34" charset="0"/>
                <a:cs typeface="Arial" panose="020B0604020202020204" pitchFamily="34" charset="0"/>
              </a:rPr>
            </a:br>
            <a:r>
              <a:rPr lang="ar-EG" sz="3600" dirty="0" smtClean="0">
                <a:solidFill>
                  <a:srgbClr val="FF0000"/>
                </a:solidFill>
                <a:latin typeface="Arial" panose="020B0604020202020204" pitchFamily="34" charset="0"/>
                <a:cs typeface="Arial" panose="020B0604020202020204" pitchFamily="34" charset="0"/>
              </a:rPr>
              <a:t>تقع في المستوي الوجهي</a:t>
            </a:r>
            <a:r>
              <a:rPr lang="en-US" sz="3600" dirty="0" smtClean="0">
                <a:solidFill>
                  <a:srgbClr val="FF0000"/>
                </a:solidFill>
                <a:latin typeface="Arial" panose="020B0604020202020204" pitchFamily="34" charset="0"/>
                <a:cs typeface="Arial" panose="020B0604020202020204" pitchFamily="34" charset="0"/>
              </a:rPr>
              <a:t>C</a:t>
            </a:r>
            <a:r>
              <a:rPr lang="ar-EG" sz="3600" dirty="0" smtClean="0">
                <a:solidFill>
                  <a:srgbClr val="FF0000"/>
                </a:solidFill>
                <a:latin typeface="Arial" panose="020B0604020202020204" pitchFamily="34" charset="0"/>
                <a:cs typeface="Arial" panose="020B0604020202020204" pitchFamily="34" charset="0"/>
              </a:rPr>
              <a:t>مستقيم أفقي ونقطة </a:t>
            </a:r>
            <a:r>
              <a:rPr lang="en-US" sz="3600" dirty="0" smtClean="0">
                <a:solidFill>
                  <a:srgbClr val="FF0000"/>
                </a:solidFill>
                <a:latin typeface="Arial" panose="020B0604020202020204" pitchFamily="34" charset="0"/>
                <a:cs typeface="Arial" panose="020B0604020202020204" pitchFamily="34" charset="0"/>
              </a:rPr>
              <a:t>BC</a:t>
            </a:r>
            <a:r>
              <a:rPr lang="ar-EG" sz="3600" dirty="0" smtClean="0">
                <a:solidFill>
                  <a:srgbClr val="FF0000"/>
                </a:solidFill>
                <a:latin typeface="Arial" panose="020B0604020202020204" pitchFamily="34" charset="0"/>
                <a:cs typeface="Arial" panose="020B0604020202020204" pitchFamily="34" charset="0"/>
              </a:rPr>
              <a:t>سم وكان </a:t>
            </a:r>
            <a:endParaRPr lang="en-US" sz="3600" dirty="0">
              <a:solidFill>
                <a:srgbClr val="FF0000"/>
              </a:solidFill>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2209800"/>
            <a:ext cx="7543799" cy="47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2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l-GR" sz="3100" dirty="0" smtClean="0">
                <a:solidFill>
                  <a:srgbClr val="FF0000"/>
                </a:solidFill>
                <a:latin typeface="Arial" panose="020B0604020202020204" pitchFamily="34" charset="0"/>
                <a:cs typeface="Arial" panose="020B0604020202020204" pitchFamily="34" charset="0"/>
              </a:rPr>
              <a:t>λ</a:t>
            </a:r>
            <a:r>
              <a:rPr lang="en-US" sz="3100" dirty="0" smtClean="0">
                <a:solidFill>
                  <a:srgbClr val="FF0000"/>
                </a:solidFill>
                <a:latin typeface="Arial" panose="020B0604020202020204" pitchFamily="34" charset="0"/>
                <a:cs typeface="Arial" panose="020B0604020202020204" pitchFamily="34" charset="0"/>
              </a:rPr>
              <a:t>(4,3,4)</a:t>
            </a:r>
            <a:r>
              <a:rPr lang="ar-EG" sz="3100" dirty="0" smtClean="0">
                <a:solidFill>
                  <a:srgbClr val="FF0000"/>
                </a:solidFill>
                <a:latin typeface="Arial" panose="020B0604020202020204" pitchFamily="34" charset="0"/>
                <a:cs typeface="Arial" panose="020B0604020202020204" pitchFamily="34" charset="0"/>
              </a:rPr>
              <a:t>الواقع في المستوي </a:t>
            </a:r>
            <a:r>
              <a:rPr lang="en-US" sz="2700" dirty="0" smtClean="0">
                <a:solidFill>
                  <a:srgbClr val="FF0000"/>
                </a:solidFill>
                <a:latin typeface="Arial" panose="020B0604020202020204" pitchFamily="34" charset="0"/>
                <a:cs typeface="Arial" panose="020B0604020202020204" pitchFamily="34" charset="0"/>
              </a:rPr>
              <a:t>ABCD</a:t>
            </a:r>
            <a:r>
              <a:rPr lang="ar-EG" sz="3200" dirty="0" smtClean="0">
                <a:solidFill>
                  <a:srgbClr val="FF0000"/>
                </a:solidFill>
                <a:latin typeface="Arial" panose="020B0604020202020204" pitchFamily="34" charset="0"/>
                <a:cs typeface="Arial" panose="020B0604020202020204" pitchFamily="34" charset="0"/>
              </a:rPr>
              <a:t>عين مساقط متوازي الأضلاع </a:t>
            </a:r>
            <a:r>
              <a:rPr lang="en-US" sz="3200" dirty="0" smtClean="0">
                <a:solidFill>
                  <a:srgbClr val="FF0000"/>
                </a:solidFill>
                <a:latin typeface="Arial" panose="020B0604020202020204" pitchFamily="34" charset="0"/>
                <a:cs typeface="Arial" panose="020B0604020202020204" pitchFamily="34" charset="0"/>
              </a:rPr>
              <a:t/>
            </a:r>
            <a:br>
              <a:rPr lang="en-US" sz="3200" dirty="0" smtClean="0">
                <a:solidFill>
                  <a:srgbClr val="FF0000"/>
                </a:solidFill>
                <a:latin typeface="Arial" panose="020B0604020202020204" pitchFamily="34" charset="0"/>
                <a:cs typeface="Arial" panose="020B0604020202020204" pitchFamily="34" charset="0"/>
              </a:rPr>
            </a:br>
            <a:r>
              <a:rPr lang="en-US" sz="3200" dirty="0" smtClean="0">
                <a:solidFill>
                  <a:srgbClr val="FF0000"/>
                </a:solidFill>
                <a:latin typeface="Arial" panose="020B0604020202020204" pitchFamily="34" charset="0"/>
                <a:cs typeface="Arial" panose="020B0604020202020204" pitchFamily="34" charset="0"/>
              </a:rPr>
              <a:t>A(2,?,0),B(0,0,?),D(?,3,1)</a:t>
            </a:r>
            <a:r>
              <a:rPr lang="ar-EG" sz="3200" dirty="0" smtClean="0">
                <a:solidFill>
                  <a:srgbClr val="FF0000"/>
                </a:solidFill>
                <a:latin typeface="Arial" panose="020B0604020202020204" pitchFamily="34" charset="0"/>
                <a:cs typeface="Arial" panose="020B0604020202020204" pitchFamily="34" charset="0"/>
              </a:rPr>
              <a:t>اذا علم أن </a:t>
            </a:r>
            <a:r>
              <a:rPr lang="en-US" sz="3200" dirty="0" smtClean="0"/>
              <a:t/>
            </a:r>
            <a:br>
              <a:rPr lang="en-US" sz="3200" dirty="0" smtClean="0"/>
            </a:br>
            <a:endParaRPr lang="en-US" sz="32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2263" y="1219200"/>
            <a:ext cx="7925937" cy="56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52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000" u="sng" dirty="0" smtClean="0">
                <a:solidFill>
                  <a:srgbClr val="FFFF00"/>
                </a:solidFill>
                <a:latin typeface="Arial" panose="020B0604020202020204" pitchFamily="34" charset="0"/>
                <a:cs typeface="Arial" panose="020B0604020202020204" pitchFamily="34" charset="0"/>
              </a:rPr>
              <a:t>ثانيا المستويات الخاصة</a:t>
            </a:r>
            <a:endParaRPr lang="en-US" sz="6000" u="sng"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447" y="1600200"/>
            <a:ext cx="8915400" cy="5257800"/>
          </a:xfrm>
        </p:spPr>
        <p:txBody>
          <a:bodyPr>
            <a:normAutofit fontScale="92500" lnSpcReduction="20000"/>
          </a:bodyPr>
          <a:lstStyle/>
          <a:p>
            <a:pPr marL="137160" indent="0" algn="r">
              <a:buNone/>
            </a:pPr>
            <a:r>
              <a:rPr lang="ar-EG" b="1" dirty="0" smtClean="0">
                <a:latin typeface="Arial" panose="020B0604020202020204" pitchFamily="34" charset="0"/>
                <a:cs typeface="Arial" panose="020B0604020202020204" pitchFamily="34" charset="0"/>
              </a:rPr>
              <a:t>المستويات الخاصة هي مستويات اما توازي او عمودية علي أحد مستويات الاسقاط فانا عندي 6مستويات وبما اننا لغينا الجانبي في الجزء ده يبقي بقي عندي 4 بس (نركز بقي)</a:t>
            </a:r>
          </a:p>
          <a:p>
            <a:pPr marL="137160" indent="0" algn="r">
              <a:buNone/>
            </a:pPr>
            <a:r>
              <a:rPr lang="ar-EG" b="1" dirty="0" smtClean="0">
                <a:latin typeface="Arial" panose="020B0604020202020204" pitchFamily="34" charset="0"/>
                <a:cs typeface="Arial" panose="020B0604020202020204" pitchFamily="34" charset="0"/>
              </a:rPr>
              <a:t>أولا :المستويات الموازية لأحد مستويات الأسقاط</a:t>
            </a:r>
          </a:p>
          <a:p>
            <a:pPr marL="137160" indent="0" algn="r">
              <a:buNone/>
            </a:pPr>
            <a:r>
              <a:rPr lang="ar-EG" b="1" dirty="0" smtClean="0">
                <a:latin typeface="Arial" panose="020B0604020202020204" pitchFamily="34" charset="0"/>
                <a:cs typeface="Arial" panose="020B0604020202020204" pitchFamily="34" charset="0"/>
              </a:rPr>
              <a:t>1)مستوي أفقي(يوازي المستوي الأفقي)</a:t>
            </a:r>
          </a:p>
          <a:p>
            <a:pPr marL="137160" indent="0" algn="r">
              <a:buNone/>
            </a:pPr>
            <a:r>
              <a:rPr lang="ar-EG" b="1" dirty="0" smtClean="0">
                <a:latin typeface="Arial" panose="020B0604020202020204" pitchFamily="34" charset="0"/>
                <a:cs typeface="Arial" panose="020B0604020202020204" pitchFamily="34" charset="0"/>
              </a:rPr>
              <a:t>ا)لايوجد له أثر أفقي </a:t>
            </a:r>
          </a:p>
          <a:p>
            <a:pPr marL="137160" indent="0" algn="r">
              <a:buNone/>
            </a:pPr>
            <a:r>
              <a:rPr lang="ar-EG" b="1" dirty="0" smtClean="0">
                <a:latin typeface="Arial" panose="020B0604020202020204" pitchFamily="34" charset="0"/>
                <a:cs typeface="Arial" panose="020B0604020202020204" pitchFamily="34" charset="0"/>
              </a:rPr>
              <a:t>ب)الأثر الرأسي يوازي خط الأرض</a:t>
            </a:r>
          </a:p>
          <a:p>
            <a:pPr marL="137160" indent="0" algn="r">
              <a:buNone/>
            </a:pPr>
            <a:r>
              <a:rPr lang="ar-EG" b="1" dirty="0" smtClean="0">
                <a:latin typeface="Arial" panose="020B0604020202020204" pitchFamily="34" charset="0"/>
                <a:cs typeface="Arial" panose="020B0604020202020204" pitchFamily="34" charset="0"/>
              </a:rPr>
              <a:t>ج)أي شكل يقع داخل هذا المستوي يكون مسقطه الأفقي شكل حقيقي ومسقطه الرأسي يقع علي الأثر الرأسي</a:t>
            </a:r>
          </a:p>
          <a:p>
            <a:pPr marL="137160" indent="0" algn="r">
              <a:buNone/>
            </a:pPr>
            <a:r>
              <a:rPr lang="ar-EG" b="1" dirty="0" smtClean="0">
                <a:latin typeface="Arial" panose="020B0604020202020204" pitchFamily="34" charset="0"/>
                <a:cs typeface="Arial" panose="020B0604020202020204" pitchFamily="34" charset="0"/>
              </a:rPr>
              <a:t>2)مستوي وجهي (يوازي المسستوي الوجهي )</a:t>
            </a:r>
          </a:p>
          <a:p>
            <a:pPr marL="137160" indent="0" algn="r">
              <a:buNone/>
            </a:pPr>
            <a:r>
              <a:rPr lang="ar-EG" b="1" dirty="0" smtClean="0">
                <a:latin typeface="Arial" panose="020B0604020202020204" pitchFamily="34" charset="0"/>
                <a:cs typeface="Arial" panose="020B0604020202020204" pitchFamily="34" charset="0"/>
              </a:rPr>
              <a:t>  ا)لايوجد له أثر رأسي</a:t>
            </a:r>
            <a:endParaRPr lang="en-US" b="1" dirty="0" smtClean="0">
              <a:latin typeface="Arial" panose="020B0604020202020204" pitchFamily="34" charset="0"/>
              <a:cs typeface="Arial" panose="020B0604020202020204" pitchFamily="34" charset="0"/>
            </a:endParaRPr>
          </a:p>
          <a:p>
            <a:pPr marL="137160" indent="0" algn="r">
              <a:buNone/>
            </a:pPr>
            <a:r>
              <a:rPr lang="ar-EG" b="1" dirty="0" smtClean="0">
                <a:latin typeface="Arial" panose="020B0604020202020204" pitchFamily="34" charset="0"/>
                <a:cs typeface="Arial" panose="020B0604020202020204" pitchFamily="34" charset="0"/>
              </a:rPr>
              <a:t>ب)الأثر الأفقي يوازي خط الأرض </a:t>
            </a:r>
          </a:p>
          <a:p>
            <a:pPr marL="137160" indent="0" algn="r">
              <a:buNone/>
            </a:pPr>
            <a:r>
              <a:rPr lang="ar-EG" b="1" dirty="0" smtClean="0">
                <a:latin typeface="Arial" panose="020B0604020202020204" pitchFamily="34" charset="0"/>
                <a:cs typeface="Arial" panose="020B0604020202020204" pitchFamily="34" charset="0"/>
              </a:rPr>
              <a:t>ج)أي شكل يقع بداخله يكون مسقطه الرأسي شكل حقيقي ومسقطه الأفقي علي الأثر الأفقي</a:t>
            </a:r>
          </a:p>
          <a:p>
            <a:pPr marL="137160" indent="0" algn="r">
              <a:buNone/>
            </a:pPr>
            <a:endParaRPr lang="ar-EG" b="1" dirty="0" smtClean="0">
              <a:latin typeface="Arial" panose="020B0604020202020204" pitchFamily="34" charset="0"/>
              <a:cs typeface="Arial" panose="020B0604020202020204" pitchFamily="34" charset="0"/>
            </a:endParaRPr>
          </a:p>
          <a:p>
            <a:pPr marL="137160" indent="0" algn="r">
              <a:buNone/>
            </a:pPr>
            <a:endParaRPr lang="ar-EG"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242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4800" u="sng" dirty="0" smtClean="0">
                <a:solidFill>
                  <a:srgbClr val="FFFF00"/>
                </a:solidFill>
                <a:latin typeface="Arial" panose="020B0604020202020204" pitchFamily="34" charset="0"/>
                <a:cs typeface="Arial" panose="020B0604020202020204" pitchFamily="34" charset="0"/>
              </a:rPr>
              <a:t>ثانيا :المستويات العمودية علي مستويات الاسقاط</a:t>
            </a:r>
            <a:endParaRPr lang="en-US" sz="4800" u="sng"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600200"/>
            <a:ext cx="8991600" cy="5257800"/>
          </a:xfrm>
        </p:spPr>
        <p:txBody>
          <a:bodyPr>
            <a:normAutofit fontScale="92500" lnSpcReduction="20000"/>
          </a:bodyPr>
          <a:lstStyle/>
          <a:p>
            <a:pPr marL="137160" indent="0" algn="r">
              <a:buNone/>
            </a:pPr>
            <a:r>
              <a:rPr lang="ar-EG" b="1" dirty="0" smtClean="0">
                <a:latin typeface="Arial" panose="020B0604020202020204" pitchFamily="34" charset="0"/>
                <a:cs typeface="Arial" panose="020B0604020202020204" pitchFamily="34" charset="0"/>
              </a:rPr>
              <a:t>1)مستوي رأسي(عمودي علي المستوي الأفقي)</a:t>
            </a:r>
          </a:p>
          <a:p>
            <a:pPr marL="137160" indent="0" algn="r">
              <a:buNone/>
            </a:pPr>
            <a:r>
              <a:rPr lang="ar-EG" b="1" dirty="0" smtClean="0">
                <a:latin typeface="Arial" panose="020B0604020202020204" pitchFamily="34" charset="0"/>
                <a:cs typeface="Arial" panose="020B0604020202020204" pitchFamily="34" charset="0"/>
              </a:rPr>
              <a:t>هذا المستوي يكون عمودي علي المستوي الأفقي ولكن لا يوازي المستوي الرأسي </a:t>
            </a:r>
            <a:r>
              <a:rPr lang="en-US" b="1" dirty="0" smtClean="0">
                <a:latin typeface="Arial" panose="020B0604020202020204" pitchFamily="34" charset="0"/>
                <a:cs typeface="Arial" panose="020B0604020202020204" pitchFamily="34" charset="0"/>
              </a:rPr>
              <a:t>Z</a:t>
            </a:r>
            <a:r>
              <a:rPr lang="ar-EG" b="1" dirty="0" smtClean="0">
                <a:latin typeface="Arial" panose="020B0604020202020204" pitchFamily="34" charset="0"/>
                <a:cs typeface="Arial" panose="020B0604020202020204" pitchFamily="34" charset="0"/>
              </a:rPr>
              <a:t>وأحيانا يسمي مستوي يوازي محور </a:t>
            </a:r>
            <a:endParaRPr lang="en-US" b="1" dirty="0" smtClean="0">
              <a:latin typeface="Arial" panose="020B0604020202020204" pitchFamily="34" charset="0"/>
              <a:cs typeface="Arial" panose="020B0604020202020204" pitchFamily="34" charset="0"/>
            </a:endParaRPr>
          </a:p>
          <a:p>
            <a:pPr marL="137160" indent="0" algn="r">
              <a:buNone/>
            </a:pPr>
            <a:r>
              <a:rPr lang="ar-EG" b="1" dirty="0" smtClean="0">
                <a:latin typeface="Arial" panose="020B0604020202020204" pitchFamily="34" charset="0"/>
                <a:cs typeface="Arial" panose="020B0604020202020204" pitchFamily="34" charset="0"/>
              </a:rPr>
              <a:t>أ)اثره الأفقي يميل علي خط الارض بزاوية ميل المستوي علي المستوي الراسي وأثره الراسي عمودي علي خط الارض</a:t>
            </a:r>
          </a:p>
          <a:p>
            <a:pPr marL="137160" indent="0" algn="r">
              <a:buNone/>
            </a:pPr>
            <a:r>
              <a:rPr lang="ar-EG" b="1" dirty="0" smtClean="0">
                <a:latin typeface="Arial" panose="020B0604020202020204" pitchFamily="34" charset="0"/>
                <a:cs typeface="Arial" panose="020B0604020202020204" pitchFamily="34" charset="0"/>
              </a:rPr>
              <a:t>ب)أي شكل يقع بداخله له مسقط رأسي غير حقيقي ومسقطه الأفقي يكون علي الأثر الأفقي للمستوي</a:t>
            </a:r>
          </a:p>
          <a:p>
            <a:pPr marL="137160" indent="0" algn="r">
              <a:buNone/>
            </a:pPr>
            <a:r>
              <a:rPr lang="ar-EG" b="1" dirty="0" smtClean="0">
                <a:latin typeface="Arial" panose="020B0604020202020204" pitchFamily="34" charset="0"/>
                <a:cs typeface="Arial" panose="020B0604020202020204" pitchFamily="34" charset="0"/>
              </a:rPr>
              <a:t>2)مستوي عمودي علي الراسي</a:t>
            </a:r>
          </a:p>
          <a:p>
            <a:pPr marL="137160" indent="0" algn="r">
              <a:buNone/>
            </a:pPr>
            <a:r>
              <a:rPr lang="ar-EG" b="1" dirty="0" smtClean="0">
                <a:latin typeface="Arial" panose="020B0604020202020204" pitchFamily="34" charset="0"/>
                <a:cs typeface="Arial" panose="020B0604020202020204" pitchFamily="34" charset="0"/>
              </a:rPr>
              <a:t>هذا المستوي يكون عمودي علي المستوي الرأسي ولكن لا يوازي المستوي الأفقي </a:t>
            </a:r>
            <a:r>
              <a:rPr lang="en-US" b="1" dirty="0" smtClean="0">
                <a:latin typeface="Arial" panose="020B0604020202020204" pitchFamily="34" charset="0"/>
                <a:cs typeface="Arial" panose="020B0604020202020204" pitchFamily="34" charset="0"/>
              </a:rPr>
              <a:t>Y</a:t>
            </a:r>
            <a:r>
              <a:rPr lang="ar-EG" b="1" dirty="0" smtClean="0">
                <a:latin typeface="Arial" panose="020B0604020202020204" pitchFamily="34" charset="0"/>
                <a:cs typeface="Arial" panose="020B0604020202020204" pitchFamily="34" charset="0"/>
              </a:rPr>
              <a:t>وأحيانا يسمي مستوي يوازي محور </a:t>
            </a:r>
          </a:p>
          <a:p>
            <a:pPr marL="137160" indent="0" algn="r">
              <a:buNone/>
            </a:pPr>
            <a:r>
              <a:rPr lang="ar-EG" b="1" dirty="0" smtClean="0">
                <a:latin typeface="Arial" panose="020B0604020202020204" pitchFamily="34" charset="0"/>
                <a:cs typeface="Arial" panose="020B0604020202020204" pitchFamily="34" charset="0"/>
              </a:rPr>
              <a:t>أ)اثره الراسي </a:t>
            </a:r>
            <a:r>
              <a:rPr lang="ar-EG" b="1" dirty="0">
                <a:latin typeface="Arial" panose="020B0604020202020204" pitchFamily="34" charset="0"/>
                <a:cs typeface="Arial" panose="020B0604020202020204" pitchFamily="34" charset="0"/>
              </a:rPr>
              <a:t>يميل علي خط الارض بزاوية ميل المستوي علي المستوي </a:t>
            </a:r>
            <a:r>
              <a:rPr lang="ar-EG" b="1" dirty="0" smtClean="0">
                <a:latin typeface="Arial" panose="020B0604020202020204" pitchFamily="34" charset="0"/>
                <a:cs typeface="Arial" panose="020B0604020202020204" pitchFamily="34" charset="0"/>
              </a:rPr>
              <a:t>الأفقي </a:t>
            </a:r>
            <a:r>
              <a:rPr lang="ar-EG" b="1" dirty="0">
                <a:latin typeface="Arial" panose="020B0604020202020204" pitchFamily="34" charset="0"/>
                <a:cs typeface="Arial" panose="020B0604020202020204" pitchFamily="34" charset="0"/>
              </a:rPr>
              <a:t>وأثره </a:t>
            </a:r>
            <a:r>
              <a:rPr lang="ar-EG" b="1" dirty="0" smtClean="0">
                <a:latin typeface="Arial" panose="020B0604020202020204" pitchFamily="34" charset="0"/>
                <a:cs typeface="Arial" panose="020B0604020202020204" pitchFamily="34" charset="0"/>
              </a:rPr>
              <a:t>الأفقي عمودي </a:t>
            </a:r>
            <a:r>
              <a:rPr lang="ar-EG" b="1" dirty="0">
                <a:latin typeface="Arial" panose="020B0604020202020204" pitchFamily="34" charset="0"/>
                <a:cs typeface="Arial" panose="020B0604020202020204" pitchFamily="34" charset="0"/>
              </a:rPr>
              <a:t>علي خط الارض</a:t>
            </a:r>
          </a:p>
          <a:p>
            <a:pPr marL="137160" indent="0" algn="r">
              <a:buNone/>
            </a:pPr>
            <a:r>
              <a:rPr lang="ar-EG" b="1" dirty="0">
                <a:latin typeface="Arial" panose="020B0604020202020204" pitchFamily="34" charset="0"/>
                <a:cs typeface="Arial" panose="020B0604020202020204" pitchFamily="34" charset="0"/>
              </a:rPr>
              <a:t>ب)أي شكل يقع بداخله له مسقط </a:t>
            </a:r>
            <a:r>
              <a:rPr lang="ar-EG" b="1" dirty="0" smtClean="0">
                <a:latin typeface="Arial" panose="020B0604020202020204" pitchFamily="34" charset="0"/>
                <a:cs typeface="Arial" panose="020B0604020202020204" pitchFamily="34" charset="0"/>
              </a:rPr>
              <a:t>أفقي </a:t>
            </a:r>
            <a:r>
              <a:rPr lang="ar-EG" b="1" dirty="0">
                <a:latin typeface="Arial" panose="020B0604020202020204" pitchFamily="34" charset="0"/>
                <a:cs typeface="Arial" panose="020B0604020202020204" pitchFamily="34" charset="0"/>
              </a:rPr>
              <a:t>غير حقيقي ومسقطه </a:t>
            </a:r>
            <a:r>
              <a:rPr lang="ar-EG" b="1" dirty="0" smtClean="0">
                <a:latin typeface="Arial" panose="020B0604020202020204" pitchFamily="34" charset="0"/>
                <a:cs typeface="Arial" panose="020B0604020202020204" pitchFamily="34" charset="0"/>
              </a:rPr>
              <a:t>الرأسي يكون </a:t>
            </a:r>
            <a:r>
              <a:rPr lang="ar-EG" b="1" dirty="0">
                <a:latin typeface="Arial" panose="020B0604020202020204" pitchFamily="34" charset="0"/>
                <a:cs typeface="Arial" panose="020B0604020202020204" pitchFamily="34" charset="0"/>
              </a:rPr>
              <a:t>علي الأثر </a:t>
            </a:r>
            <a:r>
              <a:rPr lang="ar-EG" b="1" dirty="0" smtClean="0">
                <a:latin typeface="Arial" panose="020B0604020202020204" pitchFamily="34" charset="0"/>
                <a:cs typeface="Arial" panose="020B0604020202020204" pitchFamily="34" charset="0"/>
              </a:rPr>
              <a:t>الرأسي للمستوي</a:t>
            </a:r>
            <a:endParaRPr lang="ar-EG" b="1" dirty="0">
              <a:latin typeface="Arial" panose="020B0604020202020204" pitchFamily="34" charset="0"/>
              <a:cs typeface="Arial" panose="020B0604020202020204" pitchFamily="34" charset="0"/>
            </a:endParaRPr>
          </a:p>
          <a:p>
            <a:pPr marL="137160" indent="0">
              <a:buNone/>
            </a:pPr>
            <a:endParaRPr lang="ar-EG" b="1" dirty="0" smtClean="0">
              <a:latin typeface="Arial" panose="020B0604020202020204" pitchFamily="34" charset="0"/>
              <a:cs typeface="Arial" panose="020B0604020202020204" pitchFamily="34" charset="0"/>
            </a:endParaRPr>
          </a:p>
          <a:p>
            <a:pPr marL="137160" indent="0">
              <a:buNone/>
            </a:pPr>
            <a:endParaRPr lang="ar-EG" b="1" dirty="0" smtClean="0">
              <a:latin typeface="Arial" panose="020B0604020202020204" pitchFamily="34" charset="0"/>
              <a:cs typeface="Arial" panose="020B0604020202020204" pitchFamily="34" charset="0"/>
            </a:endParaRPr>
          </a:p>
          <a:p>
            <a:pPr marL="13716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094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327"/>
            <a:ext cx="5181600" cy="667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38200"/>
            <a:ext cx="403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754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fontScale="90000"/>
          </a:bodyPr>
          <a:lstStyle/>
          <a:p>
            <a:pPr algn="r"/>
            <a:r>
              <a:rPr lang="ar-EG" sz="2700" dirty="0" smtClean="0">
                <a:solidFill>
                  <a:srgbClr val="FF0000"/>
                </a:solidFill>
                <a:latin typeface="Arial" panose="020B0604020202020204" pitchFamily="34" charset="0"/>
                <a:cs typeface="Arial" panose="020B0604020202020204" pitchFamily="34" charset="0"/>
              </a:rPr>
              <a:t>ثم مثل المربع </a:t>
            </a:r>
            <a:r>
              <a:rPr lang="en-US" sz="2700" dirty="0" smtClean="0">
                <a:solidFill>
                  <a:srgbClr val="FF0000"/>
                </a:solidFill>
                <a:latin typeface="Arial" panose="020B0604020202020204" pitchFamily="34" charset="0"/>
                <a:cs typeface="Arial" panose="020B0604020202020204" pitchFamily="34" charset="0"/>
              </a:rPr>
              <a:t>P (</a:t>
            </a:r>
            <a:r>
              <a:rPr lang="en-US" sz="2700" dirty="0" smtClean="0">
                <a:solidFill>
                  <a:srgbClr val="FF0000"/>
                </a:solidFill>
                <a:latin typeface="Arial" panose="020B0604020202020204" pitchFamily="34" charset="0"/>
                <a:cs typeface="Arial" panose="020B0604020202020204" pitchFamily="34" charset="0"/>
              </a:rPr>
              <a:t>4,4,2)</a:t>
            </a:r>
            <a:r>
              <a:rPr lang="ar-EG" sz="2700" dirty="0" smtClean="0">
                <a:solidFill>
                  <a:srgbClr val="FF0000"/>
                </a:solidFill>
                <a:latin typeface="Arial" panose="020B0604020202020204" pitchFamily="34" charset="0"/>
                <a:cs typeface="Arial" panose="020B0604020202020204" pitchFamily="34" charset="0"/>
              </a:rPr>
              <a:t>الذي </a:t>
            </a:r>
            <a:r>
              <a:rPr lang="ar-EG" sz="2700" dirty="0" smtClean="0">
                <a:solidFill>
                  <a:srgbClr val="FF0000"/>
                </a:solidFill>
                <a:latin typeface="Arial" panose="020B0604020202020204" pitchFamily="34" charset="0"/>
                <a:cs typeface="Arial" panose="020B0604020202020204" pitchFamily="34" charset="0"/>
              </a:rPr>
              <a:t>يمر بالنقطة </a:t>
            </a:r>
            <a:r>
              <a:rPr lang="el-GR" sz="2700" dirty="0" smtClean="0">
                <a:solidFill>
                  <a:srgbClr val="FF0000"/>
                </a:solidFill>
                <a:latin typeface="Arial" panose="020B0604020202020204" pitchFamily="34" charset="0"/>
                <a:cs typeface="Arial" panose="020B0604020202020204" pitchFamily="34" charset="0"/>
              </a:rPr>
              <a:t>α</a:t>
            </a:r>
            <a:r>
              <a:rPr lang="ar-EG" sz="2700" dirty="0" smtClean="0">
                <a:solidFill>
                  <a:srgbClr val="FF0000"/>
                </a:solidFill>
                <a:latin typeface="Arial" panose="020B0604020202020204" pitchFamily="34" charset="0"/>
                <a:cs typeface="Arial" panose="020B0604020202020204" pitchFamily="34" charset="0"/>
              </a:rPr>
              <a:t>مثال:مثل </a:t>
            </a:r>
            <a:r>
              <a:rPr lang="ar-EG" sz="2700" dirty="0" smtClean="0">
                <a:solidFill>
                  <a:srgbClr val="FF0000"/>
                </a:solidFill>
                <a:latin typeface="Arial" panose="020B0604020202020204" pitchFamily="34" charset="0"/>
                <a:cs typeface="Arial" panose="020B0604020202020204" pitchFamily="34" charset="0"/>
              </a:rPr>
              <a:t>المستوي </a:t>
            </a:r>
            <a:r>
              <a:rPr lang="ar-EG" sz="2700" dirty="0" smtClean="0">
                <a:solidFill>
                  <a:srgbClr val="FF0000"/>
                </a:solidFill>
                <a:latin typeface="Arial" panose="020B0604020202020204" pitchFamily="34" charset="0"/>
                <a:cs typeface="Arial" panose="020B0604020202020204" pitchFamily="34" charset="0"/>
              </a:rPr>
              <a:t>الأفقي</a:t>
            </a:r>
            <a:r>
              <a:rPr lang="ar-EG" sz="2700" dirty="0" smtClean="0">
                <a:solidFill>
                  <a:srgbClr val="FF0000"/>
                </a:solidFill>
                <a:latin typeface="Arial" panose="020B0604020202020204" pitchFamily="34" charset="0"/>
                <a:cs typeface="Arial" panose="020B0604020202020204" pitchFamily="34" charset="0"/>
              </a:rPr>
              <a:t/>
            </a:r>
            <a:br>
              <a:rPr lang="ar-EG" sz="2700" dirty="0" smtClean="0">
                <a:solidFill>
                  <a:srgbClr val="FF0000"/>
                </a:solidFill>
                <a:latin typeface="Arial" panose="020B0604020202020204" pitchFamily="34" charset="0"/>
                <a:cs typeface="Arial" panose="020B0604020202020204" pitchFamily="34" charset="0"/>
              </a:rPr>
            </a:br>
            <a:r>
              <a:rPr lang="ar-EG" sz="2700" dirty="0" smtClean="0">
                <a:solidFill>
                  <a:srgbClr val="FF0000"/>
                </a:solidFill>
                <a:latin typeface="Arial" panose="020B0604020202020204" pitchFamily="34" charset="0"/>
                <a:cs typeface="Arial" panose="020B0604020202020204" pitchFamily="34" charset="0"/>
              </a:rPr>
              <a:t> اذا </a:t>
            </a:r>
            <a:r>
              <a:rPr lang="ar-EG" sz="2700" dirty="0" smtClean="0">
                <a:solidFill>
                  <a:srgbClr val="FF0000"/>
                </a:solidFill>
                <a:latin typeface="Arial" panose="020B0604020202020204" pitchFamily="34" charset="0"/>
                <a:cs typeface="Arial" panose="020B0604020202020204" pitchFamily="34" charset="0"/>
              </a:rPr>
              <a:t>كان طول ضلعه 4سم</a:t>
            </a:r>
            <a:r>
              <a:rPr lang="en-US" sz="2700" dirty="0" smtClean="0">
                <a:solidFill>
                  <a:srgbClr val="FF0000"/>
                </a:solidFill>
                <a:latin typeface="Arial" panose="020B0604020202020204" pitchFamily="34" charset="0"/>
                <a:cs typeface="Arial" panose="020B0604020202020204" pitchFamily="34" charset="0"/>
              </a:rPr>
              <a:t>P</a:t>
            </a:r>
            <a:r>
              <a:rPr lang="ar-EG" sz="2700" dirty="0" smtClean="0">
                <a:solidFill>
                  <a:srgbClr val="FF0000"/>
                </a:solidFill>
                <a:latin typeface="Arial" panose="020B0604020202020204" pitchFamily="34" charset="0"/>
                <a:cs typeface="Arial" panose="020B0604020202020204" pitchFamily="34" charset="0"/>
              </a:rPr>
              <a:t> الذي </a:t>
            </a:r>
            <a:r>
              <a:rPr lang="ar-EG" sz="2700" dirty="0" smtClean="0">
                <a:solidFill>
                  <a:srgbClr val="FF0000"/>
                </a:solidFill>
                <a:latin typeface="Arial" panose="020B0604020202020204" pitchFamily="34" charset="0"/>
                <a:cs typeface="Arial" panose="020B0604020202020204" pitchFamily="34" charset="0"/>
              </a:rPr>
              <a:t>يقع داخل المستوي ومركزه </a:t>
            </a:r>
            <a:r>
              <a:rPr lang="en-US" sz="2700" dirty="0" smtClean="0">
                <a:solidFill>
                  <a:srgbClr val="FF0000"/>
                </a:solidFill>
                <a:latin typeface="Arial" panose="020B0604020202020204" pitchFamily="34" charset="0"/>
                <a:cs typeface="Arial" panose="020B0604020202020204" pitchFamily="34" charset="0"/>
              </a:rPr>
              <a:t>ABCD</a:t>
            </a:r>
            <a:r>
              <a:rPr lang="ar-EG" sz="2700" dirty="0" smtClean="0">
                <a:solidFill>
                  <a:srgbClr val="FF0000"/>
                </a:solidFill>
                <a:latin typeface="Arial" panose="020B0604020202020204" pitchFamily="34" charset="0"/>
                <a:cs typeface="Arial" panose="020B0604020202020204" pitchFamily="34" charset="0"/>
              </a:rPr>
              <a:t/>
            </a:r>
            <a:br>
              <a:rPr lang="ar-EG" sz="2700" dirty="0" smtClean="0">
                <a:solidFill>
                  <a:srgbClr val="FF0000"/>
                </a:solidFill>
                <a:latin typeface="Arial" panose="020B0604020202020204" pitchFamily="34" charset="0"/>
                <a:cs typeface="Arial" panose="020B0604020202020204" pitchFamily="34" charset="0"/>
              </a:rPr>
            </a:br>
            <a:r>
              <a:rPr lang="ar-EG" sz="2700" dirty="0" smtClean="0">
                <a:solidFill>
                  <a:srgbClr val="FF0000"/>
                </a:solidFill>
                <a:latin typeface="Arial" panose="020B0604020202020204" pitchFamily="34" charset="0"/>
                <a:cs typeface="Arial" panose="020B0604020202020204" pitchFamily="34" charset="0"/>
              </a:rPr>
              <a:t> يميل </a:t>
            </a:r>
            <a:r>
              <a:rPr lang="ar-EG" sz="2700" dirty="0" smtClean="0">
                <a:solidFill>
                  <a:srgbClr val="FF0000"/>
                </a:solidFill>
                <a:latin typeface="Arial" panose="020B0604020202020204" pitchFamily="34" charset="0"/>
                <a:cs typeface="Arial" panose="020B0604020202020204" pitchFamily="34" charset="0"/>
              </a:rPr>
              <a:t>علي المستوي </a:t>
            </a:r>
            <a:r>
              <a:rPr lang="ar-EG" sz="2700" dirty="0">
                <a:solidFill>
                  <a:srgbClr val="FF0000"/>
                </a:solidFill>
                <a:latin typeface="Arial" panose="020B0604020202020204" pitchFamily="34" charset="0"/>
                <a:cs typeface="Arial" panose="020B0604020202020204" pitchFamily="34" charset="0"/>
              </a:rPr>
              <a:t>الرأسي بزاوية° </a:t>
            </a:r>
            <a:r>
              <a:rPr lang="ar-EG" sz="2700" dirty="0" smtClean="0">
                <a:solidFill>
                  <a:srgbClr val="FF0000"/>
                </a:solidFill>
                <a:latin typeface="Arial" panose="020B0604020202020204" pitchFamily="34" charset="0"/>
                <a:cs typeface="Arial" panose="020B0604020202020204" pitchFamily="34" charset="0"/>
              </a:rPr>
              <a:t>60</a:t>
            </a:r>
            <a:r>
              <a:rPr lang="en-US" sz="2700" dirty="0" smtClean="0">
                <a:solidFill>
                  <a:srgbClr val="FF0000"/>
                </a:solidFill>
                <a:latin typeface="Arial" panose="020B0604020202020204" pitchFamily="34" charset="0"/>
                <a:cs typeface="Arial" panose="020B0604020202020204" pitchFamily="34" charset="0"/>
              </a:rPr>
              <a:t>AC</a:t>
            </a:r>
            <a:r>
              <a:rPr lang="ar-EG" sz="2700" dirty="0" smtClean="0">
                <a:solidFill>
                  <a:srgbClr val="FF0000"/>
                </a:solidFill>
                <a:latin typeface="Arial" panose="020B0604020202020204" pitchFamily="34" charset="0"/>
                <a:cs typeface="Arial" panose="020B0604020202020204" pitchFamily="34" charset="0"/>
              </a:rPr>
              <a:t>والقطر </a:t>
            </a:r>
            <a:endParaRPr lang="en-US" sz="2700" dirty="0">
              <a:solidFill>
                <a:srgbClr val="FF0000"/>
              </a:solidFill>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1447800"/>
            <a:ext cx="8077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693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dirty="0" smtClean="0">
                <a:solidFill>
                  <a:srgbClr val="00B0F0"/>
                </a:solidFill>
                <a:latin typeface="Arial" panose="020B0604020202020204" pitchFamily="34" charset="0"/>
                <a:cs typeface="Arial" panose="020B0604020202020204" pitchFamily="34" charset="0"/>
              </a:rPr>
              <a:t>تم بحمد الله</a:t>
            </a:r>
            <a:endParaRPr lang="en-US" sz="54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137160" indent="0" algn="ctr">
              <a:buNone/>
            </a:pPr>
            <a:r>
              <a:rPr lang="ar-EG" sz="8800" b="1" dirty="0" smtClean="0">
                <a:solidFill>
                  <a:srgbClr val="FFFF00"/>
                </a:solidFill>
              </a:rPr>
              <a:t>مع تحياتي </a:t>
            </a:r>
          </a:p>
          <a:p>
            <a:pPr marL="137160" indent="0" algn="ctr">
              <a:buNone/>
            </a:pPr>
            <a:r>
              <a:rPr lang="ar-EG" sz="8800" b="1" dirty="0" smtClean="0">
                <a:solidFill>
                  <a:srgbClr val="FFFF00"/>
                </a:solidFill>
              </a:rPr>
              <a:t>أ.د/السيد الملقي</a:t>
            </a:r>
            <a:endParaRPr lang="en-US" sz="8800" b="1" dirty="0">
              <a:solidFill>
                <a:srgbClr val="FFFF00"/>
              </a:solidFill>
            </a:endParaRPr>
          </a:p>
        </p:txBody>
      </p:sp>
    </p:spTree>
    <p:extLst>
      <p:ext uri="{BB962C8B-B14F-4D97-AF65-F5344CB8AC3E}">
        <p14:creationId xmlns:p14="http://schemas.microsoft.com/office/powerpoint/2010/main" val="203220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ar-EG" sz="4800" u="sng" dirty="0" smtClean="0">
                <a:solidFill>
                  <a:srgbClr val="FF0000"/>
                </a:solidFill>
                <a:latin typeface="Arial" panose="020B0604020202020204" pitchFamily="34" charset="0"/>
                <a:cs typeface="Arial" panose="020B0604020202020204" pitchFamily="34" charset="0"/>
              </a:rPr>
              <a:t>تعريف المستوي وأنواعه</a:t>
            </a:r>
            <a:endParaRPr lang="en-US" sz="4800" u="sng"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524000"/>
            <a:ext cx="8915400" cy="5562600"/>
          </a:xfrm>
        </p:spPr>
        <p:txBody>
          <a:bodyPr>
            <a:normAutofit/>
          </a:bodyPr>
          <a:lstStyle/>
          <a:p>
            <a:pPr marL="0" indent="0" algn="r">
              <a:buNone/>
            </a:pPr>
            <a:r>
              <a:rPr lang="ar-EG" b="1" dirty="0" smtClean="0"/>
              <a:t>المستوي هو اي سطح ممتد الي مالانهاية زي الورقة او اي مسطح لو عندي خطين متقاطعين او متوازيين بيكونوا مستوي لو ثلاثة نقط ليسوا علي استقامة واحدة بيكونوا مستوي ولو خط مستقيم ونقطة بعيدة عنه بيكونوا مستوي وهكذا </a:t>
            </a:r>
          </a:p>
          <a:p>
            <a:pPr marL="0" indent="0" algn="r">
              <a:buNone/>
            </a:pPr>
            <a:r>
              <a:rPr lang="ar-EG" b="1" dirty="0" smtClean="0"/>
              <a:t>لو احنا عاوزين نمثل اي مستوي هامثله ازاي وهو ده موضوع درسنا </a:t>
            </a:r>
          </a:p>
          <a:p>
            <a:pPr marL="0" indent="0" algn="r">
              <a:buNone/>
            </a:pPr>
            <a:r>
              <a:rPr lang="ar-EG" b="1" dirty="0" smtClean="0"/>
              <a:t>بيتم تمثيل المستوي عن طريق أثاره (الأثر هو خط تقاطع المستوي مع مستويات الاسقاط )وبالتالي هيكون عندنا 3أثار </a:t>
            </a:r>
          </a:p>
          <a:p>
            <a:pPr marL="0" indent="0" algn="r">
              <a:buNone/>
            </a:pPr>
            <a:r>
              <a:rPr lang="ar-EG" b="1" dirty="0"/>
              <a:t> </a:t>
            </a:r>
            <a:r>
              <a:rPr lang="en-US" b="1" dirty="0" smtClean="0"/>
              <a:t>(x y</a:t>
            </a:r>
            <a:r>
              <a:rPr lang="ar-EG" b="1" dirty="0" smtClean="0"/>
              <a:t>1)أثر أفقي :هو خط تقاطع المستوي مع المستوي الافقي (</a:t>
            </a:r>
          </a:p>
          <a:p>
            <a:pPr marL="0" indent="0" algn="r">
              <a:buNone/>
            </a:pPr>
            <a:r>
              <a:rPr lang="en-US" b="1" dirty="0" smtClean="0"/>
              <a:t>(x z</a:t>
            </a:r>
            <a:r>
              <a:rPr lang="ar-EG" b="1" dirty="0" smtClean="0"/>
              <a:t>2)أثر رأسي :هو خط تقاطع المستوي مع المستوي الرأسي (</a:t>
            </a:r>
          </a:p>
          <a:p>
            <a:pPr marL="0" indent="0" algn="r">
              <a:buNone/>
            </a:pPr>
            <a:r>
              <a:rPr lang="en-US" b="1" dirty="0" smtClean="0"/>
              <a:t>(</a:t>
            </a:r>
            <a:r>
              <a:rPr lang="en-US" b="1" dirty="0" err="1" smtClean="0"/>
              <a:t>yz</a:t>
            </a:r>
            <a:r>
              <a:rPr lang="ar-EG" b="1" dirty="0" smtClean="0"/>
              <a:t>3)أثر جانبي :هو خط تقاطع المستوي مع المستوي الجانبي (</a:t>
            </a:r>
            <a:endParaRPr lang="en-US" b="1" dirty="0"/>
          </a:p>
        </p:txBody>
      </p:sp>
    </p:spTree>
    <p:extLst>
      <p:ext uri="{BB962C8B-B14F-4D97-AF65-F5344CB8AC3E}">
        <p14:creationId xmlns:p14="http://schemas.microsoft.com/office/powerpoint/2010/main" val="2269833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dirty="0" smtClean="0">
                <a:solidFill>
                  <a:srgbClr val="FF0000"/>
                </a:solidFill>
                <a:latin typeface="Arial" panose="020B0604020202020204" pitchFamily="34" charset="0"/>
                <a:cs typeface="Arial" panose="020B0604020202020204" pitchFamily="34" charset="0"/>
              </a:rPr>
              <a:t>طريقة تمثيل أثار المستوي العام</a:t>
            </a:r>
            <a:endParaRPr lang="en-US" sz="5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417638"/>
            <a:ext cx="8915400" cy="5562600"/>
          </a:xfrm>
        </p:spPr>
        <p:txBody>
          <a:bodyPr>
            <a:normAutofit/>
          </a:bodyPr>
          <a:lstStyle/>
          <a:p>
            <a:pPr marL="0" indent="0" algn="r">
              <a:buNone/>
            </a:pPr>
            <a:r>
              <a:rPr lang="ar-EG" b="1" dirty="0" smtClean="0">
                <a:latin typeface="Arial" panose="020B0604020202020204" pitchFamily="34" charset="0"/>
                <a:cs typeface="Arial" panose="020B0604020202020204" pitchFamily="34" charset="0"/>
              </a:rPr>
              <a:t>يوجد طريقتين من طرق تمثيل أثار المستوي</a:t>
            </a:r>
          </a:p>
          <a:p>
            <a:pPr marL="0" indent="0" algn="r">
              <a:buNone/>
            </a:pPr>
            <a:r>
              <a:rPr lang="ar-EG" b="1" dirty="0" smtClean="0">
                <a:latin typeface="Arial" panose="020B0604020202020204" pitchFamily="34" charset="0"/>
                <a:cs typeface="Arial" panose="020B0604020202020204" pitchFamily="34" charset="0"/>
              </a:rPr>
              <a:t>1)التمثيل عن طريق الأجزاء المقطوعة من المحاور الثلاثة</a:t>
            </a:r>
          </a:p>
          <a:p>
            <a:pPr marL="0" indent="0" algn="r">
              <a:buNone/>
            </a:pPr>
            <a:r>
              <a:rPr lang="ar-EG" b="1" dirty="0" smtClean="0">
                <a:latin typeface="Arial" panose="020B0604020202020204" pitchFamily="34" charset="0"/>
                <a:cs typeface="Arial" panose="020B0604020202020204" pitchFamily="34" charset="0"/>
              </a:rPr>
              <a:t>ودي سهلة جدا ولو ركزنا هنعملها بسهولة جدا ناخد مثال نفهم منه </a:t>
            </a:r>
          </a:p>
          <a:p>
            <a:pPr marL="0" indent="0" algn="r">
              <a:buNone/>
            </a:pPr>
            <a:r>
              <a:rPr lang="ar-EG" b="1" dirty="0" smtClean="0">
                <a:latin typeface="Arial" panose="020B0604020202020204" pitchFamily="34" charset="0"/>
                <a:cs typeface="Arial" panose="020B0604020202020204" pitchFamily="34" charset="0"/>
              </a:rPr>
              <a:t> </a:t>
            </a:r>
            <a:r>
              <a:rPr lang="el-GR" b="1" dirty="0" smtClean="0">
                <a:latin typeface="Arial" panose="020B0604020202020204" pitchFamily="34" charset="0"/>
                <a:cs typeface="Arial" panose="020B0604020202020204" pitchFamily="34" charset="0"/>
              </a:rPr>
              <a:t>λ</a:t>
            </a:r>
            <a:r>
              <a:rPr lang="en-US" b="1" dirty="0" smtClean="0">
                <a:latin typeface="Arial" panose="020B0604020202020204" pitchFamily="34" charset="0"/>
                <a:cs typeface="Arial" panose="020B0604020202020204" pitchFamily="34" charset="0"/>
              </a:rPr>
              <a:t>(2,3,4)</a:t>
            </a:r>
            <a:r>
              <a:rPr lang="ar-EG" b="1" dirty="0" smtClean="0">
                <a:latin typeface="Arial" panose="020B0604020202020204" pitchFamily="34" charset="0"/>
                <a:cs typeface="Arial" panose="020B0604020202020204" pitchFamily="34" charset="0"/>
              </a:rPr>
              <a:t>المطلوب تمثيل المستوي</a:t>
            </a:r>
          </a:p>
          <a:p>
            <a:pPr marL="0" indent="0" algn="r">
              <a:buNone/>
            </a:pPr>
            <a:r>
              <a:rPr lang="en-US" b="1" dirty="0" smtClean="0">
                <a:latin typeface="Arial" panose="020B0604020202020204" pitchFamily="34" charset="0"/>
                <a:cs typeface="Arial" panose="020B0604020202020204" pitchFamily="34" charset="0"/>
              </a:rPr>
              <a:t>x</a:t>
            </a:r>
            <a:r>
              <a:rPr lang="ar-EG" b="1" dirty="0" smtClean="0">
                <a:latin typeface="Arial" panose="020B0604020202020204" pitchFamily="34" charset="0"/>
                <a:cs typeface="Arial" panose="020B0604020202020204" pitchFamily="34" charset="0"/>
              </a:rPr>
              <a:t> وأحددها علي محور </a:t>
            </a:r>
            <a:r>
              <a:rPr lang="en-US" b="1" dirty="0" smtClean="0">
                <a:latin typeface="Arial" panose="020B0604020202020204" pitchFamily="34" charset="0"/>
                <a:cs typeface="Arial" panose="020B0604020202020204" pitchFamily="34" charset="0"/>
              </a:rPr>
              <a:t>x</a:t>
            </a:r>
            <a:r>
              <a:rPr lang="ar-EG" b="1" dirty="0" smtClean="0">
                <a:latin typeface="Arial" panose="020B0604020202020204" pitchFamily="34" charset="0"/>
                <a:cs typeface="Arial" panose="020B0604020202020204" pitchFamily="34" charset="0"/>
              </a:rPr>
              <a:t>1)هاخد قيمة </a:t>
            </a:r>
          </a:p>
          <a:p>
            <a:pPr marL="0" indent="0" algn="r">
              <a:buNone/>
            </a:pPr>
            <a:r>
              <a:rPr lang="en-US" b="1" dirty="0" smtClean="0">
                <a:latin typeface="Arial" panose="020B0604020202020204" pitchFamily="34" charset="0"/>
                <a:cs typeface="Arial" panose="020B0604020202020204" pitchFamily="34" charset="0"/>
              </a:rPr>
              <a:t>y</a:t>
            </a:r>
            <a:r>
              <a:rPr lang="ar-EG" b="1" dirty="0" smtClean="0">
                <a:latin typeface="Arial" panose="020B0604020202020204" pitchFamily="34" charset="0"/>
                <a:cs typeface="Arial" panose="020B0604020202020204" pitchFamily="34" charset="0"/>
              </a:rPr>
              <a:t>علي محور </a:t>
            </a:r>
            <a:r>
              <a:rPr lang="en-US" b="1" dirty="0" smtClean="0">
                <a:latin typeface="Arial" panose="020B0604020202020204" pitchFamily="34" charset="0"/>
                <a:cs typeface="Arial" panose="020B0604020202020204" pitchFamily="34" charset="0"/>
              </a:rPr>
              <a:t>y</a:t>
            </a:r>
            <a:r>
              <a:rPr lang="ar-EG" b="1" dirty="0" smtClean="0">
                <a:latin typeface="Arial" panose="020B0604020202020204" pitchFamily="34" charset="0"/>
                <a:cs typeface="Arial" panose="020B0604020202020204" pitchFamily="34" charset="0"/>
              </a:rPr>
              <a:t>2)هاحدد قيمة </a:t>
            </a:r>
          </a:p>
          <a:p>
            <a:pPr marL="0" indent="0" algn="r">
              <a:buNone/>
            </a:pPr>
            <a:r>
              <a:rPr lang="en-US" b="1" dirty="0" smtClean="0">
                <a:latin typeface="Arial" panose="020B0604020202020204" pitchFamily="34" charset="0"/>
                <a:cs typeface="Arial" panose="020B0604020202020204" pitchFamily="34" charset="0"/>
              </a:rPr>
              <a:t>T</a:t>
            </a:r>
            <a:r>
              <a:rPr lang="ar-EG" b="1" dirty="0" smtClean="0">
                <a:latin typeface="Arial" panose="020B0604020202020204" pitchFamily="34" charset="0"/>
                <a:cs typeface="Arial" panose="020B0604020202020204" pitchFamily="34" charset="0"/>
              </a:rPr>
              <a:t>3)هاوصلهم ببعض يبقي رسمت الأثر الأفقي 1</a:t>
            </a:r>
          </a:p>
          <a:p>
            <a:pPr marL="0" indent="0" algn="r">
              <a:buNone/>
            </a:pPr>
            <a:r>
              <a:rPr lang="ar-EG" b="1" dirty="0" smtClean="0">
                <a:latin typeface="Arial" panose="020B0604020202020204" pitchFamily="34" charset="0"/>
                <a:cs typeface="Arial" panose="020B0604020202020204" pitchFamily="34" charset="0"/>
              </a:rPr>
              <a:t>يبقي كده مثلت </a:t>
            </a:r>
            <a:r>
              <a:rPr lang="en-US" b="1" dirty="0" smtClean="0">
                <a:latin typeface="Arial" panose="020B0604020202020204" pitchFamily="34" charset="0"/>
                <a:cs typeface="Arial" panose="020B0604020202020204" pitchFamily="34" charset="0"/>
              </a:rPr>
              <a:t>z</a:t>
            </a:r>
            <a:r>
              <a:rPr lang="ar-EG" b="1" dirty="0" smtClean="0">
                <a:latin typeface="Arial" panose="020B0604020202020204" pitchFamily="34" charset="0"/>
                <a:cs typeface="Arial" panose="020B0604020202020204" pitchFamily="34" charset="0"/>
              </a:rPr>
              <a:t>بقيمة </a:t>
            </a:r>
            <a:r>
              <a:rPr lang="en-US" b="1" dirty="0" smtClean="0">
                <a:latin typeface="Arial" panose="020B0604020202020204" pitchFamily="34" charset="0"/>
                <a:cs typeface="Arial" panose="020B0604020202020204" pitchFamily="34" charset="0"/>
              </a:rPr>
              <a:t>x</a:t>
            </a:r>
            <a:r>
              <a:rPr lang="ar-EG" b="1" dirty="0" smtClean="0">
                <a:latin typeface="Arial" panose="020B0604020202020204" pitchFamily="34" charset="0"/>
                <a:cs typeface="Arial" panose="020B0604020202020204" pitchFamily="34" charset="0"/>
              </a:rPr>
              <a:t>علي محورها واوصل قيمة </a:t>
            </a:r>
            <a:r>
              <a:rPr lang="en-US" b="1" dirty="0" smtClean="0">
                <a:latin typeface="Arial" panose="020B0604020202020204" pitchFamily="34" charset="0"/>
                <a:cs typeface="Arial" panose="020B0604020202020204" pitchFamily="34" charset="0"/>
              </a:rPr>
              <a:t>Z</a:t>
            </a:r>
            <a:r>
              <a:rPr lang="ar-EG" b="1" dirty="0" smtClean="0">
                <a:latin typeface="Arial" panose="020B0604020202020204" pitchFamily="34" charset="0"/>
                <a:cs typeface="Arial" panose="020B0604020202020204" pitchFamily="34" charset="0"/>
              </a:rPr>
              <a:t>4)احدد قيمة </a:t>
            </a:r>
          </a:p>
          <a:p>
            <a:pPr marL="0" indent="0" algn="r">
              <a:buNone/>
            </a:pPr>
            <a:r>
              <a:rPr lang="ar-EG" b="1" dirty="0" smtClean="0">
                <a:latin typeface="Arial" panose="020B0604020202020204" pitchFamily="34" charset="0"/>
                <a:cs typeface="Arial" panose="020B0604020202020204" pitchFamily="34" charset="0"/>
              </a:rPr>
              <a:t>وبداية من درس المستوي يتم تقليل التعامل مع </a:t>
            </a:r>
            <a:r>
              <a:rPr lang="en-US" b="1" dirty="0" smtClean="0">
                <a:latin typeface="Arial" panose="020B0604020202020204" pitchFamily="34" charset="0"/>
                <a:cs typeface="Arial" panose="020B0604020202020204" pitchFamily="34" charset="0"/>
              </a:rPr>
              <a:t>T2</a:t>
            </a:r>
            <a:r>
              <a:rPr lang="ar-EG" b="1" dirty="0" smtClean="0">
                <a:latin typeface="Arial" panose="020B0604020202020204" pitchFamily="34" charset="0"/>
                <a:cs typeface="Arial" panose="020B0604020202020204" pitchFamily="34" charset="0"/>
              </a:rPr>
              <a:t>الأثر الرأسي </a:t>
            </a:r>
          </a:p>
          <a:p>
            <a:pPr marL="0" indent="0" algn="r">
              <a:buNone/>
            </a:pPr>
            <a:r>
              <a:rPr lang="ar-EG" b="1" dirty="0" smtClean="0">
                <a:latin typeface="Arial" panose="020B0604020202020204" pitchFamily="34" charset="0"/>
                <a:cs typeface="Arial" panose="020B0604020202020204" pitchFamily="34" charset="0"/>
              </a:rPr>
              <a:t>المستوي الجانبي والصفحة التالية تحدد التمثيل</a:t>
            </a:r>
            <a:r>
              <a:rPr lang="en-US" b="1" dirty="0" smtClean="0">
                <a:latin typeface="Arial" panose="020B0604020202020204" pitchFamily="34" charset="0"/>
                <a:cs typeface="Arial" panose="020B0604020202020204" pitchFamily="34" charset="0"/>
              </a:rPr>
              <a:t> </a:t>
            </a:r>
            <a:endParaRPr lang="ar-EG"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11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9816"/>
            <a:ext cx="3256722" cy="682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0"/>
            <a:ext cx="335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124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32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4800" dirty="0" smtClean="0">
                <a:solidFill>
                  <a:srgbClr val="FF0000"/>
                </a:solidFill>
                <a:latin typeface="Arial" panose="020B0604020202020204" pitchFamily="34" charset="0"/>
                <a:cs typeface="Arial" panose="020B0604020202020204" pitchFamily="34" charset="0"/>
              </a:rPr>
              <a:t>الطريقة الثانية (طريقة الزوايا)</a:t>
            </a:r>
            <a:endParaRPr lang="en-US" sz="48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295400"/>
            <a:ext cx="8991600" cy="5562600"/>
          </a:xfrm>
        </p:spPr>
        <p:txBody>
          <a:bodyPr>
            <a:normAutofit/>
          </a:bodyPr>
          <a:lstStyle/>
          <a:p>
            <a:pPr marL="0" indent="0" algn="r">
              <a:buNone/>
            </a:pPr>
            <a:r>
              <a:rPr lang="ar-EG" sz="3200" b="1" dirty="0" smtClean="0">
                <a:latin typeface="Arial" panose="020B0604020202020204" pitchFamily="34" charset="0"/>
                <a:cs typeface="Arial" panose="020B0604020202020204" pitchFamily="34" charset="0"/>
              </a:rPr>
              <a:t>وزاوية ميل الأثر الأفقي </a:t>
            </a:r>
            <a:r>
              <a:rPr lang="en-US" sz="3200" b="1" dirty="0" smtClean="0">
                <a:latin typeface="Arial" panose="020B0604020202020204" pitchFamily="34" charset="0"/>
                <a:cs typeface="Arial" panose="020B0604020202020204" pitchFamily="34" charset="0"/>
              </a:rPr>
              <a:t>x</a:t>
            </a:r>
            <a:r>
              <a:rPr lang="ar-EG" sz="3200" b="1" dirty="0" smtClean="0">
                <a:latin typeface="Arial" panose="020B0604020202020204" pitchFamily="34" charset="0"/>
                <a:cs typeface="Arial" panose="020B0604020202020204" pitchFamily="34" charset="0"/>
              </a:rPr>
              <a:t>المرة دي بيديني الجزء المقطوع من </a:t>
            </a:r>
          </a:p>
          <a:p>
            <a:pPr marL="0" indent="0" algn="r">
              <a:buNone/>
            </a:pPr>
            <a:r>
              <a:rPr lang="ar-EG" sz="3200" b="1" dirty="0" smtClean="0">
                <a:latin typeface="Arial" panose="020B0604020202020204" pitchFamily="34" charset="0"/>
                <a:cs typeface="Arial" panose="020B0604020202020204" pitchFamily="34" charset="0"/>
              </a:rPr>
              <a:t>وزاوية ميل الأثر الراسي وزي ما قولنا دايما بنشتغل الزاوية </a:t>
            </a:r>
          </a:p>
          <a:p>
            <a:pPr marL="0" indent="0" algn="r">
              <a:buNone/>
            </a:pPr>
            <a:r>
              <a:rPr lang="el-GR" sz="3200" b="1" dirty="0" smtClean="0">
                <a:latin typeface="Arial" panose="020B0604020202020204" pitchFamily="34" charset="0"/>
                <a:cs typeface="Arial" panose="020B0604020202020204" pitchFamily="34" charset="0"/>
              </a:rPr>
              <a:t>β</a:t>
            </a:r>
            <a:r>
              <a:rPr lang="en-US" sz="3200" b="1" dirty="0" smtClean="0">
                <a:latin typeface="Arial" panose="020B0604020202020204" pitchFamily="34" charset="0"/>
                <a:cs typeface="Arial" panose="020B0604020202020204" pitchFamily="34" charset="0"/>
              </a:rPr>
              <a:t>(-2,135°, 35°)</a:t>
            </a:r>
            <a:r>
              <a:rPr lang="ar-EG" sz="3200" b="1" dirty="0" smtClean="0">
                <a:latin typeface="Arial" panose="020B0604020202020204" pitchFamily="34" charset="0"/>
                <a:cs typeface="Arial" panose="020B0604020202020204" pitchFamily="34" charset="0"/>
              </a:rPr>
              <a:t>عكس عقارب الساعة لو مثلا مثل المستوي </a:t>
            </a:r>
          </a:p>
          <a:p>
            <a:pPr marL="0" indent="0" algn="r">
              <a:buNone/>
            </a:pPr>
            <a:r>
              <a:rPr lang="ar-EG" sz="3200" b="1" dirty="0" smtClean="0">
                <a:latin typeface="Arial" panose="020B0604020202020204" pitchFamily="34" charset="0"/>
                <a:cs typeface="Arial" panose="020B0604020202020204" pitchFamily="34" charset="0"/>
              </a:rPr>
              <a:t>الخطوات </a:t>
            </a:r>
          </a:p>
          <a:p>
            <a:pPr marL="0" indent="0" algn="r">
              <a:buNone/>
            </a:pPr>
            <a:r>
              <a:rPr lang="en-US" sz="3200" b="1" dirty="0" smtClean="0">
                <a:latin typeface="Arial" panose="020B0604020202020204" pitchFamily="34" charset="0"/>
                <a:cs typeface="Arial" panose="020B0604020202020204" pitchFamily="34" charset="0"/>
              </a:rPr>
              <a:t>x</a:t>
            </a:r>
            <a:r>
              <a:rPr lang="ar-EG" sz="3200" b="1" dirty="0" smtClean="0">
                <a:latin typeface="Arial" panose="020B0604020202020204" pitchFamily="34" charset="0"/>
                <a:cs typeface="Arial" panose="020B0604020202020204" pitchFamily="34" charset="0"/>
              </a:rPr>
              <a:t>1)هاحدد الجزء المقطوع من محور </a:t>
            </a:r>
          </a:p>
          <a:p>
            <a:pPr marL="0" indent="0" algn="r">
              <a:buNone/>
            </a:pPr>
            <a:r>
              <a:rPr lang="ar-EG" sz="3200" b="1" dirty="0" smtClean="0">
                <a:latin typeface="Arial" panose="020B0604020202020204" pitchFamily="34" charset="0"/>
                <a:cs typeface="Arial" panose="020B0604020202020204" pitchFamily="34" charset="0"/>
              </a:rPr>
              <a:t>2)هاقيس عند الجزء ده زاوية 135عكس عقارب الساعة وأمدها لتحت خط الأرض يبقي ده الأثر الافقي وأقيس زاوية 35عكس عقارب الساعة وأمدها لفوق يبقي ده الأثر الرأسي وكده ابقي مثلت المستوي </a:t>
            </a:r>
          </a:p>
        </p:txBody>
      </p:sp>
    </p:spTree>
    <p:extLst>
      <p:ext uri="{BB962C8B-B14F-4D97-AF65-F5344CB8AC3E}">
        <p14:creationId xmlns:p14="http://schemas.microsoft.com/office/powerpoint/2010/main" val="312047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689" y="14591"/>
            <a:ext cx="30272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370" y="27562"/>
            <a:ext cx="3628417" cy="66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562"/>
            <a:ext cx="2464340" cy="66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19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000" u="sng" dirty="0" smtClean="0">
                <a:solidFill>
                  <a:srgbClr val="FF0000"/>
                </a:solidFill>
                <a:latin typeface="Arial" panose="020B0604020202020204" pitchFamily="34" charset="0"/>
                <a:cs typeface="Arial" panose="020B0604020202020204" pitchFamily="34" charset="0"/>
              </a:rPr>
              <a:t>ملاحظات هامة</a:t>
            </a:r>
            <a:endParaRPr lang="en-US" sz="6000" u="sng"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EG" sz="3200" b="1" dirty="0" smtClean="0">
                <a:latin typeface="Arial" panose="020B0604020202020204" pitchFamily="34" charset="0"/>
                <a:cs typeface="Arial" panose="020B0604020202020204" pitchFamily="34" charset="0"/>
              </a:rPr>
              <a:t>1)الأثر الأفقي لابد أن يكون تحت خط الأرض يعني بعد التمثيل اذا ظهر فوق خط الأرض بأمده علي استقامته ليكون تحت خط الأرض </a:t>
            </a:r>
          </a:p>
          <a:p>
            <a:pPr marL="0" indent="0" algn="r">
              <a:buNone/>
            </a:pPr>
            <a:r>
              <a:rPr lang="ar-EG" sz="3200" b="1" dirty="0" smtClean="0">
                <a:latin typeface="Arial" panose="020B0604020202020204" pitchFamily="34" charset="0"/>
                <a:cs typeface="Arial" panose="020B0604020202020204" pitchFamily="34" charset="0"/>
              </a:rPr>
              <a:t>2)الأثر الراسي لابد أن يكون فوق خط الأرض أي أنه بعد التمثيل اذا كان تحت خط الأرض بامده علي استقامته ليكون فوق خط الأرض </a:t>
            </a:r>
          </a:p>
          <a:p>
            <a:pPr marL="0" indent="0" algn="r">
              <a:buNone/>
            </a:pPr>
            <a:r>
              <a:rPr lang="ar-EG" sz="3200" b="1" dirty="0" smtClean="0">
                <a:latin typeface="Arial" panose="020B0604020202020204" pitchFamily="34" charset="0"/>
                <a:cs typeface="Arial" panose="020B0604020202020204" pitchFamily="34" charset="0"/>
              </a:rPr>
              <a:t>هنأخد تمارين أكتر للتدريب </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86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5400" dirty="0" smtClean="0">
                <a:solidFill>
                  <a:srgbClr val="FF0000"/>
                </a:solidFill>
                <a:latin typeface="Arial" panose="020B0604020202020204" pitchFamily="34" charset="0"/>
                <a:cs typeface="Arial" panose="020B0604020202020204" pitchFamily="34" charset="0"/>
              </a:rPr>
              <a:t>علاقة النقطة بالمستوي </a:t>
            </a:r>
            <a:r>
              <a:rPr lang="ar-EG" sz="5400" dirty="0" smtClean="0">
                <a:solidFill>
                  <a:srgbClr val="FF0000"/>
                </a:solidFill>
                <a:latin typeface="Arial" panose="020B0604020202020204" pitchFamily="34" charset="0"/>
                <a:cs typeface="Arial" panose="020B0604020202020204" pitchFamily="34" charset="0"/>
              </a:rPr>
              <a:t>العام</a:t>
            </a:r>
            <a:br>
              <a:rPr lang="ar-EG" sz="5400" dirty="0" smtClean="0">
                <a:solidFill>
                  <a:srgbClr val="FF0000"/>
                </a:solidFill>
                <a:latin typeface="Arial" panose="020B0604020202020204" pitchFamily="34" charset="0"/>
                <a:cs typeface="Arial" panose="020B0604020202020204" pitchFamily="34" charset="0"/>
              </a:rPr>
            </a:br>
            <a:r>
              <a:rPr lang="ar-EG" sz="5400" dirty="0" smtClean="0">
                <a:solidFill>
                  <a:srgbClr val="FF0000"/>
                </a:solidFill>
                <a:latin typeface="Arial" panose="020B0604020202020204" pitchFamily="34" charset="0"/>
                <a:cs typeface="Arial" panose="020B0604020202020204" pitchFamily="34" charset="0"/>
              </a:rPr>
              <a:t>(</a:t>
            </a:r>
            <a:r>
              <a:rPr lang="ar-EG" sz="5400" dirty="0" smtClean="0">
                <a:solidFill>
                  <a:srgbClr val="FF0000"/>
                </a:solidFill>
                <a:latin typeface="Arial" panose="020B0604020202020204" pitchFamily="34" charset="0"/>
                <a:cs typeface="Arial" panose="020B0604020202020204" pitchFamily="34" charset="0"/>
              </a:rPr>
              <a:t>موازي عمودي موازي)</a:t>
            </a:r>
            <a:endParaRPr lang="en-US" sz="5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600200"/>
            <a:ext cx="8915400" cy="5257800"/>
          </a:xfrm>
        </p:spPr>
        <p:txBody>
          <a:bodyPr>
            <a:noAutofit/>
          </a:bodyPr>
          <a:lstStyle/>
          <a:p>
            <a:pPr marL="0" indent="0" algn="r">
              <a:buNone/>
            </a:pPr>
            <a:r>
              <a:rPr lang="ar-EG" b="1" dirty="0" smtClean="0">
                <a:latin typeface="Arial" panose="020B0604020202020204" pitchFamily="34" charset="0"/>
                <a:cs typeface="Arial" panose="020B0604020202020204" pitchFamily="34" charset="0"/>
              </a:rPr>
              <a:t>تعتبر نظرية موازي عمودي موازي من أهم نظريات الهندسة الوصفية ؛ولفهم هذه النظرية بكل بساطة لازم نفهم شروط تطبيقها او متي يتم تطبيقها</a:t>
            </a:r>
          </a:p>
          <a:p>
            <a:pPr marL="0" indent="0" algn="r">
              <a:buNone/>
            </a:pPr>
            <a:r>
              <a:rPr lang="ar-EG" b="1" dirty="0" smtClean="0">
                <a:latin typeface="Arial" panose="020B0604020202020204" pitchFamily="34" charset="0"/>
                <a:cs typeface="Arial" panose="020B0604020202020204" pitchFamily="34" charset="0"/>
              </a:rPr>
              <a:t>علشان نطبق النظرية دي لازم يديني اثار مستوي ونقطة غير كاملة (ناقص منها بعد)وشرط يقولي ان النقطة دي تقع داخل المستوي اما يتحقق الشرط ده نبدأ نطبق النظرية هامرر بالمسقط المعطي للنقطة خط يوازي خط الارض لحد مايقطع الاثر اللي موجود فيه مسقط النقطة من نقطة التقاطع يتم رسم عمودي علي خط الارض حتي نصل الي خط الارض ومن نقطة التقاطع مع خط الأرض نعمل موازي للاثر وهذا الموازي يقع عليه المسقط الثاني للنقطة ناخد مثال علشان نفهم</a:t>
            </a:r>
          </a:p>
          <a:p>
            <a:pPr marL="0" indent="0" algn="r">
              <a:buNone/>
            </a:pPr>
            <a:endParaRPr lang="ar-EG"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293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400" dirty="0" smtClean="0">
                <a:solidFill>
                  <a:srgbClr val="FF0000"/>
                </a:solidFill>
                <a:latin typeface="Arial" panose="020B0604020202020204" pitchFamily="34" charset="0"/>
                <a:cs typeface="Arial" panose="020B0604020202020204" pitchFamily="34" charset="0"/>
              </a:rPr>
              <a:t>Β</a:t>
            </a:r>
            <a:r>
              <a:rPr lang="en-US" sz="4400" dirty="0" smtClean="0">
                <a:solidFill>
                  <a:srgbClr val="FF0000"/>
                </a:solidFill>
                <a:latin typeface="Arial" panose="020B0604020202020204" pitchFamily="34" charset="0"/>
                <a:cs typeface="Arial" panose="020B0604020202020204" pitchFamily="34" charset="0"/>
              </a:rPr>
              <a:t>(-4,4,3)</a:t>
            </a:r>
            <a:r>
              <a:rPr lang="ar-EG" sz="4400" dirty="0" smtClean="0">
                <a:solidFill>
                  <a:srgbClr val="FF0000"/>
                </a:solidFill>
                <a:latin typeface="Arial" panose="020B0604020202020204" pitchFamily="34" charset="0"/>
                <a:cs typeface="Arial" panose="020B0604020202020204" pitchFamily="34" charset="0"/>
              </a:rPr>
              <a:t>التي تقع في المستوي </a:t>
            </a:r>
            <a:r>
              <a:rPr lang="en-US" sz="4400" dirty="0" smtClean="0">
                <a:solidFill>
                  <a:srgbClr val="FF0000"/>
                </a:solidFill>
                <a:latin typeface="Arial" panose="020B0604020202020204" pitchFamily="34" charset="0"/>
                <a:cs typeface="Arial" panose="020B0604020202020204" pitchFamily="34" charset="0"/>
              </a:rPr>
              <a:t>A(4,1,?)</a:t>
            </a:r>
            <a:r>
              <a:rPr lang="ar-EG" sz="4400" dirty="0" smtClean="0">
                <a:solidFill>
                  <a:srgbClr val="FF0000"/>
                </a:solidFill>
                <a:latin typeface="Arial" panose="020B0604020202020204" pitchFamily="34" charset="0"/>
                <a:cs typeface="Arial" panose="020B0604020202020204" pitchFamily="34" charset="0"/>
              </a:rPr>
              <a:t>مثل النقطة </a:t>
            </a:r>
            <a:endParaRPr lang="en-US" sz="4400" dirty="0">
              <a:solidFill>
                <a:srgbClr val="FF0000"/>
              </a:solidFill>
              <a:latin typeface="Arial" panose="020B0604020202020204" pitchFamily="34" charset="0"/>
              <a:cs typeface="Arial" panose="020B0604020202020204"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876800" y="1546655"/>
            <a:ext cx="3581400" cy="532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77" y="1600200"/>
            <a:ext cx="391812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185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526</TotalTime>
  <Words>864</Words>
  <Application>Microsoft Office PowerPoint</Application>
  <PresentationFormat>On-screen Show (4:3)</PresentationFormat>
  <Paragraphs>71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Book Antiqua</vt:lpstr>
      <vt:lpstr>Lucida Sans</vt:lpstr>
      <vt:lpstr>Times New Roman</vt:lpstr>
      <vt:lpstr>Wingdings</vt:lpstr>
      <vt:lpstr>Wingdings 2</vt:lpstr>
      <vt:lpstr>Wingdings 3</vt:lpstr>
      <vt:lpstr>Apex</vt:lpstr>
      <vt:lpstr>هندسة وصفية</vt:lpstr>
      <vt:lpstr>تعريف المستوي وأنواعه</vt:lpstr>
      <vt:lpstr>طريقة تمثيل أثار المستوي العام</vt:lpstr>
      <vt:lpstr>PowerPoint Presentation</vt:lpstr>
      <vt:lpstr>الطريقة الثانية (طريقة الزوايا)</vt:lpstr>
      <vt:lpstr>PowerPoint Presentation</vt:lpstr>
      <vt:lpstr>ملاحظات هامة</vt:lpstr>
      <vt:lpstr>علاقة النقطة بالمستوي العام (موازي عمودي موازي)</vt:lpstr>
      <vt:lpstr>Β(-4,4,3)التي تقع في المستوي A(4,1,?)مثل النقطة </vt:lpstr>
      <vt:lpstr>PowerPoint Presentation</vt:lpstr>
      <vt:lpstr>ملاحظات هامة</vt:lpstr>
      <vt:lpstr>علاقة المستقيم بالمستوي الذي يقع بداخله</vt:lpstr>
      <vt:lpstr>الذيABCتمارين عامة :عين مساقط المثلث  وكانت λ(-3,135°,45يقع داخل المستوي مستقيم وجهي طوله 5ABوكان A(3,4,?) تقع في المستوي الوجهيCمستقيم أفقي ونقطة BCسم وكان </vt:lpstr>
      <vt:lpstr>λ(4,3,4)الواقع في المستوي ABCDعين مساقط متوازي الأضلاع  A(2,?,0),B(0,0,?),D(?,3,1)اذا علم أن  </vt:lpstr>
      <vt:lpstr>ثانيا المستويات الخاصة</vt:lpstr>
      <vt:lpstr>ثانيا :المستويات العمودية علي مستويات الاسقاط</vt:lpstr>
      <vt:lpstr>PowerPoint Presentation</vt:lpstr>
      <vt:lpstr>ثم مثل المربع P (4,4,2)الذي يمر بالنقطة αمثال:مثل المستوي الأفقي  اذا كان طول ضلعه 4سمP الذي يقع داخل المستوي ومركزه ABCD  يميل علي المستوي الرأسي بزاوية° 60ACوالقطر </vt:lpstr>
      <vt:lpstr>تم بحمد الله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هندسة وصفية</dc:title>
  <dc:creator>Dalia</dc:creator>
  <cp:lastModifiedBy>El-Sayed</cp:lastModifiedBy>
  <cp:revision>42</cp:revision>
  <dcterms:created xsi:type="dcterms:W3CDTF">2020-04-08T05:54:06Z</dcterms:created>
  <dcterms:modified xsi:type="dcterms:W3CDTF">2020-04-08T21:27:55Z</dcterms:modified>
</cp:coreProperties>
</file>