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9" r:id="rId3"/>
    <p:sldId id="258" r:id="rId4"/>
    <p:sldId id="259" r:id="rId5"/>
    <p:sldId id="260" r:id="rId6"/>
    <p:sldId id="261" r:id="rId7"/>
    <p:sldId id="262" r:id="rId8"/>
    <p:sldId id="263" r:id="rId9"/>
    <p:sldId id="264" r:id="rId10"/>
    <p:sldId id="270" r:id="rId11"/>
    <p:sldId id="271" r:id="rId12"/>
    <p:sldId id="272" r:id="rId13"/>
    <p:sldId id="265" r:id="rId14"/>
    <p:sldId id="266" r:id="rId15"/>
    <p:sldId id="267" r:id="rId16"/>
    <p:sldId id="268" r:id="rId17"/>
    <p:sldId id="257" r:id="rId18"/>
    <p:sldId id="273" r:id="rId19"/>
    <p:sldId id="274" r:id="rId20"/>
    <p:sldId id="275" r:id="rId21"/>
    <p:sldId id="276"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4/1/2020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 Id="rId5" Type="http://schemas.openxmlformats.org/officeDocument/2006/relationships/image" Target="../media/image11.jpeg"/><Relationship Id="rId4" Type="http://schemas.openxmlformats.org/officeDocument/2006/relationships/image" Target="../media/image10.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5" Type="http://schemas.openxmlformats.org/officeDocument/2006/relationships/image" Target="../media/image7.jpeg"/><Relationship Id="rId4" Type="http://schemas.openxmlformats.org/officeDocument/2006/relationships/image" Target="../media/image6.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7549194" y="304800"/>
            <a:ext cx="1213805" cy="1371600"/>
          </a:xfrm>
          <a:prstGeom prst="rect">
            <a:avLst/>
          </a:prstGeom>
        </p:spPr>
      </p:pic>
      <p:sp>
        <p:nvSpPr>
          <p:cNvPr id="5" name="Subtitle 2"/>
          <p:cNvSpPr>
            <a:spLocks noGrp="1"/>
          </p:cNvSpPr>
          <p:nvPr>
            <p:ph type="subTitle" idx="1"/>
          </p:nvPr>
        </p:nvSpPr>
        <p:spPr>
          <a:xfrm>
            <a:off x="1371600" y="2667000"/>
            <a:ext cx="6400800" cy="3124200"/>
          </a:xfrm>
        </p:spPr>
        <p:txBody>
          <a:bodyPr>
            <a:noAutofit/>
          </a:bodyPr>
          <a:lstStyle/>
          <a:p>
            <a:r>
              <a:rPr lang="ar-EG" sz="6000" b="1" dirty="0" smtClean="0">
                <a:solidFill>
                  <a:srgbClr val="92D050"/>
                </a:solidFill>
                <a:latin typeface="Times New Roman" pitchFamily="18" charset="0"/>
                <a:cs typeface="Times New Roman" pitchFamily="18" charset="0"/>
              </a:rPr>
              <a:t>تك التغطية والترسيب</a:t>
            </a:r>
            <a:r>
              <a:rPr lang="en-US" sz="4400" dirty="0" smtClean="0">
                <a:solidFill>
                  <a:schemeClr val="accent3">
                    <a:lumMod val="20000"/>
                    <a:lumOff val="80000"/>
                  </a:schemeClr>
                </a:solidFill>
                <a:latin typeface="Times New Roman" pitchFamily="18" charset="0"/>
                <a:cs typeface="Times New Roman" pitchFamily="18" charset="0"/>
              </a:rPr>
              <a:t/>
            </a:r>
            <a:br>
              <a:rPr lang="en-US" sz="4400" dirty="0" smtClean="0">
                <a:solidFill>
                  <a:schemeClr val="accent3">
                    <a:lumMod val="20000"/>
                    <a:lumOff val="80000"/>
                  </a:schemeClr>
                </a:solidFill>
                <a:latin typeface="Times New Roman" pitchFamily="18" charset="0"/>
                <a:cs typeface="Times New Roman" pitchFamily="18" charset="0"/>
              </a:rPr>
            </a:br>
            <a:r>
              <a:rPr lang="ar-EG" sz="3200" b="1" dirty="0" smtClean="0">
                <a:solidFill>
                  <a:schemeClr val="accent3">
                    <a:lumMod val="20000"/>
                    <a:lumOff val="80000"/>
                  </a:schemeClr>
                </a:solidFill>
                <a:latin typeface="Times New Roman" pitchFamily="18" charset="0"/>
                <a:cs typeface="Times New Roman" pitchFamily="18" charset="0"/>
              </a:rPr>
              <a:t>(</a:t>
            </a:r>
            <a:r>
              <a:rPr lang="ar-EG" sz="3200" b="1" smtClean="0">
                <a:solidFill>
                  <a:schemeClr val="accent3">
                    <a:lumMod val="20000"/>
                    <a:lumOff val="80000"/>
                  </a:schemeClr>
                </a:solidFill>
                <a:latin typeface="Times New Roman" pitchFamily="18" charset="0"/>
                <a:cs typeface="Times New Roman" pitchFamily="18" charset="0"/>
              </a:rPr>
              <a:t>المحاضرة الثامنة)</a:t>
            </a:r>
            <a:endParaRPr lang="ar-EG" sz="3200" b="1" dirty="0" smtClean="0">
              <a:solidFill>
                <a:schemeClr val="accent3">
                  <a:lumMod val="20000"/>
                  <a:lumOff val="80000"/>
                </a:schemeClr>
              </a:solidFill>
              <a:latin typeface="Times New Roman" pitchFamily="18" charset="0"/>
              <a:cs typeface="Times New Roman" pitchFamily="18" charset="0"/>
            </a:endParaRPr>
          </a:p>
          <a:p>
            <a:pPr rtl="1"/>
            <a:r>
              <a:rPr lang="ar-EG" sz="4400" b="1" dirty="0" smtClean="0">
                <a:solidFill>
                  <a:schemeClr val="accent3">
                    <a:lumMod val="20000"/>
                    <a:lumOff val="80000"/>
                  </a:schemeClr>
                </a:solidFill>
              </a:rPr>
              <a:t>الفرقة الثانية</a:t>
            </a:r>
            <a:r>
              <a:rPr lang="ar-EG" sz="2400" b="1" dirty="0" smtClean="0">
                <a:solidFill>
                  <a:schemeClr val="accent3">
                    <a:lumMod val="20000"/>
                    <a:lumOff val="80000"/>
                  </a:schemeClr>
                </a:solidFill>
              </a:rPr>
              <a:t>(قسم المنتجات المعدنية </a:t>
            </a:r>
            <a:r>
              <a:rPr lang="ar-EG" sz="2400" b="1" dirty="0" smtClean="0">
                <a:solidFill>
                  <a:schemeClr val="bg2"/>
                </a:solidFill>
              </a:rPr>
              <a:t>والحلي</a:t>
            </a:r>
            <a:r>
              <a:rPr lang="ar-EG" sz="2400" b="1" dirty="0" smtClean="0">
                <a:solidFill>
                  <a:schemeClr val="accent3">
                    <a:lumMod val="20000"/>
                    <a:lumOff val="80000"/>
                  </a:schemeClr>
                </a:solidFill>
              </a:rPr>
              <a:t>)</a:t>
            </a:r>
          </a:p>
          <a:p>
            <a:r>
              <a:rPr lang="ar-EG" sz="4400" b="1" dirty="0" smtClean="0">
                <a:solidFill>
                  <a:schemeClr val="accent3">
                    <a:lumMod val="20000"/>
                    <a:lumOff val="80000"/>
                  </a:schemeClr>
                </a:solidFill>
              </a:rPr>
              <a:t>أ.م.د/ محمد العوامي محمد</a:t>
            </a:r>
          </a:p>
          <a:p>
            <a:endParaRPr lang="ar-EG" sz="4400" b="1" dirty="0">
              <a:solidFill>
                <a:schemeClr val="accent4"/>
              </a:solidFill>
            </a:endParaRPr>
          </a:p>
        </p:txBody>
      </p:sp>
    </p:spTree>
    <p:extLst>
      <p:ext uri="{BB962C8B-B14F-4D97-AF65-F5344CB8AC3E}">
        <p14:creationId xmlns:p14="http://schemas.microsoft.com/office/powerpoint/2010/main" xmlns="" val="18033314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05000" y="1752600"/>
            <a:ext cx="6781800" cy="4373563"/>
          </a:xfrm>
        </p:spPr>
        <p:style>
          <a:lnRef idx="1">
            <a:schemeClr val="accent5"/>
          </a:lnRef>
          <a:fillRef idx="2">
            <a:schemeClr val="accent5"/>
          </a:fillRef>
          <a:effectRef idx="1">
            <a:schemeClr val="accent5"/>
          </a:effectRef>
          <a:fontRef idx="minor">
            <a:schemeClr val="dk1"/>
          </a:fontRef>
        </p:style>
        <p:txBody>
          <a:bodyPr>
            <a:normAutofit/>
          </a:bodyPr>
          <a:lstStyle/>
          <a:p>
            <a:pPr algn="r" rtl="1">
              <a:buNone/>
            </a:pPr>
            <a:r>
              <a:rPr lang="ar-SA" b="1" u="sng" dirty="0" smtClean="0"/>
              <a:t>طلاء الفضة فلاش</a:t>
            </a:r>
            <a:r>
              <a:rPr lang="ar-SA" dirty="0" smtClean="0"/>
              <a:t> </a:t>
            </a:r>
            <a:r>
              <a:rPr lang="en-US" dirty="0" smtClean="0"/>
              <a:t>          </a:t>
            </a:r>
            <a:r>
              <a:rPr lang="en-US" b="1" u="sng" dirty="0" smtClean="0"/>
              <a:t>Flash Silver ( Strike Silver )</a:t>
            </a:r>
            <a:endParaRPr lang="en-US" dirty="0" smtClean="0"/>
          </a:p>
          <a:p>
            <a:pPr algn="r" rtl="1"/>
            <a:r>
              <a:rPr lang="ar-SA" dirty="0" smtClean="0"/>
              <a:t>سيانيد فضة            من 1 إلى 3 جم / لتر </a:t>
            </a:r>
            <a:endParaRPr lang="en-US" dirty="0" smtClean="0"/>
          </a:p>
          <a:p>
            <a:pPr algn="r" rtl="1"/>
            <a:r>
              <a:rPr lang="ar-SA" dirty="0" smtClean="0"/>
              <a:t>سيانيد بوتاسيوم     من 80 إلى 100  جم / لتر </a:t>
            </a:r>
            <a:endParaRPr lang="en-US" dirty="0" smtClean="0"/>
          </a:p>
          <a:p>
            <a:pPr algn="r" rtl="1"/>
            <a:r>
              <a:rPr lang="ar-SA" dirty="0" smtClean="0"/>
              <a:t>التيار        من 2 إلى 3 أمبير / ديسيمتر مربع </a:t>
            </a:r>
            <a:endParaRPr lang="en-US" dirty="0" smtClean="0"/>
          </a:p>
          <a:p>
            <a:pPr algn="r" rtl="1"/>
            <a:r>
              <a:rPr lang="ar-SA" dirty="0" smtClean="0"/>
              <a:t> الحرارة           حرارة الغرفة العادية </a:t>
            </a:r>
            <a:endParaRPr lang="en-US" dirty="0" smtClean="0"/>
          </a:p>
          <a:p>
            <a:pPr algn="r" rtl="1"/>
            <a:r>
              <a:rPr lang="ar-SA" dirty="0" smtClean="0"/>
              <a:t>الآنود                 صلب غير قابل للصدأ </a:t>
            </a:r>
            <a:endParaRPr lang="ar-EG" dirty="0"/>
          </a:p>
        </p:txBody>
      </p:sp>
      <p:sp>
        <p:nvSpPr>
          <p:cNvPr id="4"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تك تغطية وترسيب المحاضرة( 8)                       (2020)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05000" y="609600"/>
            <a:ext cx="6781800" cy="5715000"/>
          </a:xfrm>
        </p:spPr>
        <p:style>
          <a:lnRef idx="1">
            <a:schemeClr val="accent5"/>
          </a:lnRef>
          <a:fillRef idx="2">
            <a:schemeClr val="accent5"/>
          </a:fillRef>
          <a:effectRef idx="1">
            <a:schemeClr val="accent5"/>
          </a:effectRef>
          <a:fontRef idx="minor">
            <a:schemeClr val="dk1"/>
          </a:fontRef>
        </p:style>
        <p:txBody>
          <a:bodyPr>
            <a:normAutofit fontScale="62500" lnSpcReduction="20000"/>
          </a:bodyPr>
          <a:lstStyle/>
          <a:p>
            <a:pPr algn="r" rtl="1">
              <a:buNone/>
            </a:pPr>
            <a:r>
              <a:rPr lang="ar-SA" sz="4500" b="1" u="sng" dirty="0" smtClean="0"/>
              <a:t>المحاليل غير السيانيدية </a:t>
            </a:r>
            <a:endParaRPr lang="en-US" sz="4500" u="sng" dirty="0" smtClean="0"/>
          </a:p>
          <a:p>
            <a:pPr algn="r" rtl="1">
              <a:buNone/>
            </a:pPr>
            <a:r>
              <a:rPr lang="ar-SA" sz="3800" b="1" u="sng" dirty="0" smtClean="0"/>
              <a:t>1 - محاليل اليوديد </a:t>
            </a:r>
            <a:endParaRPr lang="en-US" sz="3800" u="sng" dirty="0" smtClean="0"/>
          </a:p>
          <a:p>
            <a:pPr algn="r" rtl="1"/>
            <a:r>
              <a:rPr lang="ar-SA" dirty="0" smtClean="0"/>
              <a:t>يوديد الفضة                  20 إلى 45 جم / لتر </a:t>
            </a:r>
            <a:endParaRPr lang="en-US" dirty="0" smtClean="0"/>
          </a:p>
          <a:p>
            <a:pPr algn="r" rtl="1"/>
            <a:r>
              <a:rPr lang="ar-SA" dirty="0" smtClean="0"/>
              <a:t>يوديد البوتاسيوم            300 إلى 600 جم / لتر </a:t>
            </a:r>
            <a:endParaRPr lang="en-US" dirty="0" smtClean="0"/>
          </a:p>
          <a:p>
            <a:pPr algn="r" rtl="1"/>
            <a:r>
              <a:rPr lang="ar-SA" dirty="0" smtClean="0"/>
              <a:t>حمض هيدروكلوريك     من  5 إلى 15 جم / لتر </a:t>
            </a:r>
            <a:endParaRPr lang="en-US" dirty="0" smtClean="0"/>
          </a:p>
          <a:p>
            <a:pPr algn="r" rtl="1"/>
            <a:r>
              <a:rPr lang="ar-SA" dirty="0" smtClean="0"/>
              <a:t>جيلاتين                      من  1 إلى 4 جم / لتر </a:t>
            </a:r>
            <a:endParaRPr lang="en-US" dirty="0" smtClean="0"/>
          </a:p>
          <a:p>
            <a:pPr algn="r" rtl="1"/>
            <a:r>
              <a:rPr lang="ar-SA" dirty="0" smtClean="0"/>
              <a:t>الحرارة                      من 25 إلى 60 ْ م</a:t>
            </a:r>
            <a:endParaRPr lang="en-US" dirty="0" smtClean="0"/>
          </a:p>
          <a:p>
            <a:pPr algn="r" rtl="1"/>
            <a:r>
              <a:rPr lang="ar-SA" dirty="0" smtClean="0"/>
              <a:t>التيار                         من 0.1 إلى 1.5 أمبير/ ديسيمتر مربع </a:t>
            </a:r>
            <a:endParaRPr lang="en-US" dirty="0" smtClean="0"/>
          </a:p>
          <a:p>
            <a:pPr algn="r" rtl="1">
              <a:buNone/>
            </a:pPr>
            <a:r>
              <a:rPr lang="ar-SA" sz="3800" b="1" u="sng" dirty="0" smtClean="0"/>
              <a:t>2 -  محاليل الثيوكبريتات </a:t>
            </a:r>
            <a:endParaRPr lang="en-US" sz="3800" u="sng" dirty="0" smtClean="0"/>
          </a:p>
          <a:p>
            <a:pPr algn="r" rtl="1"/>
            <a:r>
              <a:rPr lang="ar-SA" dirty="0" smtClean="0"/>
              <a:t>ثيو كبريتات فضة                                             30 جم / لتر </a:t>
            </a:r>
            <a:endParaRPr lang="en-US" dirty="0" smtClean="0"/>
          </a:p>
          <a:p>
            <a:pPr algn="r" rtl="1"/>
            <a:r>
              <a:rPr lang="ar-SA" dirty="0" smtClean="0"/>
              <a:t>ثيو كبريتات صوديوم                                       300 إلى 500 جم / لتر </a:t>
            </a:r>
            <a:endParaRPr lang="en-US" dirty="0" smtClean="0"/>
          </a:p>
          <a:p>
            <a:pPr algn="r" rtl="1"/>
            <a:r>
              <a:rPr lang="ar-SA" dirty="0" smtClean="0"/>
              <a:t>ميتا كبريتيت الصوديوم </a:t>
            </a:r>
            <a:r>
              <a:rPr lang="en-US" dirty="0" smtClean="0"/>
              <a:t>Sodium meta Sulfite </a:t>
            </a:r>
            <a:r>
              <a:rPr lang="ar-SA" dirty="0" smtClean="0"/>
              <a:t>   30 إلى 50 جم / لتر </a:t>
            </a:r>
            <a:endParaRPr lang="en-US" dirty="0" smtClean="0"/>
          </a:p>
          <a:p>
            <a:pPr algn="r" rtl="1"/>
            <a:r>
              <a:rPr lang="ar-SA" dirty="0" smtClean="0"/>
              <a:t>هيدروكسيد صوديوم لضبط الحامضية</a:t>
            </a:r>
            <a:endParaRPr lang="en-US" dirty="0" smtClean="0"/>
          </a:p>
          <a:p>
            <a:pPr algn="r" rtl="1"/>
            <a:r>
              <a:rPr lang="ar-SA" dirty="0" smtClean="0"/>
              <a:t>الحرارة                                                            من  15 إلى 30 ْ م</a:t>
            </a:r>
            <a:endParaRPr lang="en-US" dirty="0" smtClean="0"/>
          </a:p>
          <a:p>
            <a:pPr algn="r" rtl="1"/>
            <a:r>
              <a:rPr lang="ar-SA" dirty="0" smtClean="0"/>
              <a:t>التيار                                                  من  0.4 إلى 1 أمبير/ ديسيمتر مربع </a:t>
            </a:r>
            <a:endParaRPr lang="en-US" dirty="0" smtClean="0"/>
          </a:p>
          <a:p>
            <a:endParaRPr lang="ar-EG" dirty="0"/>
          </a:p>
        </p:txBody>
      </p:sp>
      <p:sp>
        <p:nvSpPr>
          <p:cNvPr id="4"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تك تغطية وترسيب المحاضرة( 8)                       (2020)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05000" y="533400"/>
            <a:ext cx="6781800" cy="5592763"/>
          </a:xfrm>
        </p:spPr>
        <p:style>
          <a:lnRef idx="1">
            <a:schemeClr val="accent5"/>
          </a:lnRef>
          <a:fillRef idx="2">
            <a:schemeClr val="accent5"/>
          </a:fillRef>
          <a:effectRef idx="1">
            <a:schemeClr val="accent5"/>
          </a:effectRef>
          <a:fontRef idx="minor">
            <a:schemeClr val="dk1"/>
          </a:fontRef>
        </p:style>
        <p:txBody>
          <a:bodyPr/>
          <a:lstStyle/>
          <a:p>
            <a:pPr algn="r" rtl="1">
              <a:buNone/>
            </a:pPr>
            <a:r>
              <a:rPr lang="ar-SA" b="1" u="sng" dirty="0" smtClean="0"/>
              <a:t>أهم خواص طبقة الطلاء :-</a:t>
            </a:r>
            <a:endParaRPr lang="en-US" dirty="0" smtClean="0"/>
          </a:p>
          <a:p>
            <a:pPr algn="r" rtl="1">
              <a:buNone/>
            </a:pPr>
            <a:r>
              <a:rPr lang="ar-SA" dirty="0" smtClean="0"/>
              <a:t>1 – الصلادة</a:t>
            </a:r>
            <a:endParaRPr lang="en-US" dirty="0" smtClean="0"/>
          </a:p>
          <a:p>
            <a:pPr algn="r" rtl="1">
              <a:buNone/>
            </a:pPr>
            <a:r>
              <a:rPr lang="ar-SA" dirty="0" smtClean="0"/>
              <a:t>تزيد الصلادة بزيادة الحرارة وتقل بنقص أيونات الفضة في المحلول </a:t>
            </a:r>
            <a:endParaRPr lang="en-US" dirty="0" smtClean="0"/>
          </a:p>
          <a:p>
            <a:pPr algn="r" rtl="1">
              <a:buNone/>
            </a:pPr>
            <a:r>
              <a:rPr lang="ar-SA" dirty="0" smtClean="0"/>
              <a:t>- إثارة المحلول تقلل من الصلادة .</a:t>
            </a:r>
            <a:endParaRPr lang="en-US" dirty="0" smtClean="0"/>
          </a:p>
          <a:p>
            <a:pPr algn="r" rtl="1">
              <a:buNone/>
            </a:pPr>
            <a:r>
              <a:rPr lang="ar-SA" dirty="0" smtClean="0"/>
              <a:t>2 _ الإجهاد الداخلي </a:t>
            </a:r>
            <a:endParaRPr lang="en-US" dirty="0" smtClean="0"/>
          </a:p>
          <a:p>
            <a:pPr algn="r" rtl="1">
              <a:buNone/>
            </a:pPr>
            <a:r>
              <a:rPr lang="ar-SA" dirty="0" smtClean="0"/>
              <a:t>بتغيير التيار المتكرر يمكن أن يقل الإجهاد </a:t>
            </a:r>
            <a:endParaRPr lang="en-US" dirty="0" smtClean="0"/>
          </a:p>
          <a:p>
            <a:pPr algn="r" rtl="1">
              <a:buNone/>
            </a:pPr>
            <a:r>
              <a:rPr lang="ar-SA" dirty="0" smtClean="0"/>
              <a:t>3 _ الاستطالة </a:t>
            </a:r>
            <a:endParaRPr lang="en-US" dirty="0" smtClean="0"/>
          </a:p>
          <a:p>
            <a:pPr algn="r" rtl="1">
              <a:buNone/>
            </a:pPr>
            <a:r>
              <a:rPr lang="ar-SA" dirty="0" smtClean="0"/>
              <a:t>تقل بزيادة الحرارة </a:t>
            </a:r>
            <a:endParaRPr lang="en-US" dirty="0" smtClean="0"/>
          </a:p>
          <a:p>
            <a:endParaRPr lang="ar-EG" dirty="0"/>
          </a:p>
        </p:txBody>
      </p:sp>
      <p:sp>
        <p:nvSpPr>
          <p:cNvPr id="4"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تك تغطية وترسيب المحاضرة( 8)                       (2020)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0" y="228600"/>
            <a:ext cx="5257800" cy="1295400"/>
          </a:xfrm>
        </p:spPr>
        <p:style>
          <a:lnRef idx="1">
            <a:schemeClr val="accent6"/>
          </a:lnRef>
          <a:fillRef idx="2">
            <a:schemeClr val="accent6"/>
          </a:fillRef>
          <a:effectRef idx="1">
            <a:schemeClr val="accent6"/>
          </a:effectRef>
          <a:fontRef idx="minor">
            <a:schemeClr val="dk1"/>
          </a:fontRef>
        </p:style>
        <p:txBody>
          <a:bodyPr>
            <a:normAutofit/>
          </a:bodyPr>
          <a:lstStyle/>
          <a:p>
            <a:pPr rtl="1"/>
            <a:r>
              <a:rPr lang="ar-SA" sz="3100" b="1" u="sng" dirty="0" smtClean="0"/>
              <a:t>الطلاء با لذهب</a:t>
            </a:r>
            <a:r>
              <a:rPr lang="ar-SA" sz="3100" u="sng" dirty="0" smtClean="0"/>
              <a:t>  </a:t>
            </a:r>
            <a:r>
              <a:rPr lang="en-US" sz="3100" b="1" u="sng" dirty="0" smtClean="0"/>
              <a:t>Gold Plating </a:t>
            </a:r>
            <a:r>
              <a:rPr lang="en-US" dirty="0" smtClean="0"/>
              <a:t/>
            </a:r>
            <a:br>
              <a:rPr lang="en-US" dirty="0" smtClean="0"/>
            </a:br>
            <a:endParaRPr lang="en-US" dirty="0"/>
          </a:p>
        </p:txBody>
      </p:sp>
      <p:sp>
        <p:nvSpPr>
          <p:cNvPr id="3" name="Content Placeholder 2"/>
          <p:cNvSpPr>
            <a:spLocks noGrp="1"/>
          </p:cNvSpPr>
          <p:nvPr>
            <p:ph idx="1"/>
          </p:nvPr>
        </p:nvSpPr>
        <p:spPr>
          <a:xfrm>
            <a:off x="4191000" y="1143000"/>
            <a:ext cx="4495800" cy="4983163"/>
          </a:xfrm>
        </p:spPr>
        <p:style>
          <a:lnRef idx="1">
            <a:schemeClr val="accent6"/>
          </a:lnRef>
          <a:fillRef idx="2">
            <a:schemeClr val="accent6"/>
          </a:fillRef>
          <a:effectRef idx="1">
            <a:schemeClr val="accent6"/>
          </a:effectRef>
          <a:fontRef idx="minor">
            <a:schemeClr val="dk1"/>
          </a:fontRef>
        </p:style>
        <p:txBody>
          <a:bodyPr>
            <a:normAutofit fontScale="92500" lnSpcReduction="10000"/>
          </a:bodyPr>
          <a:lstStyle/>
          <a:p>
            <a:pPr algn="r" rtl="1"/>
            <a:r>
              <a:rPr lang="ar-SA" dirty="0" smtClean="0"/>
              <a:t>إن للذهب لون جذاب </a:t>
            </a:r>
            <a:r>
              <a:rPr lang="ar-EG" smtClean="0"/>
              <a:t>عند الكثير من المستخدمين</a:t>
            </a:r>
            <a:r>
              <a:rPr lang="ar-SA" smtClean="0"/>
              <a:t> </a:t>
            </a:r>
            <a:r>
              <a:rPr lang="ar-SA" dirty="0" smtClean="0"/>
              <a:t>ولكن من الصعب أن يستطيع كل فرد شراؤه ، لذلك فهناك عدة طرق تجعل معظم الناس يستمتعوا بهذا المظهر الجذاب في منتجاتهم ومن أهم هذه الطرق عملية الطلاء الكهربي بالذهب بطبقة رقيقة على أسطح المنتجات المعدنية الرخيصة لتضيف إليها قيمة لونية ومظهرية جيدة .</a:t>
            </a:r>
            <a:endParaRPr lang="en-US" dirty="0"/>
          </a:p>
        </p:txBody>
      </p:sp>
      <p:sp>
        <p:nvSpPr>
          <p:cNvPr id="4"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تك تغطية وترسيب المحاضرة( 8)                       (2020)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
        <p:nvSpPr>
          <p:cNvPr id="5" name="Rounded Rectangle 4"/>
          <p:cNvSpPr/>
          <p:nvPr/>
        </p:nvSpPr>
        <p:spPr>
          <a:xfrm>
            <a:off x="228600" y="2895600"/>
            <a:ext cx="4191000" cy="3352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EG"/>
          </a:p>
        </p:txBody>
      </p:sp>
      <p:pic>
        <p:nvPicPr>
          <p:cNvPr id="6146" name="Picture 2" descr="معلومات عن طلاء المعادن بالكهرباء - سطور"/>
          <p:cNvPicPr>
            <a:picLocks noChangeAspect="1" noChangeArrowheads="1"/>
          </p:cNvPicPr>
          <p:nvPr/>
        </p:nvPicPr>
        <p:blipFill>
          <a:blip r:embed="rId2" cstate="print"/>
          <a:srcRect/>
          <a:stretch>
            <a:fillRect/>
          </a:stretch>
        </p:blipFill>
        <p:spPr bwMode="auto">
          <a:xfrm>
            <a:off x="381000" y="3124200"/>
            <a:ext cx="2640330" cy="12573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6148" name="Picture 4" descr="طلاء النيكل كروم مركز مكه - Publicaciones | Facebook"/>
          <p:cNvPicPr>
            <a:picLocks noChangeAspect="1" noChangeArrowheads="1"/>
          </p:cNvPicPr>
          <p:nvPr/>
        </p:nvPicPr>
        <p:blipFill>
          <a:blip r:embed="rId3" cstate="print"/>
          <a:srcRect/>
          <a:stretch>
            <a:fillRect/>
          </a:stretch>
        </p:blipFill>
        <p:spPr bwMode="auto">
          <a:xfrm>
            <a:off x="2667000" y="3048000"/>
            <a:ext cx="1600200" cy="157895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6150" name="AutoShape 6" descr="Gold Plating Customisation Services | Goldgenie International"/>
          <p:cNvSpPr>
            <a:spLocks noChangeAspect="1" noChangeArrowheads="1"/>
          </p:cNvSpPr>
          <p:nvPr/>
        </p:nvSpPr>
        <p:spPr bwMode="auto">
          <a:xfrm>
            <a:off x="8923338"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ar-EG"/>
          </a:p>
        </p:txBody>
      </p:sp>
      <p:pic>
        <p:nvPicPr>
          <p:cNvPr id="6152" name="Picture 8" descr="Gold plated jewerly and maintenance - Fit Selection"/>
          <p:cNvPicPr>
            <a:picLocks noChangeAspect="1" noChangeArrowheads="1"/>
          </p:cNvPicPr>
          <p:nvPr/>
        </p:nvPicPr>
        <p:blipFill>
          <a:blip r:embed="rId4" cstate="print"/>
          <a:srcRect/>
          <a:stretch>
            <a:fillRect/>
          </a:stretch>
        </p:blipFill>
        <p:spPr bwMode="auto">
          <a:xfrm>
            <a:off x="2133600" y="4419600"/>
            <a:ext cx="2057400" cy="1606379"/>
          </a:xfrm>
          <a:prstGeom prst="rect">
            <a:avLst/>
          </a:prstGeom>
          <a:noFill/>
        </p:spPr>
      </p:pic>
      <p:pic>
        <p:nvPicPr>
          <p:cNvPr id="6154" name="Picture 10" descr="Gwyneth Paltrow suggests gold-plated kitchen tools as lavish ..."/>
          <p:cNvPicPr>
            <a:picLocks noChangeAspect="1" noChangeArrowheads="1"/>
          </p:cNvPicPr>
          <p:nvPr/>
        </p:nvPicPr>
        <p:blipFill>
          <a:blip r:embed="rId5" cstate="print"/>
          <a:srcRect/>
          <a:stretch>
            <a:fillRect/>
          </a:stretch>
        </p:blipFill>
        <p:spPr bwMode="auto">
          <a:xfrm>
            <a:off x="381000" y="4419600"/>
            <a:ext cx="1828800" cy="157543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xmlns="" val="18154021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52600" y="609600"/>
            <a:ext cx="6934200" cy="5516563"/>
          </a:xfrm>
        </p:spPr>
        <p:style>
          <a:lnRef idx="1">
            <a:schemeClr val="accent6"/>
          </a:lnRef>
          <a:fillRef idx="2">
            <a:schemeClr val="accent6"/>
          </a:fillRef>
          <a:effectRef idx="1">
            <a:schemeClr val="accent6"/>
          </a:effectRef>
          <a:fontRef idx="minor">
            <a:schemeClr val="dk1"/>
          </a:fontRef>
        </p:style>
        <p:txBody>
          <a:bodyPr>
            <a:normAutofit fontScale="85000" lnSpcReduction="20000"/>
          </a:bodyPr>
          <a:lstStyle/>
          <a:p>
            <a:pPr algn="r" rtl="1">
              <a:buNone/>
            </a:pPr>
            <a:r>
              <a:rPr lang="ar-SA" dirty="0" smtClean="0"/>
              <a:t>معظم طبقات طلاء الذهب ترسب من محاليل سيانيدية و</a:t>
            </a:r>
            <a:r>
              <a:rPr lang="ar-EG" dirty="0" smtClean="0"/>
              <a:t>تصنف</a:t>
            </a:r>
            <a:r>
              <a:rPr lang="ar-SA" dirty="0" smtClean="0"/>
              <a:t> </a:t>
            </a:r>
            <a:r>
              <a:rPr lang="ar-EG" u="sng" dirty="0" smtClean="0"/>
              <a:t>الى</a:t>
            </a:r>
            <a:r>
              <a:rPr lang="ar-SA" u="sng" dirty="0" smtClean="0"/>
              <a:t> خمس أقسام تبعاً لاستخدامها في التطبيقات </a:t>
            </a:r>
            <a:r>
              <a:rPr lang="ar-SA" dirty="0" smtClean="0"/>
              <a:t>.</a:t>
            </a:r>
            <a:endParaRPr lang="en-US" dirty="0" smtClean="0"/>
          </a:p>
          <a:p>
            <a:pPr lvl="0" algn="r" rtl="1"/>
            <a:r>
              <a:rPr lang="ar-SA" dirty="0" smtClean="0"/>
              <a:t>طبقات طلاء رقيقة وسريعة جدا يتراوح سمكها بين0.03الى 0.06 ميكرون وترسب من الأحواض أو البراميل الدوارة .</a:t>
            </a:r>
            <a:endParaRPr lang="en-US" dirty="0" smtClean="0"/>
          </a:p>
          <a:p>
            <a:pPr lvl="0" algn="r" rtl="1"/>
            <a:r>
              <a:rPr lang="ar-SA" dirty="0" smtClean="0"/>
              <a:t>طبقات طلاء للزخرفة والديكور وهى ذات سمك يتراوح بين 0.5 إلى 1 ميكرون وترسب من الأحواض .</a:t>
            </a:r>
            <a:endParaRPr lang="en-US" dirty="0" smtClean="0"/>
          </a:p>
          <a:p>
            <a:pPr lvl="0" algn="r" rtl="1"/>
            <a:r>
              <a:rPr lang="ar-SA" dirty="0" smtClean="0"/>
              <a:t>طبقات طلاء للصناعات الإلكترونية وذات سمك يتراوح بين0.6 إلى 10 ميكرون وترسب من أحواض أو عن طريق أقلام الطلاء .</a:t>
            </a:r>
            <a:endParaRPr lang="en-US" dirty="0" smtClean="0"/>
          </a:p>
          <a:p>
            <a:pPr lvl="0" algn="r" rtl="1"/>
            <a:r>
              <a:rPr lang="ar-SA" dirty="0" smtClean="0"/>
              <a:t>طبقات طلاء لمكملات أثاث ذات سمك من 0.13 الى1.2 ميكرون وترسب من أحواض أو أقلام .</a:t>
            </a:r>
            <a:endParaRPr lang="en-US" dirty="0" smtClean="0"/>
          </a:p>
          <a:p>
            <a:pPr lvl="0" algn="r" rtl="1"/>
            <a:r>
              <a:rPr lang="ar-SA" dirty="0" smtClean="0"/>
              <a:t>طبقات طلاء ذات سمك أكثر من 150 ميكرون للتشكيل بالترسيب الكهربي .</a:t>
            </a:r>
            <a:endParaRPr lang="en-US" dirty="0" smtClean="0"/>
          </a:p>
          <a:p>
            <a:endParaRPr lang="en-US" dirty="0"/>
          </a:p>
        </p:txBody>
      </p:sp>
      <p:sp>
        <p:nvSpPr>
          <p:cNvPr id="4"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تك تغطية وترسيب المحاضرة( 8)                       (2020)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xmlns="" val="18154021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52600" y="609600"/>
            <a:ext cx="6934200" cy="5516563"/>
          </a:xfrm>
        </p:spPr>
        <p:style>
          <a:lnRef idx="1">
            <a:schemeClr val="accent6"/>
          </a:lnRef>
          <a:fillRef idx="2">
            <a:schemeClr val="accent6"/>
          </a:fillRef>
          <a:effectRef idx="1">
            <a:schemeClr val="accent6"/>
          </a:effectRef>
          <a:fontRef idx="minor">
            <a:schemeClr val="dk1"/>
          </a:fontRef>
        </p:style>
        <p:txBody>
          <a:bodyPr>
            <a:normAutofit fontScale="85000" lnSpcReduction="20000"/>
          </a:bodyPr>
          <a:lstStyle/>
          <a:p>
            <a:pPr algn="r" rtl="1">
              <a:buNone/>
            </a:pPr>
            <a:r>
              <a:rPr lang="ar-SA" sz="3800" b="1" u="sng" dirty="0" smtClean="0"/>
              <a:t>محاليل الطلاء بالذهب </a:t>
            </a:r>
            <a:endParaRPr lang="en-US" sz="3800" dirty="0" smtClean="0"/>
          </a:p>
          <a:p>
            <a:pPr algn="r" rtl="1">
              <a:buNone/>
            </a:pPr>
            <a:r>
              <a:rPr lang="ar-SA" dirty="0" smtClean="0"/>
              <a:t>هناك عدة أنواع من محاليل الطلاء بالذهب هي كالآتي :-</a:t>
            </a:r>
            <a:endParaRPr lang="en-US" dirty="0" smtClean="0"/>
          </a:p>
          <a:p>
            <a:pPr algn="r" rtl="1">
              <a:buNone/>
            </a:pPr>
            <a:r>
              <a:rPr lang="ar-SA" dirty="0" smtClean="0"/>
              <a:t>1 - محاليل قلوية ( سيانيدية )</a:t>
            </a:r>
            <a:endParaRPr lang="en-US" dirty="0" smtClean="0"/>
          </a:p>
          <a:p>
            <a:pPr algn="r" rtl="1">
              <a:buNone/>
            </a:pPr>
            <a:r>
              <a:rPr lang="ar-SA" dirty="0" smtClean="0"/>
              <a:t>2 - محاليل متعادلة ( سيانيدية ).</a:t>
            </a:r>
            <a:endParaRPr lang="en-US" dirty="0" smtClean="0"/>
          </a:p>
          <a:p>
            <a:pPr algn="r" rtl="1">
              <a:buNone/>
            </a:pPr>
            <a:r>
              <a:rPr lang="ar-SA" dirty="0" smtClean="0"/>
              <a:t>3 - محاليل حمضية ( سيانيدية ).</a:t>
            </a:r>
            <a:endParaRPr lang="en-US" dirty="0" smtClean="0"/>
          </a:p>
          <a:p>
            <a:pPr algn="r" rtl="1">
              <a:buNone/>
            </a:pPr>
            <a:r>
              <a:rPr lang="ar-SA" dirty="0" smtClean="0"/>
              <a:t>4 - محاليل غير سيانيدية .</a:t>
            </a:r>
            <a:endParaRPr lang="en-US" dirty="0" smtClean="0"/>
          </a:p>
          <a:p>
            <a:pPr algn="r" rtl="1">
              <a:buNone/>
            </a:pPr>
            <a:r>
              <a:rPr lang="ar-SA" dirty="0" smtClean="0"/>
              <a:t> </a:t>
            </a:r>
            <a:r>
              <a:rPr lang="ar-SA" b="1" u="sng" dirty="0" smtClean="0"/>
              <a:t>أولاً المحاليل القلوية :-</a:t>
            </a:r>
            <a:endParaRPr lang="en-US" u="sng" dirty="0" smtClean="0"/>
          </a:p>
          <a:p>
            <a:pPr algn="r" rtl="1">
              <a:buNone/>
            </a:pPr>
            <a:r>
              <a:rPr lang="ar-SA" dirty="0" smtClean="0"/>
              <a:t>كانت تستخدم بكثرة في القرن الماضي ومعظم استخدامها في الحصول على طبقات طلاء سريعة ورقيقة </a:t>
            </a:r>
            <a:r>
              <a:rPr lang="en-US" dirty="0" smtClean="0"/>
              <a:t>Flash </a:t>
            </a:r>
            <a:r>
              <a:rPr lang="ar-SA" dirty="0" smtClean="0"/>
              <a:t> ولكنها تطورت لتعطى طبقات لامعة وسميكة باستخدام بعض إضافات الفضة .</a:t>
            </a:r>
            <a:endParaRPr lang="en-US" dirty="0" smtClean="0"/>
          </a:p>
          <a:p>
            <a:pPr algn="r" rtl="1">
              <a:buNone/>
            </a:pPr>
            <a:r>
              <a:rPr lang="ar-SA" dirty="0" smtClean="0"/>
              <a:t>هذه المحاليل تعمل دائماً عند درجات حرارة مرتفعة للحصول على طبقات طلاء لامعة .</a:t>
            </a:r>
            <a:endParaRPr lang="en-US" dirty="0" smtClean="0"/>
          </a:p>
          <a:p>
            <a:endParaRPr lang="en-US" dirty="0"/>
          </a:p>
        </p:txBody>
      </p:sp>
      <p:sp>
        <p:nvSpPr>
          <p:cNvPr id="4"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تك تغطية وترسيب المحاضرة( 8)                       (2020)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xmlns="" val="18154021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05000" y="533400"/>
            <a:ext cx="6781800" cy="5592763"/>
          </a:xfrm>
        </p:spPr>
        <p:style>
          <a:lnRef idx="1">
            <a:schemeClr val="accent6"/>
          </a:lnRef>
          <a:fillRef idx="2">
            <a:schemeClr val="accent6"/>
          </a:fillRef>
          <a:effectRef idx="1">
            <a:schemeClr val="accent6"/>
          </a:effectRef>
          <a:fontRef idx="minor">
            <a:schemeClr val="dk1"/>
          </a:fontRef>
        </p:style>
        <p:txBody>
          <a:bodyPr>
            <a:normAutofit fontScale="77500" lnSpcReduction="20000"/>
          </a:bodyPr>
          <a:lstStyle/>
          <a:p>
            <a:pPr algn="r" rtl="1">
              <a:buNone/>
            </a:pPr>
            <a:r>
              <a:rPr lang="ar-SA" b="1" u="sng" dirty="0" smtClean="0"/>
              <a:t>استخدام المحاليل القلوية </a:t>
            </a:r>
            <a:endParaRPr lang="en-US" u="sng" dirty="0" smtClean="0"/>
          </a:p>
          <a:p>
            <a:pPr algn="r" rtl="1">
              <a:buNone/>
            </a:pPr>
            <a:r>
              <a:rPr lang="ar-SA" dirty="0" smtClean="0"/>
              <a:t>تستخدم هذه المحاليل لهدفين هما :-</a:t>
            </a:r>
            <a:endParaRPr lang="en-US" dirty="0" smtClean="0"/>
          </a:p>
          <a:p>
            <a:pPr algn="r" rtl="1">
              <a:buNone/>
            </a:pPr>
            <a:r>
              <a:rPr lang="ar-SA" dirty="0" smtClean="0"/>
              <a:t>1 – الطلاء بهدف التلوين ويستخدم في مجال الحلي والمكملات وغيرها .</a:t>
            </a:r>
            <a:endParaRPr lang="en-US" dirty="0" smtClean="0"/>
          </a:p>
          <a:p>
            <a:pPr algn="r" rtl="1">
              <a:buNone/>
            </a:pPr>
            <a:r>
              <a:rPr lang="ar-SA" dirty="0" smtClean="0"/>
              <a:t>2 – الطلاء للاستخدام في مجال الإلكترونيات .</a:t>
            </a:r>
            <a:endParaRPr lang="en-US" dirty="0" smtClean="0"/>
          </a:p>
          <a:p>
            <a:pPr algn="r" rtl="1">
              <a:buNone/>
            </a:pPr>
            <a:r>
              <a:rPr lang="ar-SA" u="sng" dirty="0" smtClean="0"/>
              <a:t>مكونات المحلول :-</a:t>
            </a:r>
            <a:endParaRPr lang="en-US" dirty="0" smtClean="0"/>
          </a:p>
          <a:p>
            <a:pPr algn="r" rtl="1"/>
            <a:r>
              <a:rPr lang="ar-SA" dirty="0" smtClean="0"/>
              <a:t>سيانيد ذهب وبوتاسيوم                4 جم / لتر </a:t>
            </a:r>
            <a:endParaRPr lang="en-US" dirty="0" smtClean="0"/>
          </a:p>
          <a:p>
            <a:pPr algn="r" rtl="1"/>
            <a:r>
              <a:rPr lang="ar-SA" dirty="0" smtClean="0"/>
              <a:t>سيانيد بوتاسيوم                        6 جم / لتر</a:t>
            </a:r>
            <a:endParaRPr lang="en-US" dirty="0" smtClean="0"/>
          </a:p>
          <a:p>
            <a:pPr algn="r" rtl="1"/>
            <a:r>
              <a:rPr lang="ar-SA" dirty="0" smtClean="0"/>
              <a:t>فوسفات بوتاسيوم                      5 جم / لتر </a:t>
            </a:r>
            <a:endParaRPr lang="en-US" dirty="0" smtClean="0"/>
          </a:p>
          <a:p>
            <a:pPr algn="r" rtl="1"/>
            <a:r>
              <a:rPr lang="ar-SA" dirty="0" smtClean="0"/>
              <a:t>هيدروكسيد بوتاسيوم                   3 جم / لتر </a:t>
            </a:r>
            <a:endParaRPr lang="en-US" dirty="0" smtClean="0"/>
          </a:p>
          <a:p>
            <a:pPr algn="r" rtl="1"/>
            <a:r>
              <a:rPr lang="ar-SA" dirty="0" smtClean="0"/>
              <a:t>الحرارة                                 من 50 إلى 70 ْ م </a:t>
            </a:r>
            <a:endParaRPr lang="en-US" dirty="0" smtClean="0"/>
          </a:p>
          <a:p>
            <a:pPr algn="r" rtl="1"/>
            <a:r>
              <a:rPr lang="ar-SA" dirty="0" smtClean="0"/>
              <a:t>التيار                              من 0.1 إلى 2 أمبير / ديسيمتر مربع </a:t>
            </a:r>
            <a:endParaRPr lang="en-US" dirty="0" smtClean="0"/>
          </a:p>
          <a:p>
            <a:pPr algn="r" rtl="1"/>
            <a:r>
              <a:rPr lang="ar-SA" dirty="0" smtClean="0"/>
              <a:t>الآنود                             ذهب أو صلب غير قابل للصدأ </a:t>
            </a:r>
            <a:endParaRPr lang="en-US" dirty="0" smtClean="0"/>
          </a:p>
          <a:p>
            <a:pPr algn="r" rtl="1"/>
            <a:r>
              <a:rPr lang="ar-SA" dirty="0" smtClean="0"/>
              <a:t>الحامضية                                 من 11 إلى 13 </a:t>
            </a:r>
            <a:endParaRPr lang="en-US" dirty="0" smtClean="0"/>
          </a:p>
          <a:p>
            <a:endParaRPr lang="en-US" dirty="0"/>
          </a:p>
        </p:txBody>
      </p:sp>
      <p:sp>
        <p:nvSpPr>
          <p:cNvPr id="4"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تك تغطية وترسيب المحاضرة( 8)                       (2020)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xmlns="" val="18154021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52600" y="457200"/>
            <a:ext cx="6934200" cy="5668963"/>
          </a:xfrm>
        </p:spPr>
        <p:style>
          <a:lnRef idx="1">
            <a:schemeClr val="accent6"/>
          </a:lnRef>
          <a:fillRef idx="2">
            <a:schemeClr val="accent6"/>
          </a:fillRef>
          <a:effectRef idx="1">
            <a:schemeClr val="accent6"/>
          </a:effectRef>
          <a:fontRef idx="minor">
            <a:schemeClr val="dk1"/>
          </a:fontRef>
        </p:style>
        <p:txBody>
          <a:bodyPr>
            <a:normAutofit fontScale="70000" lnSpcReduction="20000"/>
          </a:bodyPr>
          <a:lstStyle/>
          <a:p>
            <a:pPr algn="r" rtl="1">
              <a:buNone/>
            </a:pPr>
            <a:r>
              <a:rPr lang="ar-SA" sz="4000" b="1" u="sng" dirty="0" smtClean="0"/>
              <a:t>ثانياً المحاليل المتعادلة :-</a:t>
            </a:r>
            <a:endParaRPr lang="en-US" sz="4000" u="sng" dirty="0" smtClean="0"/>
          </a:p>
          <a:p>
            <a:pPr algn="r" rtl="1">
              <a:buNone/>
            </a:pPr>
            <a:r>
              <a:rPr lang="ar-SA" sz="3400" dirty="0" smtClean="0"/>
              <a:t>هذه المحاليل هي تطوير المحاليل القلوية لإعطائها دقة أكثر في التحكم في خواص طبقة الطلاء وتتمتع هذه المحاليل بسهولة وسرعة التشغيل وتعمل عند درجة حامضية  7 .</a:t>
            </a:r>
            <a:endParaRPr lang="en-US" sz="3400" dirty="0" smtClean="0"/>
          </a:p>
          <a:p>
            <a:pPr algn="r" rtl="1">
              <a:buNone/>
            </a:pPr>
            <a:r>
              <a:rPr lang="ar-SA" sz="3400" dirty="0" smtClean="0"/>
              <a:t>يستخدم هذا النوع من المحاليل في الحصول على طبقات طلاء ذهب متميزة في بعض صفاتها مثل شدة اللمعان والنعومة والمقاومة الحرارية والتوزيع المناسب للمعدن وقوة </a:t>
            </a:r>
            <a:r>
              <a:rPr lang="ar-EG" sz="3400" dirty="0" smtClean="0"/>
              <a:t>هجرة</a:t>
            </a:r>
            <a:r>
              <a:rPr lang="ar-SA" sz="3400" dirty="0" smtClean="0"/>
              <a:t> الأيونات .</a:t>
            </a:r>
            <a:endParaRPr lang="en-US" sz="3400" dirty="0" smtClean="0"/>
          </a:p>
          <a:p>
            <a:pPr algn="r" rtl="1">
              <a:buNone/>
            </a:pPr>
            <a:r>
              <a:rPr lang="ar-SA" sz="3400" u="sng" dirty="0" smtClean="0"/>
              <a:t>مكونات المحلول </a:t>
            </a:r>
            <a:endParaRPr lang="en-US" sz="3400" dirty="0" smtClean="0"/>
          </a:p>
          <a:p>
            <a:pPr algn="r" rtl="1"/>
            <a:r>
              <a:rPr lang="ar-SA" sz="3400" dirty="0" smtClean="0"/>
              <a:t>سيانيد ذهب وبوتاسيوم           7 جم / لتر </a:t>
            </a:r>
            <a:endParaRPr lang="en-US" sz="3400" dirty="0" smtClean="0"/>
          </a:p>
          <a:p>
            <a:pPr algn="r" rtl="1"/>
            <a:r>
              <a:rPr lang="ar-SA" sz="3400" dirty="0" smtClean="0"/>
              <a:t>فوسفات بوتاسيوم                 28 جم / لتر </a:t>
            </a:r>
            <a:endParaRPr lang="en-US" sz="3400" dirty="0" smtClean="0"/>
          </a:p>
          <a:p>
            <a:pPr algn="r" rtl="1"/>
            <a:r>
              <a:rPr lang="ar-SA" sz="3400" dirty="0" smtClean="0"/>
              <a:t>سترات أمونيوم                   25 جم / لتر </a:t>
            </a:r>
            <a:endParaRPr lang="en-US" sz="3400" dirty="0" smtClean="0"/>
          </a:p>
          <a:p>
            <a:pPr algn="r" rtl="1"/>
            <a:r>
              <a:rPr lang="ar-SA" sz="3400" dirty="0" smtClean="0"/>
              <a:t>الحرارة                          من 65 إلى 75 ْ م </a:t>
            </a:r>
            <a:endParaRPr lang="en-US" sz="3400" dirty="0" smtClean="0"/>
          </a:p>
          <a:p>
            <a:pPr algn="r" rtl="1"/>
            <a:r>
              <a:rPr lang="ar-SA" sz="3400" dirty="0" smtClean="0"/>
              <a:t>التيار                             من 0.5 إلى 1 أمبير</a:t>
            </a:r>
            <a:endParaRPr lang="en-US" sz="3400" dirty="0" smtClean="0"/>
          </a:p>
          <a:p>
            <a:pPr algn="r" rtl="1"/>
            <a:r>
              <a:rPr lang="ar-SA" sz="3400" dirty="0" smtClean="0"/>
              <a:t>الآنود                                  صلب غير قابل للصدأ </a:t>
            </a:r>
            <a:endParaRPr lang="en-US" sz="3400" dirty="0" smtClean="0"/>
          </a:p>
          <a:p>
            <a:pPr algn="r" rtl="1"/>
            <a:r>
              <a:rPr lang="ar-SA" sz="3400" dirty="0" smtClean="0"/>
              <a:t>الحامضية                                 7 </a:t>
            </a:r>
            <a:endParaRPr lang="en-US" sz="3400" dirty="0" smtClean="0"/>
          </a:p>
          <a:p>
            <a:pPr algn="r"/>
            <a:endParaRPr lang="en-US" sz="3400" dirty="0"/>
          </a:p>
        </p:txBody>
      </p:sp>
      <p:sp>
        <p:nvSpPr>
          <p:cNvPr id="4"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تك تغطية وترسيب المحاضرة( 8)                       (2020)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xmlns="" val="577733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52600" y="609600"/>
            <a:ext cx="6934200" cy="5638800"/>
          </a:xfrm>
        </p:spPr>
        <p:style>
          <a:lnRef idx="1">
            <a:schemeClr val="accent6"/>
          </a:lnRef>
          <a:fillRef idx="2">
            <a:schemeClr val="accent6"/>
          </a:fillRef>
          <a:effectRef idx="1">
            <a:schemeClr val="accent6"/>
          </a:effectRef>
          <a:fontRef idx="minor">
            <a:schemeClr val="dk1"/>
          </a:fontRef>
        </p:style>
        <p:txBody>
          <a:bodyPr>
            <a:normAutofit fontScale="77500" lnSpcReduction="20000"/>
          </a:bodyPr>
          <a:lstStyle/>
          <a:p>
            <a:pPr algn="r" rtl="1">
              <a:buNone/>
            </a:pPr>
            <a:r>
              <a:rPr lang="ar-SA" sz="3600" b="1" u="sng" dirty="0" smtClean="0"/>
              <a:t>ثالثاً المحاليل الحمضية </a:t>
            </a:r>
            <a:endParaRPr lang="en-US" sz="3600" u="sng" dirty="0" smtClean="0"/>
          </a:p>
          <a:p>
            <a:pPr algn="r" rtl="1">
              <a:buNone/>
            </a:pPr>
            <a:r>
              <a:rPr lang="ar-SA" dirty="0" smtClean="0"/>
              <a:t>هذا المحلول مثل باقي المحاليل الأخرى يعتمد على سيانيد الذهب والبوتاسيوم </a:t>
            </a:r>
            <a:endParaRPr lang="en-US" dirty="0" smtClean="0"/>
          </a:p>
          <a:p>
            <a:pPr algn="r" rtl="1">
              <a:buNone/>
            </a:pPr>
            <a:r>
              <a:rPr lang="ar-SA" dirty="0" smtClean="0"/>
              <a:t>درجة حامضيته من 3 إلى 5 وتضبط بحمض عضوي أو أملاحه مثل حمض الستريك ويستخدم هذا النوع في التطبيقات الزخرفية والصناعية حيث يمكن الحصول على طبقات طلاء يصل سمكها إلى 10 ميكرون مع تحكم جيد في اللون والخواص .</a:t>
            </a:r>
            <a:endParaRPr lang="en-US" dirty="0" smtClean="0"/>
          </a:p>
          <a:p>
            <a:pPr algn="r" rtl="1">
              <a:buNone/>
            </a:pPr>
            <a:r>
              <a:rPr lang="ar-SA" dirty="0" smtClean="0"/>
              <a:t>وطبقات الطلاء ذات صلادة وبريق ومقاومة احتكاك ممتازة .</a:t>
            </a:r>
            <a:endParaRPr lang="en-US" dirty="0" smtClean="0"/>
          </a:p>
          <a:p>
            <a:pPr algn="r" rtl="1">
              <a:buNone/>
            </a:pPr>
            <a:r>
              <a:rPr lang="ar-SA" u="sng" dirty="0" smtClean="0"/>
              <a:t>مكونات المحلول </a:t>
            </a:r>
            <a:endParaRPr lang="en-US" dirty="0" smtClean="0"/>
          </a:p>
          <a:p>
            <a:pPr algn="r" rtl="1"/>
            <a:r>
              <a:rPr lang="ar-SA" dirty="0" smtClean="0"/>
              <a:t>سيانيد ذهب وبوتاسيوم        8 جم / لتر</a:t>
            </a:r>
            <a:endParaRPr lang="en-US" dirty="0" smtClean="0"/>
          </a:p>
          <a:p>
            <a:pPr algn="r" rtl="1"/>
            <a:r>
              <a:rPr lang="ar-SA" dirty="0" smtClean="0"/>
              <a:t> حمض ستريك               40 جم / لتر </a:t>
            </a:r>
            <a:endParaRPr lang="en-US" dirty="0" smtClean="0"/>
          </a:p>
          <a:p>
            <a:pPr algn="r" rtl="1"/>
            <a:r>
              <a:rPr lang="ar-SA" dirty="0" smtClean="0"/>
              <a:t>فوسفات بوتاسيوم            20 جم / لتر </a:t>
            </a:r>
            <a:endParaRPr lang="en-US" dirty="0" smtClean="0"/>
          </a:p>
          <a:p>
            <a:pPr algn="r" rtl="1"/>
            <a:r>
              <a:rPr lang="ar-SA" dirty="0" smtClean="0"/>
              <a:t>الحرارة                           40 ْ م </a:t>
            </a:r>
            <a:endParaRPr lang="en-US" dirty="0" smtClean="0"/>
          </a:p>
          <a:p>
            <a:pPr algn="r" rtl="1"/>
            <a:r>
              <a:rPr lang="ar-SA" dirty="0" smtClean="0"/>
              <a:t>التيار                           0.5 إلى 1 أمبير </a:t>
            </a:r>
            <a:endParaRPr lang="en-US" dirty="0" smtClean="0"/>
          </a:p>
          <a:p>
            <a:pPr algn="r" rtl="1"/>
            <a:r>
              <a:rPr lang="ar-SA" dirty="0" smtClean="0"/>
              <a:t>الحامضية                        3 إلى 4.5</a:t>
            </a:r>
            <a:endParaRPr lang="en-US" dirty="0" smtClean="0"/>
          </a:p>
          <a:p>
            <a:endParaRPr lang="ar-EG" dirty="0"/>
          </a:p>
        </p:txBody>
      </p:sp>
      <p:sp>
        <p:nvSpPr>
          <p:cNvPr id="4"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تك تغطية وترسيب المحاضرة( 8)                       (2020)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52600" y="304800"/>
            <a:ext cx="6934200" cy="5821363"/>
          </a:xfrm>
        </p:spPr>
        <p:style>
          <a:lnRef idx="1">
            <a:schemeClr val="accent6"/>
          </a:lnRef>
          <a:fillRef idx="2">
            <a:schemeClr val="accent6"/>
          </a:fillRef>
          <a:effectRef idx="1">
            <a:schemeClr val="accent6"/>
          </a:effectRef>
          <a:fontRef idx="minor">
            <a:schemeClr val="dk1"/>
          </a:fontRef>
        </p:style>
        <p:txBody>
          <a:bodyPr>
            <a:normAutofit fontScale="77500" lnSpcReduction="20000"/>
          </a:bodyPr>
          <a:lstStyle/>
          <a:p>
            <a:pPr algn="r" rtl="1">
              <a:buNone/>
            </a:pPr>
            <a:r>
              <a:rPr lang="ar-SA" b="1" u="sng" dirty="0" smtClean="0"/>
              <a:t>رابعاً المحاليل غير السيانيدية </a:t>
            </a:r>
            <a:endParaRPr lang="en-US" u="sng" dirty="0" smtClean="0"/>
          </a:p>
          <a:p>
            <a:pPr algn="r" rtl="1">
              <a:buNone/>
            </a:pPr>
            <a:r>
              <a:rPr lang="ar-SA" dirty="0" smtClean="0"/>
              <a:t>في بداية سنة 1845 اتجهت الصناعة لاستخدام محاليل طلاء الذهب غير السيانيدية والتي لها بعض المميزات أهمها الاستغناء عن استخدام أملاح السيانيد التي لها تأثير ضار على صحة الإنسان على المدى الطويل .</a:t>
            </a:r>
            <a:endParaRPr lang="en-US" dirty="0" smtClean="0"/>
          </a:p>
          <a:p>
            <a:pPr algn="r" rtl="1"/>
            <a:r>
              <a:rPr lang="ar-SA" b="1" dirty="0" smtClean="0"/>
              <a:t>مكونات المحلول </a:t>
            </a:r>
            <a:endParaRPr lang="en-US" dirty="0" smtClean="0"/>
          </a:p>
          <a:p>
            <a:pPr algn="r" rtl="1"/>
            <a:r>
              <a:rPr lang="ar-SA" dirty="0" smtClean="0"/>
              <a:t>كبريتيت الذهب              4 جم / لتر</a:t>
            </a:r>
            <a:endParaRPr lang="en-US" dirty="0" smtClean="0"/>
          </a:p>
          <a:p>
            <a:pPr algn="r" rtl="1"/>
            <a:r>
              <a:rPr lang="en-US" dirty="0" smtClean="0"/>
              <a:t>EDTA </a:t>
            </a:r>
            <a:r>
              <a:rPr lang="ar-SA" dirty="0" smtClean="0"/>
              <a:t> صوديوم          18 جم / لتر </a:t>
            </a:r>
            <a:endParaRPr lang="en-US" dirty="0" smtClean="0"/>
          </a:p>
          <a:p>
            <a:pPr algn="r" rtl="1"/>
            <a:r>
              <a:rPr lang="ar-SA" dirty="0" smtClean="0"/>
              <a:t>كبريتيت صوديوم            25 جم / لتر </a:t>
            </a:r>
            <a:endParaRPr lang="en-US" dirty="0" smtClean="0"/>
          </a:p>
          <a:p>
            <a:pPr algn="r" rtl="1"/>
            <a:r>
              <a:rPr lang="ar-SA" dirty="0" smtClean="0"/>
              <a:t>الحرارة                  من 40 إلى 60 ْ م</a:t>
            </a:r>
            <a:endParaRPr lang="en-US" dirty="0" smtClean="0"/>
          </a:p>
          <a:p>
            <a:pPr algn="r" rtl="1"/>
            <a:r>
              <a:rPr lang="ar-SA" dirty="0" smtClean="0"/>
              <a:t>التيار                     من 1 إلى 3 أمبير </a:t>
            </a:r>
            <a:endParaRPr lang="en-US" dirty="0" smtClean="0"/>
          </a:p>
          <a:p>
            <a:pPr algn="r" rtl="1"/>
            <a:r>
              <a:rPr lang="ar-SA" dirty="0" smtClean="0"/>
              <a:t>الحمضية                من 9 إلى 10 </a:t>
            </a:r>
            <a:endParaRPr lang="en-US" dirty="0" smtClean="0"/>
          </a:p>
          <a:p>
            <a:pPr algn="r" rtl="1"/>
            <a:r>
              <a:rPr lang="ar-SA" b="1" dirty="0" smtClean="0"/>
              <a:t>أهم المواد المضافة لمحاليل طلاء الذهب </a:t>
            </a:r>
            <a:endParaRPr lang="en-US" dirty="0" smtClean="0"/>
          </a:p>
          <a:p>
            <a:pPr algn="r" rtl="1"/>
            <a:r>
              <a:rPr lang="ar-SA" dirty="0" smtClean="0"/>
              <a:t>يضاف حمض الستريك أو هيدروكسيد البوتاسيوم لضبط درجة الحامضية .</a:t>
            </a:r>
            <a:endParaRPr lang="en-US" dirty="0" smtClean="0"/>
          </a:p>
          <a:p>
            <a:endParaRPr lang="ar-EG" dirty="0"/>
          </a:p>
        </p:txBody>
      </p:sp>
      <p:sp>
        <p:nvSpPr>
          <p:cNvPr id="4"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تك تغطية وترسيب المحاضرة( 8)                       (2020)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0" y="274638"/>
            <a:ext cx="6172200" cy="1143000"/>
          </a:xfrm>
        </p:spPr>
        <p:txBody>
          <a:bodyPr>
            <a:normAutofit/>
          </a:bodyPr>
          <a:lstStyle/>
          <a:p>
            <a:pPr rtl="1"/>
            <a:r>
              <a:rPr lang="ar-EG" sz="5400" b="1" dirty="0" smtClean="0">
                <a:solidFill>
                  <a:srgbClr val="FFC000"/>
                </a:solidFill>
              </a:rPr>
              <a:t>محاليل الطلاء الكهربي</a:t>
            </a:r>
            <a:endParaRPr lang="ar-EG" sz="5400" b="1" dirty="0">
              <a:solidFill>
                <a:srgbClr val="FFC000"/>
              </a:solidFill>
            </a:endParaRPr>
          </a:p>
        </p:txBody>
      </p:sp>
      <p:sp>
        <p:nvSpPr>
          <p:cNvPr id="3" name="Content Placeholder 2"/>
          <p:cNvSpPr>
            <a:spLocks noGrp="1"/>
          </p:cNvSpPr>
          <p:nvPr>
            <p:ph idx="1"/>
          </p:nvPr>
        </p:nvSpPr>
        <p:spPr>
          <a:xfrm>
            <a:off x="457200" y="2057400"/>
            <a:ext cx="8229600" cy="4191000"/>
          </a:xfrm>
        </p:spPr>
        <p:style>
          <a:lnRef idx="1">
            <a:schemeClr val="accent5"/>
          </a:lnRef>
          <a:fillRef idx="1003">
            <a:schemeClr val="lt1"/>
          </a:fillRef>
          <a:effectRef idx="1">
            <a:schemeClr val="accent5"/>
          </a:effectRef>
          <a:fontRef idx="minor">
            <a:schemeClr val="dk1"/>
          </a:fontRef>
        </p:style>
        <p:txBody>
          <a:bodyPr>
            <a:normAutofit fontScale="25000" lnSpcReduction="20000"/>
          </a:bodyPr>
          <a:lstStyle/>
          <a:p>
            <a:pPr algn="r" rtl="1">
              <a:buNone/>
            </a:pPr>
            <a:r>
              <a:rPr lang="ar-EG" sz="12800" b="1" u="sng" dirty="0" smtClean="0"/>
              <a:t>تابع الطلاء بالنيكل</a:t>
            </a:r>
          </a:p>
          <a:p>
            <a:pPr algn="r" rtl="1">
              <a:buNone/>
            </a:pPr>
            <a:r>
              <a:rPr lang="ar-SA" sz="8800" b="1" u="sng" dirty="0" smtClean="0"/>
              <a:t>استخدام الملمعات </a:t>
            </a:r>
            <a:endParaRPr lang="en-US" sz="8800" b="1" dirty="0" smtClean="0"/>
          </a:p>
          <a:p>
            <a:pPr algn="r" rtl="1">
              <a:buNone/>
            </a:pPr>
            <a:r>
              <a:rPr lang="ar-SA" sz="8800" b="1" dirty="0" smtClean="0"/>
              <a:t>في المحاليل المستخدمة لتطبيقات زخرفية يجب استخدام بعض الملمعات والتي من أهم خصائصها أن تنتج طبقات الطلاء براقة ولامعة مثل المرآه </a:t>
            </a:r>
            <a:r>
              <a:rPr lang="ar-EG" sz="8800" b="1" dirty="0" smtClean="0"/>
              <a:t>, ويوجد عدة انواع من </a:t>
            </a:r>
            <a:r>
              <a:rPr lang="ar-SA" sz="8800" b="1" dirty="0" smtClean="0"/>
              <a:t>الملمعات </a:t>
            </a:r>
            <a:r>
              <a:rPr lang="ar-EG" sz="8800" b="1" dirty="0" smtClean="0"/>
              <a:t>مثل</a:t>
            </a:r>
            <a:r>
              <a:rPr lang="ar-SA" sz="8800" b="1" dirty="0" smtClean="0"/>
              <a:t>:-</a:t>
            </a:r>
            <a:endParaRPr lang="en-US" sz="8800" b="1" dirty="0" smtClean="0"/>
          </a:p>
          <a:p>
            <a:pPr algn="r" rtl="1">
              <a:buNone/>
            </a:pPr>
            <a:r>
              <a:rPr lang="ar-SA" sz="8800" b="1" dirty="0" smtClean="0"/>
              <a:t>1 -  ملمعات أساسية " أولية " </a:t>
            </a:r>
            <a:endParaRPr lang="en-US" sz="8800" b="1" dirty="0" smtClean="0"/>
          </a:p>
          <a:p>
            <a:pPr algn="r" rtl="1">
              <a:buNone/>
            </a:pPr>
            <a:r>
              <a:rPr lang="ar-SA" sz="8800" b="1" dirty="0" smtClean="0"/>
              <a:t>وهى ذات تأثير قوى على طبقات الطلاء ويجب التحكم فيها بعناية مثل :-</a:t>
            </a:r>
            <a:endParaRPr lang="en-US" sz="8800" b="1" dirty="0" smtClean="0"/>
          </a:p>
          <a:p>
            <a:pPr algn="r" rtl="1">
              <a:buNone/>
            </a:pPr>
            <a:r>
              <a:rPr lang="ar-SA" sz="7400" b="1" dirty="0" smtClean="0"/>
              <a:t>- </a:t>
            </a:r>
            <a:r>
              <a:rPr lang="ar-SA" sz="6400" b="1" dirty="0" smtClean="0"/>
              <a:t>بولي ميثان الأمينى الأحادي    </a:t>
            </a:r>
            <a:r>
              <a:rPr lang="en-US" sz="6400" b="1" dirty="0" smtClean="0"/>
              <a:t>Amino poly Aryl methane </a:t>
            </a:r>
            <a:r>
              <a:rPr lang="ar-SA" sz="6400" b="1" dirty="0" smtClean="0"/>
              <a:t>- كينولين - ألدهيدات السلفونات الأحادية     </a:t>
            </a:r>
            <a:r>
              <a:rPr lang="en-US" sz="6400" b="1" dirty="0" err="1" smtClean="0"/>
              <a:t>Sulphonated</a:t>
            </a:r>
            <a:r>
              <a:rPr lang="en-US" sz="6400" b="1" dirty="0" smtClean="0"/>
              <a:t> Aryl </a:t>
            </a:r>
            <a:r>
              <a:rPr lang="en-US" sz="6400" b="1" dirty="0" err="1" smtClean="0"/>
              <a:t>Aldehydes</a:t>
            </a:r>
            <a:endParaRPr lang="en-US" sz="6400" b="1" dirty="0" smtClean="0"/>
          </a:p>
          <a:p>
            <a:pPr algn="r" rtl="1">
              <a:buNone/>
            </a:pPr>
            <a:r>
              <a:rPr lang="ar-SA" sz="8800" b="1" dirty="0" smtClean="0"/>
              <a:t>2 - ملمعات ثانوية " ناقلة " </a:t>
            </a:r>
            <a:endParaRPr lang="en-US" sz="8800" b="1" dirty="0" smtClean="0"/>
          </a:p>
          <a:p>
            <a:pPr algn="r" rtl="1">
              <a:buNone/>
            </a:pPr>
            <a:r>
              <a:rPr lang="ar-SA" sz="8800" b="1" dirty="0" smtClean="0"/>
              <a:t>وهى ذات تأثير معتدل على طبقات الطلاء وهى تعدل من تأثير الملمعات الأولية مثل</a:t>
            </a:r>
            <a:r>
              <a:rPr lang="ar-EG" sz="8800" b="1" dirty="0" smtClean="0"/>
              <a:t>:-</a:t>
            </a:r>
            <a:endParaRPr lang="en-US" sz="8800" b="1" dirty="0" smtClean="0"/>
          </a:p>
          <a:p>
            <a:pPr algn="r" rtl="1">
              <a:buNone/>
            </a:pPr>
            <a:r>
              <a:rPr lang="ar-SA" sz="6400" b="1" dirty="0" smtClean="0"/>
              <a:t>- السلفونات    </a:t>
            </a:r>
            <a:r>
              <a:rPr lang="en-US" sz="6400" b="1" dirty="0" err="1" smtClean="0"/>
              <a:t>Sulphonats</a:t>
            </a:r>
            <a:r>
              <a:rPr lang="ar-SA" sz="6400" b="1" dirty="0" smtClean="0"/>
              <a:t>- الأحماض السلفونية الأحادية    </a:t>
            </a:r>
            <a:r>
              <a:rPr lang="en-US" sz="6400" b="1" dirty="0" smtClean="0"/>
              <a:t>Aryl </a:t>
            </a:r>
            <a:r>
              <a:rPr lang="en-US" sz="6400" b="1" dirty="0" err="1" smtClean="0"/>
              <a:t>Sulphonic</a:t>
            </a:r>
            <a:r>
              <a:rPr lang="en-US" sz="6400" b="1" dirty="0" smtClean="0"/>
              <a:t> Acids </a:t>
            </a:r>
          </a:p>
          <a:p>
            <a:pPr algn="r" rtl="1">
              <a:buNone/>
            </a:pPr>
            <a:endParaRPr lang="en-US" sz="3600" dirty="0" smtClean="0"/>
          </a:p>
          <a:p>
            <a:pPr algn="r" rtl="1">
              <a:buNone/>
            </a:pPr>
            <a:endParaRPr lang="ar-EG" sz="3600" b="1" u="sng" dirty="0"/>
          </a:p>
        </p:txBody>
      </p:sp>
      <p:sp>
        <p:nvSpPr>
          <p:cNvPr id="4"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تك تغطية وترسيب المحاضرة( 8)                       (2020)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304800"/>
            <a:ext cx="6248400" cy="1066800"/>
          </a:xfrm>
        </p:spPr>
        <p:style>
          <a:lnRef idx="1">
            <a:schemeClr val="accent6"/>
          </a:lnRef>
          <a:fillRef idx="2">
            <a:schemeClr val="accent6"/>
          </a:fillRef>
          <a:effectRef idx="1">
            <a:schemeClr val="accent6"/>
          </a:effectRef>
          <a:fontRef idx="minor">
            <a:schemeClr val="dk1"/>
          </a:fontRef>
        </p:style>
        <p:txBody>
          <a:bodyPr>
            <a:normAutofit fontScale="90000"/>
          </a:bodyPr>
          <a:lstStyle/>
          <a:p>
            <a:r>
              <a:rPr lang="ar-SA" sz="3100" b="1" u="sng" dirty="0" smtClean="0"/>
              <a:t>أهم خواص طبقة الطلاء :-</a:t>
            </a:r>
            <a:r>
              <a:rPr lang="en-US" dirty="0" smtClean="0"/>
              <a:t/>
            </a:r>
            <a:br>
              <a:rPr lang="en-US" dirty="0" smtClean="0"/>
            </a:br>
            <a:endParaRPr lang="ar-EG" dirty="0"/>
          </a:p>
        </p:txBody>
      </p:sp>
      <p:sp>
        <p:nvSpPr>
          <p:cNvPr id="3" name="Content Placeholder 2"/>
          <p:cNvSpPr>
            <a:spLocks noGrp="1"/>
          </p:cNvSpPr>
          <p:nvPr>
            <p:ph idx="1"/>
          </p:nvPr>
        </p:nvSpPr>
        <p:spPr>
          <a:xfrm>
            <a:off x="1905000" y="1066800"/>
            <a:ext cx="6781800" cy="5059363"/>
          </a:xfrm>
        </p:spPr>
        <p:style>
          <a:lnRef idx="1">
            <a:schemeClr val="accent6"/>
          </a:lnRef>
          <a:fillRef idx="2">
            <a:schemeClr val="accent6"/>
          </a:fillRef>
          <a:effectRef idx="1">
            <a:schemeClr val="accent6"/>
          </a:effectRef>
          <a:fontRef idx="minor">
            <a:schemeClr val="dk1"/>
          </a:fontRef>
        </p:style>
        <p:txBody>
          <a:bodyPr>
            <a:normAutofit fontScale="85000" lnSpcReduction="20000"/>
          </a:bodyPr>
          <a:lstStyle/>
          <a:p>
            <a:pPr algn="r" rtl="1">
              <a:buNone/>
            </a:pPr>
            <a:r>
              <a:rPr lang="ar-SA" b="1" dirty="0" smtClean="0"/>
              <a:t>1 – الصلادة </a:t>
            </a:r>
            <a:endParaRPr lang="en-US" dirty="0" smtClean="0"/>
          </a:p>
          <a:p>
            <a:pPr algn="r" rtl="1">
              <a:buNone/>
            </a:pPr>
            <a:r>
              <a:rPr lang="ar-SA" dirty="0" smtClean="0"/>
              <a:t>- حمضي : تزداد بزيادة درجة الحرارة وكثافة التيار .</a:t>
            </a:r>
            <a:endParaRPr lang="en-US" dirty="0" smtClean="0"/>
          </a:p>
          <a:p>
            <a:pPr algn="r" rtl="1">
              <a:buNone/>
            </a:pPr>
            <a:r>
              <a:rPr lang="ar-SA" dirty="0" smtClean="0"/>
              <a:t>- قلوي : تزيد بزيادة كثافة التيار والحرارة .</a:t>
            </a:r>
            <a:endParaRPr lang="en-US" dirty="0" smtClean="0"/>
          </a:p>
          <a:p>
            <a:pPr algn="r" rtl="1">
              <a:buNone/>
            </a:pPr>
            <a:r>
              <a:rPr lang="ar-SA" dirty="0" smtClean="0"/>
              <a:t>- متعادل : تزيد بزيادة التيار .</a:t>
            </a:r>
            <a:endParaRPr lang="en-US" dirty="0" smtClean="0"/>
          </a:p>
          <a:p>
            <a:pPr algn="r" rtl="1">
              <a:buNone/>
            </a:pPr>
            <a:r>
              <a:rPr lang="ar-SA" b="1" dirty="0" smtClean="0"/>
              <a:t>2 – الاستطالة " الممطولية "</a:t>
            </a:r>
            <a:endParaRPr lang="en-US" dirty="0" smtClean="0"/>
          </a:p>
          <a:p>
            <a:pPr algn="r" rtl="1">
              <a:buNone/>
            </a:pPr>
            <a:r>
              <a:rPr lang="ar-SA" dirty="0" smtClean="0"/>
              <a:t>- حمضي : تزيد بزيادة التيار .</a:t>
            </a:r>
            <a:endParaRPr lang="en-US" dirty="0" smtClean="0"/>
          </a:p>
          <a:p>
            <a:pPr algn="r" rtl="1">
              <a:buNone/>
            </a:pPr>
            <a:r>
              <a:rPr lang="ar-SA" dirty="0" smtClean="0"/>
              <a:t>- قلوي : تزيد في البداية بزيادة التيار ثم تقل بعد ذلك .</a:t>
            </a:r>
            <a:endParaRPr lang="en-US" dirty="0" smtClean="0"/>
          </a:p>
          <a:p>
            <a:pPr algn="r" rtl="1">
              <a:buNone/>
            </a:pPr>
            <a:r>
              <a:rPr lang="ar-SA" dirty="0" smtClean="0"/>
              <a:t>- متعادل : تقل بزيادة كثافة التيار ثم تزيد بالزيادة المستمرة .</a:t>
            </a:r>
            <a:endParaRPr lang="en-US" dirty="0" smtClean="0"/>
          </a:p>
          <a:p>
            <a:pPr algn="r" rtl="1">
              <a:buNone/>
            </a:pPr>
            <a:r>
              <a:rPr lang="ar-SA" b="1" dirty="0" smtClean="0"/>
              <a:t>3 – مقاومة الشد </a:t>
            </a:r>
            <a:endParaRPr lang="en-US" dirty="0" smtClean="0"/>
          </a:p>
          <a:p>
            <a:pPr algn="r" rtl="1">
              <a:buNone/>
            </a:pPr>
            <a:r>
              <a:rPr lang="ar-SA" dirty="0" smtClean="0"/>
              <a:t>- حمضي : تزيد بزيادة التيار .</a:t>
            </a:r>
            <a:endParaRPr lang="en-US" dirty="0" smtClean="0"/>
          </a:p>
          <a:p>
            <a:pPr algn="r" rtl="1">
              <a:buNone/>
            </a:pPr>
            <a:r>
              <a:rPr lang="ar-SA" dirty="0" smtClean="0"/>
              <a:t>- قلوي : تزيد بزيادة التيار .</a:t>
            </a:r>
            <a:endParaRPr lang="en-US" dirty="0" smtClean="0"/>
          </a:p>
          <a:p>
            <a:pPr algn="r" rtl="1">
              <a:buNone/>
            </a:pPr>
            <a:r>
              <a:rPr lang="ar-SA" dirty="0" smtClean="0"/>
              <a:t>- متعادل : تقل في البداية بزيادة التيار ثم تزيد بعد ذلك .</a:t>
            </a:r>
            <a:endParaRPr lang="en-US" dirty="0" smtClean="0"/>
          </a:p>
          <a:p>
            <a:endParaRPr lang="ar-EG" dirty="0"/>
          </a:p>
        </p:txBody>
      </p:sp>
      <p:sp>
        <p:nvSpPr>
          <p:cNvPr id="4"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تك تغطية وترسيب المحاضرة( 8)                       (2020)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تك تغطية وترسيب المحاضرة( 8)                       (2020)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
        <p:nvSpPr>
          <p:cNvPr id="5" name="Content Placeholder 2"/>
          <p:cNvSpPr>
            <a:spLocks noGrp="1"/>
          </p:cNvSpPr>
          <p:nvPr>
            <p:ph idx="1"/>
          </p:nvPr>
        </p:nvSpPr>
        <p:spPr>
          <a:xfrm>
            <a:off x="457200" y="3429000"/>
            <a:ext cx="8229600" cy="2133600"/>
          </a:xfrm>
        </p:spPr>
        <p:style>
          <a:lnRef idx="1">
            <a:schemeClr val="accent4"/>
          </a:lnRef>
          <a:fillRef idx="2">
            <a:schemeClr val="accent4"/>
          </a:fillRef>
          <a:effectRef idx="1">
            <a:schemeClr val="accent4"/>
          </a:effectRef>
          <a:fontRef idx="minor">
            <a:schemeClr val="dk1"/>
          </a:fontRef>
        </p:style>
        <p:txBody>
          <a:bodyPr/>
          <a:lstStyle/>
          <a:p>
            <a:pPr algn="ctr">
              <a:buNone/>
            </a:pPr>
            <a:r>
              <a:rPr lang="ar-EG" b="1" u="sng" dirty="0" smtClean="0">
                <a:solidFill>
                  <a:srgbClr val="0070C0"/>
                </a:solidFill>
                <a:latin typeface="Andalus" pitchFamily="18" charset="-78"/>
                <a:cs typeface="Andalus" pitchFamily="18" charset="-78"/>
              </a:rPr>
              <a:t>والى لقاء آخر في المحاضرة القادمة ان شاء الله</a:t>
            </a:r>
          </a:p>
          <a:p>
            <a:pPr algn="ctr">
              <a:buNone/>
            </a:pPr>
            <a:endParaRPr lang="ar-EG" b="1" u="sng" dirty="0" smtClean="0">
              <a:solidFill>
                <a:srgbClr val="0070C0"/>
              </a:solidFill>
              <a:latin typeface="Andalus" pitchFamily="18" charset="-78"/>
              <a:cs typeface="Andalus" pitchFamily="18" charset="-78"/>
            </a:endParaRPr>
          </a:p>
          <a:p>
            <a:pPr algn="ctr">
              <a:buNone/>
            </a:pPr>
            <a:r>
              <a:rPr lang="ar-EG" b="1" u="sng" dirty="0" smtClean="0">
                <a:solidFill>
                  <a:srgbClr val="0070C0"/>
                </a:solidFill>
                <a:latin typeface="Andalus" pitchFamily="18" charset="-78"/>
                <a:cs typeface="Andalus" pitchFamily="18" charset="-78"/>
              </a:rPr>
              <a:t>والسلام عليكم ورحمة الله</a:t>
            </a:r>
          </a:p>
          <a:p>
            <a:endParaRPr lang="ar-EG"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057400"/>
            <a:ext cx="8229600" cy="4068763"/>
          </a:xfrm>
        </p:spPr>
        <p:style>
          <a:lnRef idx="0">
            <a:scrgbClr r="0" g="0" b="0"/>
          </a:lnRef>
          <a:fillRef idx="1003">
            <a:schemeClr val="lt1"/>
          </a:fillRef>
          <a:effectRef idx="0">
            <a:scrgbClr r="0" g="0" b="0"/>
          </a:effectRef>
          <a:fontRef idx="major"/>
        </p:style>
        <p:txBody>
          <a:bodyPr>
            <a:normAutofit fontScale="77500" lnSpcReduction="20000"/>
          </a:bodyPr>
          <a:lstStyle/>
          <a:p>
            <a:pPr algn="r" rtl="1">
              <a:buNone/>
            </a:pPr>
            <a:r>
              <a:rPr lang="ar-SA" dirty="0" smtClean="0"/>
              <a:t>3 - عوامل المسويات    </a:t>
            </a:r>
            <a:r>
              <a:rPr lang="en-US" dirty="0" err="1" smtClean="0"/>
              <a:t>Levelling</a:t>
            </a:r>
            <a:r>
              <a:rPr lang="en-US" dirty="0" smtClean="0"/>
              <a:t> Agents </a:t>
            </a:r>
          </a:p>
          <a:p>
            <a:pPr algn="r" rtl="1">
              <a:buNone/>
            </a:pPr>
            <a:r>
              <a:rPr lang="ar-SA" dirty="0" smtClean="0"/>
              <a:t>هذه العوامل تزيد من سرعة الترسيب وتستهلك عند الكاثود بالتحليل أو الذوبان مثل:</a:t>
            </a:r>
            <a:endParaRPr lang="en-US" dirty="0" smtClean="0"/>
          </a:p>
          <a:p>
            <a:pPr algn="r" rtl="1">
              <a:buNone/>
            </a:pPr>
            <a:r>
              <a:rPr lang="ar-SA" sz="2600" dirty="0" smtClean="0"/>
              <a:t>- الكومارين </a:t>
            </a:r>
            <a:endParaRPr lang="en-US" sz="2600" dirty="0" smtClean="0"/>
          </a:p>
          <a:p>
            <a:pPr algn="r" rtl="1">
              <a:buNone/>
            </a:pPr>
            <a:r>
              <a:rPr lang="ar-SA" sz="2600" dirty="0" smtClean="0"/>
              <a:t>- الثيويوريا </a:t>
            </a:r>
            <a:endParaRPr lang="en-US" sz="2600" dirty="0" smtClean="0"/>
          </a:p>
          <a:p>
            <a:pPr algn="r" rtl="1">
              <a:buNone/>
            </a:pPr>
            <a:r>
              <a:rPr lang="ar-SA" dirty="0" smtClean="0"/>
              <a:t>وتستخدم هذه العوامل بكثرة عند إنتاج طبقات طلاء نصف لامعة .</a:t>
            </a:r>
            <a:endParaRPr lang="en-US" dirty="0" smtClean="0"/>
          </a:p>
          <a:p>
            <a:pPr algn="r" rtl="1">
              <a:buNone/>
            </a:pPr>
            <a:r>
              <a:rPr lang="ar-SA" dirty="0" smtClean="0"/>
              <a:t> </a:t>
            </a:r>
            <a:endParaRPr lang="en-US" dirty="0" smtClean="0"/>
          </a:p>
          <a:p>
            <a:pPr algn="r" rtl="1">
              <a:buNone/>
            </a:pPr>
            <a:r>
              <a:rPr lang="ar-SA" b="1" u="sng" dirty="0" smtClean="0"/>
              <a:t>ملحوظة هامة :-</a:t>
            </a:r>
            <a:endParaRPr lang="en-US" u="sng" dirty="0" smtClean="0"/>
          </a:p>
          <a:p>
            <a:pPr algn="r" rtl="1">
              <a:buNone/>
            </a:pPr>
            <a:r>
              <a:rPr lang="ar-SA" b="1" u="sng" dirty="0" smtClean="0"/>
              <a:t>تستخدم طبقات الطلاء من الكروم فوق النيكل اللامع لتحسين المظهر وكذلك عند الحاجة لحماية طبقة النيكل من الأكسدة أثناء تعرضها للهواء الرطب .</a:t>
            </a:r>
            <a:endParaRPr lang="en-US" u="sng" dirty="0" smtClean="0"/>
          </a:p>
          <a:p>
            <a:endParaRPr lang="en-US" dirty="0"/>
          </a:p>
        </p:txBody>
      </p:sp>
      <p:sp>
        <p:nvSpPr>
          <p:cNvPr id="4"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تك تغطية وترسيب المحاضرة( 8)                       (2020)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xmlns="" val="18154021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81200"/>
            <a:ext cx="8229600" cy="4144963"/>
          </a:xfrm>
        </p:spPr>
        <p:style>
          <a:lnRef idx="0">
            <a:scrgbClr r="0" g="0" b="0"/>
          </a:lnRef>
          <a:fillRef idx="1003">
            <a:schemeClr val="lt1"/>
          </a:fillRef>
          <a:effectRef idx="0">
            <a:scrgbClr r="0" g="0" b="0"/>
          </a:effectRef>
          <a:fontRef idx="major"/>
        </p:style>
        <p:txBody>
          <a:bodyPr>
            <a:normAutofit fontScale="92500" lnSpcReduction="20000"/>
          </a:bodyPr>
          <a:lstStyle/>
          <a:p>
            <a:pPr algn="r" rtl="1">
              <a:buNone/>
            </a:pPr>
            <a:r>
              <a:rPr lang="ar-SA" b="1" u="sng" dirty="0" smtClean="0"/>
              <a:t>أهم خواص طبقة الطلاء :-</a:t>
            </a:r>
            <a:endParaRPr lang="en-US" dirty="0" smtClean="0"/>
          </a:p>
          <a:p>
            <a:pPr algn="r" rtl="1">
              <a:buNone/>
            </a:pPr>
            <a:r>
              <a:rPr lang="ar-SA" b="1" dirty="0" smtClean="0"/>
              <a:t>1 – الصلادة </a:t>
            </a:r>
            <a:endParaRPr lang="en-US" dirty="0" smtClean="0"/>
          </a:p>
          <a:p>
            <a:pPr algn="r" rtl="1">
              <a:buNone/>
            </a:pPr>
            <a:r>
              <a:rPr lang="ar-SA" dirty="0" smtClean="0"/>
              <a:t>- تقل برفع درجة الحرارة إلى 55 درجة مئوية ثم ترتفع برفع الحرارة .</a:t>
            </a:r>
            <a:endParaRPr lang="en-US" dirty="0" smtClean="0"/>
          </a:p>
          <a:p>
            <a:pPr algn="r" rtl="1">
              <a:buNone/>
            </a:pPr>
            <a:r>
              <a:rPr lang="ar-SA" dirty="0" smtClean="0"/>
              <a:t>- تزيد بزيادة نسبة أيونات النيكل ونسبة الكلوريد .</a:t>
            </a:r>
            <a:endParaRPr lang="en-US" dirty="0" smtClean="0"/>
          </a:p>
          <a:p>
            <a:pPr algn="r" rtl="1">
              <a:buNone/>
            </a:pPr>
            <a:r>
              <a:rPr lang="ar-SA" dirty="0" smtClean="0"/>
              <a:t>- تقل  بزيادة كثافة التيار إلى 5.4 أمبير / ديسيمتر مربع ولكن تزداد عند الكثافة الأعلى .</a:t>
            </a:r>
            <a:endParaRPr lang="en-US" dirty="0" smtClean="0"/>
          </a:p>
          <a:p>
            <a:pPr algn="r" rtl="1">
              <a:buNone/>
            </a:pPr>
            <a:r>
              <a:rPr lang="ar-SA" b="1" dirty="0" smtClean="0"/>
              <a:t>2 _ مقاومة الشد </a:t>
            </a:r>
            <a:endParaRPr lang="en-US" dirty="0" smtClean="0"/>
          </a:p>
          <a:p>
            <a:pPr algn="r" rtl="1">
              <a:buNone/>
            </a:pPr>
            <a:r>
              <a:rPr lang="ar-SA" dirty="0" smtClean="0"/>
              <a:t>تزداد بزيادة نسبة النيكل وبزيادة الكلوريد .</a:t>
            </a:r>
            <a:endParaRPr lang="en-US" dirty="0" smtClean="0"/>
          </a:p>
          <a:p>
            <a:endParaRPr lang="en-US" dirty="0"/>
          </a:p>
        </p:txBody>
      </p:sp>
      <p:sp>
        <p:nvSpPr>
          <p:cNvPr id="4"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تك تغطية وترسيب المحاضرة( 8)                       (2020)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xmlns="" val="18154021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81200"/>
            <a:ext cx="8229600" cy="4144963"/>
          </a:xfrm>
        </p:spPr>
        <p:style>
          <a:lnRef idx="0">
            <a:scrgbClr r="0" g="0" b="0"/>
          </a:lnRef>
          <a:fillRef idx="1003">
            <a:schemeClr val="lt1"/>
          </a:fillRef>
          <a:effectRef idx="0">
            <a:scrgbClr r="0" g="0" b="0"/>
          </a:effectRef>
          <a:fontRef idx="major"/>
        </p:style>
        <p:txBody>
          <a:bodyPr>
            <a:normAutofit/>
          </a:bodyPr>
          <a:lstStyle/>
          <a:p>
            <a:pPr algn="r" rtl="1">
              <a:buNone/>
            </a:pPr>
            <a:r>
              <a:rPr lang="ar-EG" b="1" dirty="0" smtClean="0"/>
              <a:t>3-</a:t>
            </a:r>
            <a:r>
              <a:rPr lang="ar-SA" b="1" dirty="0" smtClean="0"/>
              <a:t>الاستطالة </a:t>
            </a:r>
            <a:endParaRPr lang="en-US" dirty="0" smtClean="0"/>
          </a:p>
          <a:p>
            <a:pPr algn="r" rtl="1">
              <a:buNone/>
            </a:pPr>
            <a:r>
              <a:rPr lang="ar-SA" dirty="0" smtClean="0"/>
              <a:t>تزيد بزيادة الحرارة إلى 55 درجة مئوية ثم تقل تدريجياً وتقل بزيادة نسبة أيونات النيكل في المحلول .</a:t>
            </a:r>
            <a:endParaRPr lang="en-US" dirty="0" smtClean="0"/>
          </a:p>
          <a:p>
            <a:pPr algn="r" rtl="1">
              <a:buNone/>
            </a:pPr>
            <a:r>
              <a:rPr lang="ar-EG" b="1" dirty="0" smtClean="0"/>
              <a:t>4-</a:t>
            </a:r>
            <a:r>
              <a:rPr lang="ar-SA" b="1" dirty="0" smtClean="0"/>
              <a:t>الإجهاد الداخلي </a:t>
            </a:r>
            <a:endParaRPr lang="en-US" dirty="0" smtClean="0"/>
          </a:p>
          <a:p>
            <a:pPr algn="r" rtl="1">
              <a:buNone/>
            </a:pPr>
            <a:r>
              <a:rPr lang="ar-SA" dirty="0" smtClean="0"/>
              <a:t>- يزيد بزيادة كثافة التيار </a:t>
            </a:r>
            <a:endParaRPr lang="en-US" dirty="0" smtClean="0"/>
          </a:p>
          <a:p>
            <a:pPr algn="r" rtl="1">
              <a:buNone/>
            </a:pPr>
            <a:r>
              <a:rPr lang="ar-SA" dirty="0" smtClean="0"/>
              <a:t>- يزيد بزيادة نسبة الكلوريد </a:t>
            </a:r>
            <a:endParaRPr lang="en-US" dirty="0" smtClean="0"/>
          </a:p>
          <a:p>
            <a:pPr algn="r" rtl="1">
              <a:buNone/>
            </a:pPr>
            <a:r>
              <a:rPr lang="ar-SA" dirty="0" smtClean="0"/>
              <a:t> </a:t>
            </a:r>
            <a:endParaRPr lang="en-US" dirty="0" smtClean="0"/>
          </a:p>
          <a:p>
            <a:endParaRPr lang="en-US" dirty="0"/>
          </a:p>
        </p:txBody>
      </p:sp>
      <p:sp>
        <p:nvSpPr>
          <p:cNvPr id="4"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تك تغطية وترسيب المحاضرة( 8)                       (2020)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xmlns="" val="18154021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81200"/>
            <a:ext cx="8229600" cy="4144963"/>
          </a:xfrm>
        </p:spPr>
        <p:style>
          <a:lnRef idx="0">
            <a:scrgbClr r="0" g="0" b="0"/>
          </a:lnRef>
          <a:fillRef idx="1003">
            <a:schemeClr val="lt1"/>
          </a:fillRef>
          <a:effectRef idx="0">
            <a:scrgbClr r="0" g="0" b="0"/>
          </a:effectRef>
          <a:fontRef idx="major"/>
        </p:style>
        <p:txBody>
          <a:bodyPr/>
          <a:lstStyle/>
          <a:p>
            <a:pPr algn="r" rtl="1">
              <a:buNone/>
            </a:pPr>
            <a:r>
              <a:rPr lang="ar-SA" b="1" u="sng" dirty="0" smtClean="0"/>
              <a:t>التنشيط  بطلاء النيكل    </a:t>
            </a:r>
            <a:r>
              <a:rPr lang="en-US" b="1" u="sng" dirty="0" smtClean="0"/>
              <a:t>Nickel Strike </a:t>
            </a:r>
            <a:endParaRPr lang="en-US" dirty="0" smtClean="0"/>
          </a:p>
          <a:p>
            <a:pPr algn="r" rtl="1">
              <a:buNone/>
            </a:pPr>
            <a:r>
              <a:rPr lang="ar-SA" sz="2800" dirty="0" smtClean="0"/>
              <a:t>- حمض هيدروكلوريك         120 مللي / لتر </a:t>
            </a:r>
            <a:endParaRPr lang="en-US" sz="2800" dirty="0" smtClean="0"/>
          </a:p>
          <a:p>
            <a:pPr algn="r" rtl="1">
              <a:buNone/>
            </a:pPr>
            <a:r>
              <a:rPr lang="ar-SA" sz="2800" dirty="0" smtClean="0"/>
              <a:t>- كلوريد نيكل                     250 جم / لتر </a:t>
            </a:r>
            <a:endParaRPr lang="en-US" sz="2800" dirty="0" smtClean="0"/>
          </a:p>
          <a:p>
            <a:pPr algn="r" rtl="1">
              <a:buNone/>
            </a:pPr>
            <a:r>
              <a:rPr lang="ar-SA" sz="2800" dirty="0" smtClean="0"/>
              <a:t>- التيار                              من 2 إلى 4 أمبير / ديسيمتر </a:t>
            </a:r>
            <a:endParaRPr lang="en-US" sz="2800" dirty="0" smtClean="0"/>
          </a:p>
          <a:p>
            <a:pPr algn="r" rtl="1">
              <a:buNone/>
            </a:pPr>
            <a:r>
              <a:rPr lang="ar-SA" sz="2800" dirty="0" smtClean="0"/>
              <a:t>- الحرارة هي درجة حرارة الغرفة </a:t>
            </a:r>
            <a:endParaRPr lang="en-US" sz="2800" dirty="0" smtClean="0"/>
          </a:p>
          <a:p>
            <a:pPr algn="r" rtl="1">
              <a:buNone/>
            </a:pPr>
            <a:r>
              <a:rPr lang="ar-SA" sz="2800" dirty="0" smtClean="0"/>
              <a:t>- التحريك غير مهم </a:t>
            </a:r>
            <a:endParaRPr lang="en-US" sz="2800" dirty="0" smtClean="0"/>
          </a:p>
          <a:p>
            <a:pPr algn="r" rtl="1">
              <a:buNone/>
            </a:pPr>
            <a:r>
              <a:rPr lang="ar-SA" sz="2800" dirty="0" smtClean="0"/>
              <a:t>- الآنود هام جداً أن يكون نيكل خالي من الكبريت  </a:t>
            </a:r>
            <a:endParaRPr lang="en-US" sz="2800" dirty="0" smtClean="0"/>
          </a:p>
          <a:p>
            <a:endParaRPr lang="en-US" dirty="0"/>
          </a:p>
        </p:txBody>
      </p:sp>
      <p:sp>
        <p:nvSpPr>
          <p:cNvPr id="4"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تك تغطية وترسيب المحاضرة( 8)                       (2020)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xmlns="" val="18154021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0" y="838200"/>
            <a:ext cx="5638800" cy="5287963"/>
          </a:xfrm>
        </p:spPr>
        <p:style>
          <a:lnRef idx="1">
            <a:schemeClr val="accent5"/>
          </a:lnRef>
          <a:fillRef idx="2">
            <a:schemeClr val="accent5"/>
          </a:fillRef>
          <a:effectRef idx="1">
            <a:schemeClr val="accent5"/>
          </a:effectRef>
          <a:fontRef idx="minor">
            <a:schemeClr val="dk1"/>
          </a:fontRef>
        </p:style>
        <p:txBody>
          <a:bodyPr>
            <a:normAutofit fontScale="85000" lnSpcReduction="20000"/>
          </a:bodyPr>
          <a:lstStyle/>
          <a:p>
            <a:pPr lvl="0" algn="r" rtl="1">
              <a:buNone/>
            </a:pPr>
            <a:r>
              <a:rPr lang="ar-SA" sz="4100" b="1" u="sng" dirty="0" smtClean="0"/>
              <a:t>الطلاء بالفضة    </a:t>
            </a:r>
            <a:r>
              <a:rPr lang="en-US" sz="4100" b="1" u="sng" dirty="0" smtClean="0"/>
              <a:t>Silver Plating </a:t>
            </a:r>
            <a:endParaRPr lang="en-US" sz="4100" dirty="0" smtClean="0"/>
          </a:p>
          <a:p>
            <a:pPr algn="r" rtl="1">
              <a:buNone/>
            </a:pPr>
            <a:r>
              <a:rPr lang="en-US" b="1" dirty="0" smtClean="0"/>
              <a:t> </a:t>
            </a:r>
            <a:r>
              <a:rPr lang="ar-SA" dirty="0" smtClean="0"/>
              <a:t>إن عملية الطلاء بالفضة تعتبر من أقدم عمليات الطلاء حيث أن أول براءة اختراع فيها كانت سنة 1840 م .</a:t>
            </a:r>
            <a:endParaRPr lang="en-US" dirty="0" smtClean="0"/>
          </a:p>
          <a:p>
            <a:pPr algn="r" rtl="1">
              <a:buNone/>
            </a:pPr>
            <a:r>
              <a:rPr lang="ar-SA" dirty="0" smtClean="0"/>
              <a:t>والمحلول الأساسي في الطلاء بالفضة هو المحلول السيانيدى برغم ما ثبت له من أضرار على صحة الإنسان والبيئة إلا أنه ما زال مستخدم في معظم الأحوال نظراً لفاعليته ورخص ثمنه .</a:t>
            </a:r>
            <a:endParaRPr lang="en-US" dirty="0" smtClean="0"/>
          </a:p>
          <a:p>
            <a:pPr algn="r" rtl="1">
              <a:buNone/>
            </a:pPr>
            <a:r>
              <a:rPr lang="ar-SA" dirty="0" smtClean="0"/>
              <a:t>وفى عملية الطلاء بالفضة نجد أن آنود الفضة يذوب بسرعة كبيرة في المحاليل المحتوية على السيانيد .</a:t>
            </a:r>
            <a:endParaRPr lang="en-US" dirty="0" smtClean="0"/>
          </a:p>
          <a:p>
            <a:pPr algn="r" rtl="1">
              <a:buNone/>
            </a:pPr>
            <a:r>
              <a:rPr lang="ar-SA" dirty="0" smtClean="0"/>
              <a:t>وكذلك استهلاك الملمعات لتحسين طبقة الطلاء قليل جداً مما يجعل هذه العملية اقتصادية جداً وخاصة عند التشغيل .</a:t>
            </a:r>
            <a:endParaRPr lang="en-US" dirty="0" smtClean="0"/>
          </a:p>
          <a:p>
            <a:pPr algn="r" rtl="1"/>
            <a:endParaRPr lang="en-US" dirty="0"/>
          </a:p>
        </p:txBody>
      </p:sp>
      <p:sp>
        <p:nvSpPr>
          <p:cNvPr id="4"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تك تغطية وترسيب المحاضرة( 8)                       (2020)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pic>
        <p:nvPicPr>
          <p:cNvPr id="9218" name="Picture 2" descr="How the Electroplating Process Works - dummies"/>
          <p:cNvPicPr>
            <a:picLocks noChangeAspect="1" noChangeArrowheads="1"/>
          </p:cNvPicPr>
          <p:nvPr/>
        </p:nvPicPr>
        <p:blipFill>
          <a:blip r:embed="rId2" cstate="print"/>
          <a:srcRect/>
          <a:stretch>
            <a:fillRect/>
          </a:stretch>
        </p:blipFill>
        <p:spPr bwMode="auto">
          <a:xfrm>
            <a:off x="228600" y="2819400"/>
            <a:ext cx="2057400" cy="129981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9220" name="Picture 4" descr="Sambonet &quot;Baroque&quot; Cake server EPNS - ELECTROPLATED NICKEL SILVER ..."/>
          <p:cNvPicPr>
            <a:picLocks noChangeAspect="1" noChangeArrowheads="1"/>
          </p:cNvPicPr>
          <p:nvPr/>
        </p:nvPicPr>
        <p:blipFill>
          <a:blip r:embed="rId3" cstate="print"/>
          <a:srcRect/>
          <a:stretch>
            <a:fillRect/>
          </a:stretch>
        </p:blipFill>
        <p:spPr bwMode="auto">
          <a:xfrm rot="20614635">
            <a:off x="415567" y="4357184"/>
            <a:ext cx="1395523" cy="15240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9222" name="Picture 6" descr="Sambonet Laurier cutlery in silverplated at Besteckliste"/>
          <p:cNvPicPr>
            <a:picLocks noChangeAspect="1" noChangeArrowheads="1"/>
          </p:cNvPicPr>
          <p:nvPr/>
        </p:nvPicPr>
        <p:blipFill>
          <a:blip r:embed="rId4" cstate="print"/>
          <a:srcRect/>
          <a:stretch>
            <a:fillRect/>
          </a:stretch>
        </p:blipFill>
        <p:spPr bwMode="auto">
          <a:xfrm rot="2383828">
            <a:off x="2048053" y="4331470"/>
            <a:ext cx="1263015" cy="161925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9224" name="Picture 8" descr="China electroplating glass supplier, silver electroplating glass ..."/>
          <p:cNvPicPr>
            <a:picLocks noChangeAspect="1" noChangeArrowheads="1"/>
          </p:cNvPicPr>
          <p:nvPr/>
        </p:nvPicPr>
        <p:blipFill>
          <a:blip r:embed="rId5" cstate="print"/>
          <a:srcRect/>
          <a:stretch>
            <a:fillRect/>
          </a:stretch>
        </p:blipFill>
        <p:spPr bwMode="auto">
          <a:xfrm rot="1275863">
            <a:off x="2095804" y="3238805"/>
            <a:ext cx="1295400" cy="12954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xmlns="" val="18154021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05000" y="1066800"/>
            <a:ext cx="6781800" cy="5059363"/>
          </a:xfrm>
        </p:spPr>
        <p:style>
          <a:lnRef idx="1">
            <a:schemeClr val="accent5"/>
          </a:lnRef>
          <a:fillRef idx="2">
            <a:schemeClr val="accent5"/>
          </a:fillRef>
          <a:effectRef idx="1">
            <a:schemeClr val="accent5"/>
          </a:effectRef>
          <a:fontRef idx="minor">
            <a:schemeClr val="dk1"/>
          </a:fontRef>
        </p:style>
        <p:txBody>
          <a:bodyPr>
            <a:normAutofit fontScale="62500" lnSpcReduction="20000"/>
          </a:bodyPr>
          <a:lstStyle/>
          <a:p>
            <a:pPr algn="r" rtl="1">
              <a:buNone/>
            </a:pPr>
            <a:r>
              <a:rPr lang="ar-SA" sz="4400" b="1" u="sng" dirty="0" smtClean="0"/>
              <a:t>المحلول السيانيدى </a:t>
            </a:r>
            <a:endParaRPr lang="en-US" sz="4400" u="sng" dirty="0" smtClean="0"/>
          </a:p>
          <a:p>
            <a:pPr algn="r" rtl="1">
              <a:buNone/>
            </a:pPr>
            <a:r>
              <a:rPr lang="ar-SA" dirty="0" smtClean="0"/>
              <a:t>هناك نوعين من المحاليل السيانيدية هما :-</a:t>
            </a:r>
            <a:endParaRPr lang="en-US" dirty="0" smtClean="0"/>
          </a:p>
          <a:p>
            <a:pPr algn="r" rtl="1">
              <a:buNone/>
            </a:pPr>
            <a:r>
              <a:rPr lang="ar-SA" sz="4400" b="1" u="sng" dirty="0" smtClean="0"/>
              <a:t>1 – محلول سيانيد للأحواض </a:t>
            </a:r>
            <a:endParaRPr lang="en-US" sz="4400" dirty="0" smtClean="0"/>
          </a:p>
          <a:p>
            <a:pPr algn="r" rtl="1">
              <a:buNone/>
            </a:pPr>
            <a:r>
              <a:rPr lang="ar-SA" b="1" dirty="0" smtClean="0"/>
              <a:t>- سيانيد فضة وبوتاسيوم                من 15 إلى 40 جم / لتر </a:t>
            </a:r>
            <a:endParaRPr lang="en-US" b="1" dirty="0" smtClean="0"/>
          </a:p>
          <a:p>
            <a:pPr algn="r" rtl="1">
              <a:buNone/>
            </a:pPr>
            <a:r>
              <a:rPr lang="ar-SA" b="1" dirty="0" smtClean="0"/>
              <a:t>- سيانيد بوتاسيوم                         من 12  إلى 120 جم / لتر </a:t>
            </a:r>
            <a:endParaRPr lang="en-US" b="1" dirty="0" smtClean="0"/>
          </a:p>
          <a:p>
            <a:pPr algn="r" rtl="1">
              <a:buNone/>
            </a:pPr>
            <a:r>
              <a:rPr lang="ar-SA" b="1" dirty="0" smtClean="0"/>
              <a:t>- كربونات بوتاسيوم                            15 جم / لتر </a:t>
            </a:r>
            <a:endParaRPr lang="en-US" b="1" dirty="0" smtClean="0"/>
          </a:p>
          <a:p>
            <a:pPr algn="r" rtl="1">
              <a:buNone/>
            </a:pPr>
            <a:r>
              <a:rPr lang="ar-SA" b="1" dirty="0" smtClean="0"/>
              <a:t>- الحرارة                                   من  20 إلى 30 درجة مئوية </a:t>
            </a:r>
            <a:endParaRPr lang="en-US" b="1" dirty="0" smtClean="0"/>
          </a:p>
          <a:p>
            <a:pPr algn="r" rtl="1">
              <a:buFontTx/>
              <a:buChar char="-"/>
            </a:pPr>
            <a:r>
              <a:rPr lang="ar-SA" b="1" dirty="0" smtClean="0"/>
              <a:t>التيار                                     من 0.5 إلى 4 أمبير / ديسيمتر2 </a:t>
            </a:r>
            <a:endParaRPr lang="ar-EG" b="1" dirty="0" smtClean="0"/>
          </a:p>
          <a:p>
            <a:pPr algn="r" rtl="1">
              <a:buNone/>
            </a:pPr>
            <a:r>
              <a:rPr lang="ar-SA" sz="4400" b="1" u="sng" dirty="0" smtClean="0"/>
              <a:t>2 – محلول سيانيد للبراميل</a:t>
            </a:r>
            <a:endParaRPr lang="en-US" sz="4400" dirty="0" smtClean="0"/>
          </a:p>
          <a:p>
            <a:pPr algn="r" rtl="1">
              <a:buNone/>
            </a:pPr>
            <a:r>
              <a:rPr lang="ar-SA" b="1" dirty="0" smtClean="0"/>
              <a:t>- سيانيد فضة و بوتاسيوم                    من 5 إلى 20  جم / لتر </a:t>
            </a:r>
            <a:endParaRPr lang="en-US" b="1" dirty="0" smtClean="0"/>
          </a:p>
          <a:p>
            <a:pPr algn="r" rtl="1">
              <a:buNone/>
            </a:pPr>
            <a:r>
              <a:rPr lang="ar-SA" b="1" dirty="0" smtClean="0"/>
              <a:t>- سيانيد بوتاسيوم                                   25 إلى 75  جم / لتر </a:t>
            </a:r>
            <a:endParaRPr lang="en-US" b="1" dirty="0" smtClean="0"/>
          </a:p>
          <a:p>
            <a:pPr algn="r" rtl="1">
              <a:buNone/>
            </a:pPr>
            <a:r>
              <a:rPr lang="ar-SA" b="1" dirty="0" smtClean="0"/>
              <a:t>- الحرارة                                         من 15 إلى 25 ْ م </a:t>
            </a:r>
            <a:endParaRPr lang="en-US" b="1" dirty="0" smtClean="0"/>
          </a:p>
          <a:p>
            <a:pPr algn="r" rtl="1">
              <a:buNone/>
            </a:pPr>
            <a:r>
              <a:rPr lang="ar-SA" b="1" dirty="0" smtClean="0"/>
              <a:t>- التيار                                             من   0.1 إلى 0.7 أمبير / ديسيمتر2</a:t>
            </a:r>
            <a:r>
              <a:rPr lang="ar-SA" dirty="0" smtClean="0"/>
              <a:t> </a:t>
            </a:r>
            <a:endParaRPr lang="en-US" dirty="0"/>
          </a:p>
        </p:txBody>
      </p:sp>
      <p:sp>
        <p:nvSpPr>
          <p:cNvPr id="4"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تك تغطية وترسيب المحاضرة( 8)                       (2020)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xmlns="" val="18154021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05000" y="914400"/>
            <a:ext cx="6781800" cy="5211763"/>
          </a:xfrm>
        </p:spPr>
        <p:style>
          <a:lnRef idx="1">
            <a:schemeClr val="accent5"/>
          </a:lnRef>
          <a:fillRef idx="2">
            <a:schemeClr val="accent5"/>
          </a:fillRef>
          <a:effectRef idx="1">
            <a:schemeClr val="accent5"/>
          </a:effectRef>
          <a:fontRef idx="minor">
            <a:schemeClr val="dk1"/>
          </a:fontRef>
        </p:style>
        <p:txBody>
          <a:bodyPr/>
          <a:lstStyle/>
          <a:p>
            <a:pPr lvl="0" algn="r" rtl="1"/>
            <a:r>
              <a:rPr lang="ar-SA" dirty="0" smtClean="0"/>
              <a:t>طبقة الطلاء التي تنتج من هذه المحاليل سوف تكون غير لامعة مائلة للبياض .</a:t>
            </a:r>
            <a:endParaRPr lang="en-US" dirty="0" smtClean="0"/>
          </a:p>
          <a:p>
            <a:pPr algn="r" rtl="1"/>
            <a:r>
              <a:rPr lang="ar-SA" dirty="0" smtClean="0"/>
              <a:t>ولتحسين ذلك يجب إضافة بعض المواد العضوية التي تحتوى على الكبريت في جزيئاتها مثل كبريتيد الكربون   </a:t>
            </a:r>
            <a:r>
              <a:rPr lang="en-US" dirty="0" smtClean="0"/>
              <a:t>CS2</a:t>
            </a:r>
            <a:r>
              <a:rPr lang="ar-SA" dirty="0" smtClean="0"/>
              <a:t>.</a:t>
            </a:r>
            <a:endParaRPr lang="en-US" dirty="0" smtClean="0"/>
          </a:p>
          <a:p>
            <a:pPr algn="r" rtl="1"/>
            <a:r>
              <a:rPr lang="ar-SA" dirty="0" smtClean="0"/>
              <a:t>طبقات الطلاء تصبح أكثر صلادة ولمعان بإضافة قليل من الأنتيمون أو البزموث تزيد صلادة طبقة الطلاء كذلك تضاف نترات البوتاسيوم لأنها تساعد على تآكل الآنود عند رفع كثافة التيار .</a:t>
            </a:r>
            <a:endParaRPr lang="en-US" dirty="0" smtClean="0"/>
          </a:p>
          <a:p>
            <a:endParaRPr lang="en-US" dirty="0"/>
          </a:p>
        </p:txBody>
      </p:sp>
      <p:sp>
        <p:nvSpPr>
          <p:cNvPr id="4"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تك تغطية وترسيب المحاضرة( 8)                       (2020)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xmlns="" val="18154021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1460</TotalTime>
  <Words>1614</Words>
  <Application>Microsoft Office PowerPoint</Application>
  <PresentationFormat>On-screen Show (4:3)</PresentationFormat>
  <Paragraphs>190</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Slide 1</vt:lpstr>
      <vt:lpstr>محاليل الطلاء الكهربي</vt:lpstr>
      <vt:lpstr>Slide 3</vt:lpstr>
      <vt:lpstr>Slide 4</vt:lpstr>
      <vt:lpstr>Slide 5</vt:lpstr>
      <vt:lpstr>Slide 6</vt:lpstr>
      <vt:lpstr>Slide 7</vt:lpstr>
      <vt:lpstr>Slide 8</vt:lpstr>
      <vt:lpstr>Slide 9</vt:lpstr>
      <vt:lpstr>Slide 10</vt:lpstr>
      <vt:lpstr>Slide 11</vt:lpstr>
      <vt:lpstr>Slide 12</vt:lpstr>
      <vt:lpstr>الطلاء با لذهب  Gold Plating  </vt:lpstr>
      <vt:lpstr>Slide 14</vt:lpstr>
      <vt:lpstr>Slide 15</vt:lpstr>
      <vt:lpstr>Slide 16</vt:lpstr>
      <vt:lpstr>Slide 17</vt:lpstr>
      <vt:lpstr>Slide 18</vt:lpstr>
      <vt:lpstr>Slide 19</vt:lpstr>
      <vt:lpstr>أهم خواص طبقة الطلاء :- </vt:lpstr>
      <vt:lpstr>Slide 21</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SAMSUNG</dc:creator>
  <cp:lastModifiedBy>awamy</cp:lastModifiedBy>
  <cp:revision>48</cp:revision>
  <dcterms:created xsi:type="dcterms:W3CDTF">2006-08-16T00:00:00Z</dcterms:created>
  <dcterms:modified xsi:type="dcterms:W3CDTF">2020-03-31T23:19:01Z</dcterms:modified>
</cp:coreProperties>
</file>