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57" r:id="rId3"/>
    <p:sldId id="269" r:id="rId4"/>
    <p:sldId id="270" r:id="rId5"/>
    <p:sldId id="258" r:id="rId6"/>
    <p:sldId id="271" r:id="rId7"/>
    <p:sldId id="276" r:id="rId8"/>
    <p:sldId id="272" r:id="rId9"/>
    <p:sldId id="277" r:id="rId10"/>
    <p:sldId id="278" r:id="rId11"/>
    <p:sldId id="262" r:id="rId1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294" autoAdjust="0"/>
    <p:restoredTop sz="94660"/>
  </p:normalViewPr>
  <p:slideViewPr>
    <p:cSldViewPr snapToGrid="0">
      <p:cViewPr varScale="1">
        <p:scale>
          <a:sx n="72" d="100"/>
          <a:sy n="72" d="100"/>
        </p:scale>
        <p:origin x="2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29334-2076-4E78-9EDD-8EB329293A3F}"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B259C-2A41-42DA-8C07-CEAC1D981B32}" type="slidenum">
              <a:rPr lang="en-US" smtClean="0"/>
              <a:t>‹#›</a:t>
            </a:fld>
            <a:endParaRPr lang="en-US"/>
          </a:p>
        </p:txBody>
      </p:sp>
    </p:spTree>
    <p:extLst>
      <p:ext uri="{BB962C8B-B14F-4D97-AF65-F5344CB8AC3E}">
        <p14:creationId xmlns:p14="http://schemas.microsoft.com/office/powerpoint/2010/main" val="9885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1</a:t>
            </a:fld>
            <a:endParaRPr lang="en-US"/>
          </a:p>
        </p:txBody>
      </p:sp>
    </p:spTree>
    <p:extLst>
      <p:ext uri="{BB962C8B-B14F-4D97-AF65-F5344CB8AC3E}">
        <p14:creationId xmlns:p14="http://schemas.microsoft.com/office/powerpoint/2010/main" val="251591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10</a:t>
            </a:fld>
            <a:endParaRPr lang="en-US"/>
          </a:p>
        </p:txBody>
      </p:sp>
    </p:spTree>
    <p:extLst>
      <p:ext uri="{BB962C8B-B14F-4D97-AF65-F5344CB8AC3E}">
        <p14:creationId xmlns:p14="http://schemas.microsoft.com/office/powerpoint/2010/main" val="366220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2</a:t>
            </a:fld>
            <a:endParaRPr lang="en-US"/>
          </a:p>
        </p:txBody>
      </p:sp>
    </p:spTree>
    <p:extLst>
      <p:ext uri="{BB962C8B-B14F-4D97-AF65-F5344CB8AC3E}">
        <p14:creationId xmlns:p14="http://schemas.microsoft.com/office/powerpoint/2010/main" val="150257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3</a:t>
            </a:fld>
            <a:endParaRPr lang="en-US"/>
          </a:p>
        </p:txBody>
      </p:sp>
    </p:spTree>
    <p:extLst>
      <p:ext uri="{BB962C8B-B14F-4D97-AF65-F5344CB8AC3E}">
        <p14:creationId xmlns:p14="http://schemas.microsoft.com/office/powerpoint/2010/main" val="3944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4</a:t>
            </a:fld>
            <a:endParaRPr lang="en-US"/>
          </a:p>
        </p:txBody>
      </p:sp>
    </p:spTree>
    <p:extLst>
      <p:ext uri="{BB962C8B-B14F-4D97-AF65-F5344CB8AC3E}">
        <p14:creationId xmlns:p14="http://schemas.microsoft.com/office/powerpoint/2010/main" val="402590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5</a:t>
            </a:fld>
            <a:endParaRPr lang="en-US"/>
          </a:p>
        </p:txBody>
      </p:sp>
    </p:spTree>
    <p:extLst>
      <p:ext uri="{BB962C8B-B14F-4D97-AF65-F5344CB8AC3E}">
        <p14:creationId xmlns:p14="http://schemas.microsoft.com/office/powerpoint/2010/main" val="310244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6</a:t>
            </a:fld>
            <a:endParaRPr lang="en-US"/>
          </a:p>
        </p:txBody>
      </p:sp>
    </p:spTree>
    <p:extLst>
      <p:ext uri="{BB962C8B-B14F-4D97-AF65-F5344CB8AC3E}">
        <p14:creationId xmlns:p14="http://schemas.microsoft.com/office/powerpoint/2010/main" val="14742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7</a:t>
            </a:fld>
            <a:endParaRPr lang="en-US"/>
          </a:p>
        </p:txBody>
      </p:sp>
    </p:spTree>
    <p:extLst>
      <p:ext uri="{BB962C8B-B14F-4D97-AF65-F5344CB8AC3E}">
        <p14:creationId xmlns:p14="http://schemas.microsoft.com/office/powerpoint/2010/main" val="135240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8</a:t>
            </a:fld>
            <a:endParaRPr lang="en-US"/>
          </a:p>
        </p:txBody>
      </p:sp>
    </p:spTree>
    <p:extLst>
      <p:ext uri="{BB962C8B-B14F-4D97-AF65-F5344CB8AC3E}">
        <p14:creationId xmlns:p14="http://schemas.microsoft.com/office/powerpoint/2010/main" val="265116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B259C-2A41-42DA-8C07-CEAC1D981B32}" type="slidenum">
              <a:rPr lang="en-US" smtClean="0"/>
              <a:t>9</a:t>
            </a:fld>
            <a:endParaRPr lang="en-US"/>
          </a:p>
        </p:txBody>
      </p:sp>
    </p:spTree>
    <p:extLst>
      <p:ext uri="{BB962C8B-B14F-4D97-AF65-F5344CB8AC3E}">
        <p14:creationId xmlns:p14="http://schemas.microsoft.com/office/powerpoint/2010/main" val="496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27/08/1441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27/08/1441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27/08/1441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27/08/1441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27/08/1441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27/08/1441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a:bodyPr>
          <a:lstStyle/>
          <a:p>
            <a:r>
              <a:rPr lang="ar-SA" dirty="0" smtClean="0">
                <a:solidFill>
                  <a:schemeClr val="bg1"/>
                </a:solidFill>
              </a:rPr>
              <a:t>تاريخ تصميم</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SA" dirty="0" smtClean="0">
                <a:solidFill>
                  <a:schemeClr val="bg1"/>
                </a:solidFill>
              </a:rPr>
              <a:t>قسم المنتجات المعدنية والحلى</a:t>
            </a:r>
          </a:p>
          <a:p>
            <a:r>
              <a:rPr lang="ar-SA" dirty="0" smtClean="0">
                <a:solidFill>
                  <a:schemeClr val="bg1"/>
                </a:solidFill>
              </a:rPr>
              <a:t>الفرقة</a:t>
            </a:r>
            <a:r>
              <a:rPr lang="ar-SA" smtClean="0">
                <a:solidFill>
                  <a:schemeClr val="bg1"/>
                </a:solidFill>
              </a:rPr>
              <a:t>: الأولى</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92527" y="-2217738"/>
            <a:ext cx="14241463" cy="9075738"/>
          </a:xfrm>
        </p:spPr>
      </p:pic>
      <p:pic>
        <p:nvPicPr>
          <p:cNvPr id="5" name="Picture 4"/>
          <p:cNvPicPr>
            <a:picLocks noChangeAspect="1"/>
          </p:cNvPicPr>
          <p:nvPr/>
        </p:nvPicPr>
        <p:blipFill>
          <a:blip r:embed="rId4"/>
          <a:stretch>
            <a:fillRect/>
          </a:stretch>
        </p:blipFill>
        <p:spPr>
          <a:xfrm>
            <a:off x="7383097" y="1920235"/>
            <a:ext cx="4014080" cy="4077704"/>
          </a:xfrm>
          <a:prstGeom prst="rect">
            <a:avLst/>
          </a:prstGeom>
        </p:spPr>
      </p:pic>
      <p:sp>
        <p:nvSpPr>
          <p:cNvPr id="9" name="Rectangle 8"/>
          <p:cNvSpPr/>
          <p:nvPr/>
        </p:nvSpPr>
        <p:spPr>
          <a:xfrm>
            <a:off x="909651" y="3675677"/>
            <a:ext cx="6096000" cy="646331"/>
          </a:xfrm>
          <a:prstGeom prst="rect">
            <a:avLst/>
          </a:prstGeom>
        </p:spPr>
        <p:txBody>
          <a:bodyPr>
            <a:spAutoFit/>
          </a:bodyPr>
          <a:lstStyle/>
          <a:p>
            <a:pPr algn="ctr"/>
            <a:r>
              <a:rPr lang="ar-SA" b="1" dirty="0">
                <a:latin typeface="Times New Roman" panose="02020603050405020304" pitchFamily="18" charset="0"/>
                <a:cs typeface="Times New Roman" panose="02020603050405020304" pitchFamily="18" charset="0"/>
              </a:rPr>
              <a:t>البراتون </a:t>
            </a:r>
            <a:r>
              <a:rPr lang="en-US" b="1" dirty="0" err="1">
                <a:latin typeface="Times New Roman" panose="02020603050405020304" pitchFamily="18" charset="0"/>
                <a:cs typeface="Times New Roman" panose="02020603050405020304" pitchFamily="18" charset="0"/>
              </a:rPr>
              <a:t>Pratone</a:t>
            </a:r>
            <a:r>
              <a:rPr lang="ar-SA" b="1" dirty="0">
                <a:latin typeface="Times New Roman" panose="02020603050405020304" pitchFamily="18" charset="0"/>
                <a:cs typeface="Times New Roman" panose="02020603050405020304" pitchFamily="18" charset="0"/>
              </a:rPr>
              <a:t> (حديقة الجلوس </a:t>
            </a:r>
            <a:r>
              <a:rPr lang="ar-SA" b="1" dirty="0">
                <a:latin typeface="Times New Roman" panose="02020603050405020304" pitchFamily="18" charset="0"/>
                <a:cs typeface="Times New Roman" panose="02020603050405020304" pitchFamily="18" charset="0"/>
              </a:rPr>
              <a:t>الكبیرة) من تصمیم </a:t>
            </a:r>
            <a:r>
              <a:rPr lang="ar-SA" b="1" dirty="0">
                <a:latin typeface="Times New Roman" panose="02020603050405020304" pitchFamily="18" charset="0"/>
                <a:cs typeface="Times New Roman" panose="02020603050405020304" pitchFamily="18" charset="0"/>
              </a:rPr>
              <a:t>جماعة العزف أو الأداة </a:t>
            </a:r>
            <a:r>
              <a:rPr lang="en-US" b="1" dirty="0">
                <a:latin typeface="Times New Roman" panose="02020603050405020304" pitchFamily="18" charset="0"/>
                <a:cs typeface="Times New Roman" panose="02020603050405020304" pitchFamily="18" charset="0"/>
              </a:rPr>
              <a:t>Strum</a:t>
            </a:r>
            <a:r>
              <a:rPr lang="ar-SA" b="1" dirty="0">
                <a:latin typeface="Times New Roman" panose="02020603050405020304" pitchFamily="18" charset="0"/>
                <a:cs typeface="Times New Roman" panose="02020603050405020304" pitchFamily="18" charset="0"/>
              </a:rPr>
              <a:t> 1970</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23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 y="0"/>
            <a:ext cx="13193962" cy="7253207"/>
          </a:xfrm>
          <a:prstGeom prst="rect">
            <a:avLst/>
          </a:prstGeom>
        </p:spPr>
      </p:pic>
      <p:sp>
        <p:nvSpPr>
          <p:cNvPr id="3" name="Title 1"/>
          <p:cNvSpPr txBox="1">
            <a:spLocks/>
          </p:cNvSpPr>
          <p:nvPr/>
        </p:nvSpPr>
        <p:spPr>
          <a:xfrm>
            <a:off x="4313695" y="4129188"/>
            <a:ext cx="7878305" cy="205711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dirty="0" smtClean="0">
                <a:solidFill>
                  <a:schemeClr val="bg1"/>
                </a:solidFill>
              </a:rPr>
              <a:t>حركات </a:t>
            </a:r>
            <a:r>
              <a:rPr lang="ar-SA" dirty="0">
                <a:solidFill>
                  <a:schemeClr val="bg1"/>
                </a:solidFill>
              </a:rPr>
              <a:t>التصمیم المضادة فى </a:t>
            </a:r>
            <a:r>
              <a:rPr lang="ar-SA" dirty="0" smtClean="0">
                <a:solidFill>
                  <a:schemeClr val="bg1"/>
                </a:solidFill>
              </a:rPr>
              <a:t>مرحلة</a:t>
            </a:r>
            <a:endParaRPr lang="en-US" dirty="0" smtClean="0">
              <a:solidFill>
                <a:schemeClr val="bg1"/>
              </a:solidFill>
            </a:endParaRPr>
          </a:p>
          <a:p>
            <a:pPr algn="ctr"/>
            <a:r>
              <a:rPr lang="ar-SA" dirty="0" smtClean="0">
                <a:solidFill>
                  <a:schemeClr val="bg1"/>
                </a:solidFill>
              </a:rPr>
              <a:t> </a:t>
            </a:r>
            <a:r>
              <a:rPr lang="ar-SA" dirty="0">
                <a:solidFill>
                  <a:schemeClr val="bg1"/>
                </a:solidFill>
              </a:rPr>
              <a:t>مابعد الحداثة</a:t>
            </a:r>
            <a:endParaRPr lang="ar-SA" dirty="0">
              <a:solidFill>
                <a:schemeClr val="bg1"/>
              </a:solidFill>
            </a:endParaRPr>
          </a:p>
        </p:txBody>
      </p:sp>
    </p:spTree>
    <p:extLst>
      <p:ext uri="{BB962C8B-B14F-4D97-AF65-F5344CB8AC3E}">
        <p14:creationId xmlns:p14="http://schemas.microsoft.com/office/powerpoint/2010/main" val="3919925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Title 1"/>
          <p:cNvSpPr txBox="1">
            <a:spLocks/>
          </p:cNvSpPr>
          <p:nvPr/>
        </p:nvSpPr>
        <p:spPr>
          <a:xfrm>
            <a:off x="1359600" y="1961330"/>
            <a:ext cx="10515600" cy="1038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u="sng" dirty="0" smtClean="0">
                <a:solidFill>
                  <a:srgbClr val="265E83"/>
                </a:solidFill>
              </a:rPr>
              <a:t>حركات </a:t>
            </a:r>
            <a:r>
              <a:rPr lang="ar-SA" sz="4000" u="sng" dirty="0">
                <a:solidFill>
                  <a:srgbClr val="265E83"/>
                </a:solidFill>
              </a:rPr>
              <a:t>التصمیم المضادة فى مرحلة مابعد الحداثة</a:t>
            </a:r>
            <a:endParaRPr lang="en-US" sz="4000" u="sng" dirty="0">
              <a:solidFill>
                <a:srgbClr val="265E83"/>
              </a:solidFill>
            </a:endParaRPr>
          </a:p>
        </p:txBody>
      </p:sp>
      <p:sp>
        <p:nvSpPr>
          <p:cNvPr id="5" name="Rectangle 4"/>
          <p:cNvSpPr/>
          <p:nvPr/>
        </p:nvSpPr>
        <p:spPr>
          <a:xfrm>
            <a:off x="433137" y="2780033"/>
            <a:ext cx="11167460" cy="3416320"/>
          </a:xfrm>
          <a:prstGeom prst="rect">
            <a:avLst/>
          </a:prstGeom>
        </p:spPr>
        <p:txBody>
          <a:bodyPr wrap="square">
            <a:spAutoFit/>
          </a:bodyPr>
          <a:lstStyle/>
          <a:p>
            <a:pPr algn="just"/>
            <a:r>
              <a:rPr lang="ar-SA" sz="2400" dirty="0" smtClean="0">
                <a:latin typeface="Times New Roman" panose="02020603050405020304" pitchFamily="18" charset="0"/>
                <a:ea typeface="+mj-ea"/>
                <a:cs typeface="Times New Roman" panose="02020603050405020304" pitchFamily="18" charset="0"/>
              </a:rPr>
              <a:t>أثرت </a:t>
            </a:r>
            <a:r>
              <a:rPr lang="ar-SA" sz="2400" dirty="0">
                <a:latin typeface="Times New Roman" panose="02020603050405020304" pitchFamily="18" charset="0"/>
                <a:ea typeface="+mj-ea"/>
                <a:cs typeface="Times New Roman" panose="02020603050405020304" pitchFamily="18" charset="0"/>
              </a:rPr>
              <a:t>المفاھیم والإتجاھات الفلسفسة والفكریة فى مرحلة ما </a:t>
            </a:r>
            <a:r>
              <a:rPr lang="ar-SA" sz="2400" dirty="0" smtClean="0">
                <a:latin typeface="Times New Roman" panose="02020603050405020304" pitchFamily="18" charset="0"/>
                <a:ea typeface="+mj-ea"/>
                <a:cs typeface="Times New Roman" panose="02020603050405020304" pitchFamily="18" charset="0"/>
              </a:rPr>
              <a:t>بعد</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الحداثة </a:t>
            </a:r>
            <a:r>
              <a:rPr lang="ar-SA" sz="2400" dirty="0">
                <a:latin typeface="Times New Roman" panose="02020603050405020304" pitchFamily="18" charset="0"/>
                <a:ea typeface="+mj-ea"/>
                <a:cs typeface="Times New Roman" panose="02020603050405020304" pitchFamily="18" charset="0"/>
              </a:rPr>
              <a:t>على إتجاھات وأنشطة التصمیم والعمارة، بحیث أصبح </a:t>
            </a:r>
            <a:r>
              <a:rPr lang="ar-SA" sz="2400" dirty="0" smtClean="0">
                <a:latin typeface="Times New Roman" panose="02020603050405020304" pitchFamily="18" charset="0"/>
                <a:ea typeface="+mj-ea"/>
                <a:cs typeface="Times New Roman" panose="02020603050405020304" pitchFamily="18" charset="0"/>
              </a:rPr>
              <a:t>لا</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تحكمه قواعد </a:t>
            </a:r>
            <a:r>
              <a:rPr lang="ar-SA" sz="2400" dirty="0">
                <a:latin typeface="Times New Roman" panose="02020603050405020304" pitchFamily="18" charset="0"/>
                <a:ea typeface="+mj-ea"/>
                <a:cs typeface="Times New Roman" panose="02020603050405020304" pitchFamily="18" charset="0"/>
              </a:rPr>
              <a:t>أو معاییر صارمة كما كان الحال </a:t>
            </a:r>
            <a:r>
              <a:rPr lang="ar-SA" sz="2400" dirty="0" smtClean="0">
                <a:latin typeface="Times New Roman" panose="02020603050405020304" pitchFamily="18" charset="0"/>
                <a:ea typeface="+mj-ea"/>
                <a:cs typeface="Times New Roman" panose="02020603050405020304" pitchFamily="18" charset="0"/>
              </a:rPr>
              <a:t>فى</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مرحلة الحداثة،</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وتجاوز </a:t>
            </a:r>
            <a:r>
              <a:rPr lang="ar-SA" sz="2400" dirty="0">
                <a:latin typeface="Times New Roman" panose="02020603050405020304" pitchFamily="18" charset="0"/>
                <a:ea typeface="+mj-ea"/>
                <a:cs typeface="Times New Roman" panose="02020603050405020304" pitchFamily="18" charset="0"/>
              </a:rPr>
              <a:t>فلسفة التصمیم المرتبط بالجوانب المادیة الوظیفیة </a:t>
            </a:r>
            <a:r>
              <a:rPr lang="ar-SA" sz="2400" dirty="0" smtClean="0">
                <a:latin typeface="Times New Roman" panose="02020603050405020304" pitchFamily="18" charset="0"/>
                <a:ea typeface="+mj-ea"/>
                <a:cs typeface="Times New Roman" panose="02020603050405020304" pitchFamily="18" charset="0"/>
              </a:rPr>
              <a:t>إلى</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التركیز </a:t>
            </a:r>
            <a:r>
              <a:rPr lang="ar-SA" sz="2400" dirty="0">
                <a:latin typeface="Times New Roman" panose="02020603050405020304" pitchFamily="18" charset="0"/>
                <a:ea typeface="+mj-ea"/>
                <a:cs typeface="Times New Roman" panose="02020603050405020304" pitchFamily="18" charset="0"/>
              </a:rPr>
              <a:t>على الجوانب الحسیة الوجدانیة فى التصمیم، نتیجة </a:t>
            </a:r>
            <a:r>
              <a:rPr lang="ar-SA" sz="2400" dirty="0" smtClean="0">
                <a:latin typeface="Times New Roman" panose="02020603050405020304" pitchFamily="18" charset="0"/>
                <a:ea typeface="+mj-ea"/>
                <a:cs typeface="Times New Roman" panose="02020603050405020304" pitchFamily="18" charset="0"/>
              </a:rPr>
              <a:t>لعدة</a:t>
            </a:r>
            <a:r>
              <a:rPr lang="en-US" sz="2400" dirty="0" smtClean="0">
                <a:latin typeface="Times New Roman" panose="02020603050405020304" pitchFamily="18" charset="0"/>
                <a:ea typeface="+mj-ea"/>
                <a:cs typeface="Times New Roman" panose="02020603050405020304" pitchFamily="18" charset="0"/>
              </a:rPr>
              <a:t> </a:t>
            </a:r>
            <a:r>
              <a:rPr lang="ar-SA" sz="2400" dirty="0" smtClean="0">
                <a:latin typeface="Times New Roman" panose="02020603050405020304" pitchFamily="18" charset="0"/>
                <a:ea typeface="+mj-ea"/>
                <a:cs typeface="Times New Roman" panose="02020603050405020304" pitchFamily="18" charset="0"/>
              </a:rPr>
              <a:t>عوامل، منها:</a:t>
            </a:r>
          </a:p>
          <a:p>
            <a:pPr marL="457200" indent="-457200" algn="just">
              <a:buFont typeface="Wingdings" panose="05000000000000000000" pitchFamily="2" charset="2"/>
              <a:buChar char="q"/>
            </a:pPr>
            <a:endParaRPr lang="ar-SA" sz="2400" dirty="0">
              <a:solidFill>
                <a:schemeClr val="accent1">
                  <a:lumMod val="75000"/>
                </a:schemeClr>
              </a:solidFill>
              <a:latin typeface="Times New Roman" panose="02020603050405020304" pitchFamily="18" charset="0"/>
              <a:ea typeface="+mj-ea"/>
              <a:cs typeface="Times New Roman" panose="02020603050405020304" pitchFamily="18" charset="0"/>
            </a:endParaRPr>
          </a:p>
          <a:p>
            <a:pPr marL="457200" indent="-457200">
              <a:buFont typeface="Wingdings" panose="05000000000000000000" pitchFamily="2" charset="2"/>
              <a:buChar char="q"/>
            </a:pP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الإكتشافات العلمیة المختلفة فى مجال العلوم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الطبیعیة والتكنولوجیا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مثل: إستحداث خامات وطرق وأسالیب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تقنیة فنية جدیدة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أو مستحدثة فى مجال التصنیع والإنتاج.</a:t>
            </a:r>
          </a:p>
          <a:p>
            <a:pPr marL="457200" indent="-457200">
              <a:buFont typeface="Wingdings" panose="05000000000000000000" pitchFamily="2" charset="2"/>
              <a:buChar char="q"/>
            </a:pP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تطور المعارف والعلوم الإنسانیة والإجتماعیة، وما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صاحبھا من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تغیر فى نظم ووسائل الإتصال والإعلام مع تغیر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وتطور الإحتیاجات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والمتطلبات المادیة والمعنویة للإنسان.</a:t>
            </a:r>
          </a:p>
          <a:p>
            <a:pPr algn="just"/>
            <a:endParaRPr lang="ar-SA" sz="24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1750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92527" y="-2217738"/>
            <a:ext cx="14241463" cy="9075738"/>
          </a:xfrm>
        </p:spPr>
      </p:pic>
      <p:sp>
        <p:nvSpPr>
          <p:cNvPr id="5" name="Rectangle 4"/>
          <p:cNvSpPr/>
          <p:nvPr/>
        </p:nvSpPr>
        <p:spPr>
          <a:xfrm>
            <a:off x="622851" y="2658275"/>
            <a:ext cx="11150023" cy="3785652"/>
          </a:xfrm>
          <a:prstGeom prst="rect">
            <a:avLst/>
          </a:prstGeom>
        </p:spPr>
        <p:txBody>
          <a:bodyPr wrap="square">
            <a:spAutoFit/>
          </a:bodyPr>
          <a:lstStyle/>
          <a:p>
            <a:pPr marL="342900" indent="-342900">
              <a:buFont typeface="Wingdings" panose="05000000000000000000" pitchFamily="2" charset="2"/>
              <a:buChar char="q"/>
            </a:pP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تصمیم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منتجات تحمل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خصائص رمزیة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جمالیة معبرة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عن حالة الرضا المجتمعى </a:t>
            </a:r>
          </a:p>
          <a:p>
            <a:pPr marL="342900" indent="-342900">
              <a:buFont typeface="Wingdings" panose="05000000000000000000" pitchFamily="2" charset="2"/>
              <a:buChar char="q"/>
            </a:pP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إستنباط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ھیئات وأشكال لمنتجات جدیدة مستمدة ومستوحاه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من أشكال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منتجات أخرى مختلفة ، كتصمیم مقاعد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أو وحدات إضاءة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تحاكى حركات أو ھیئات طبیعیة، تبدو أكثر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غرابة ومثیرة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للدھشة،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فى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محاولة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لمغازلة وملامسة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الجوانب الروحیة الحسیة الإنفعالیة لدى المستخدم</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a:t>
            </a:r>
          </a:p>
          <a:p>
            <a:pPr marL="342900" indent="-342900" algn="just">
              <a:buFont typeface="Wingdings" panose="05000000000000000000" pitchFamily="2" charset="2"/>
              <a:buChar char="q"/>
            </a:pP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ظھور حركات تصمیم مخالفة فى توجھاتھا وفلسفتھا لما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ھو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سائد فى تیارات الحداثة ذات الإتجاھات الوظیفیة القائمة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على فكرة</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(الشكل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یتبع الوظیفة)، والتى إعتنقتھا العدید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من الحركات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فى النصف الأول من القرن العشرین مثل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مدرسة البوھاوس (1919- 1933)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ومدرسة أولم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(1953-1968) فى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ألمانیا، على عكس حركات التصمیم المضادة خاصة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فى إيطاليا </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a:t>
            </a:r>
            <a:r>
              <a:rPr lang="en-US" sz="2400" dirty="0" err="1">
                <a:solidFill>
                  <a:schemeClr val="accent1">
                    <a:lumMod val="75000"/>
                  </a:schemeClr>
                </a:solidFill>
                <a:latin typeface="Times New Roman" panose="02020603050405020304" pitchFamily="18" charset="0"/>
                <a:ea typeface="+mj-ea"/>
                <a:cs typeface="Times New Roman" panose="02020603050405020304" pitchFamily="18" charset="0"/>
              </a:rPr>
              <a:t>Antidesignbewegungen</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فى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مرحلة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مابعد الحداثة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والتى من أھمھا: جماعة سوبر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إستدیو</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en-US" sz="2400" dirty="0" err="1">
                <a:solidFill>
                  <a:schemeClr val="accent1">
                    <a:lumMod val="75000"/>
                  </a:schemeClr>
                </a:solidFill>
                <a:latin typeface="Times New Roman" panose="02020603050405020304" pitchFamily="18" charset="0"/>
                <a:ea typeface="+mj-ea"/>
                <a:cs typeface="Times New Roman" panose="02020603050405020304" pitchFamily="18" charset="0"/>
              </a:rPr>
              <a:t>Superstudio</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وجماعة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الأرشى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زووم </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en-US" sz="2400" dirty="0" err="1">
                <a:solidFill>
                  <a:schemeClr val="accent1">
                    <a:lumMod val="75000"/>
                  </a:schemeClr>
                </a:solidFill>
                <a:latin typeface="Times New Roman" panose="02020603050405020304" pitchFamily="18" charset="0"/>
                <a:ea typeface="+mj-ea"/>
                <a:cs typeface="Times New Roman" panose="02020603050405020304" pitchFamily="18" charset="0"/>
              </a:rPr>
              <a:t>Archizoom</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(1974-1966)، وإستودیو الكیمیا </a:t>
            </a:r>
            <a:r>
              <a:rPr lang="en-US" sz="2400" dirty="0" err="1">
                <a:solidFill>
                  <a:schemeClr val="accent1">
                    <a:lumMod val="75000"/>
                  </a:schemeClr>
                </a:solidFill>
                <a:latin typeface="Times New Roman" panose="02020603050405020304" pitchFamily="18" charset="0"/>
                <a:ea typeface="+mj-ea"/>
                <a:cs typeface="Times New Roman" panose="02020603050405020304" pitchFamily="18" charset="0"/>
              </a:rPr>
              <a:t>Alchemia</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-Studio</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(1976- 1980)، وجماعة ممفیس</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en-US" sz="2400" dirty="0">
                <a:solidFill>
                  <a:schemeClr val="accent1">
                    <a:lumMod val="75000"/>
                  </a:schemeClr>
                </a:solidFill>
                <a:latin typeface="Times New Roman" panose="02020603050405020304" pitchFamily="18" charset="0"/>
                <a:ea typeface="+mj-ea"/>
                <a:cs typeface="Times New Roman" panose="02020603050405020304" pitchFamily="18" charset="0"/>
              </a:rPr>
              <a:t>Memphis-</a:t>
            </a:r>
            <a:r>
              <a:rPr lang="en-US" sz="2400" dirty="0" err="1">
                <a:solidFill>
                  <a:schemeClr val="accent1">
                    <a:lumMod val="75000"/>
                  </a:schemeClr>
                </a:solidFill>
                <a:latin typeface="Times New Roman" panose="02020603050405020304" pitchFamily="18" charset="0"/>
                <a:ea typeface="+mj-ea"/>
                <a:cs typeface="Times New Roman" panose="02020603050405020304" pitchFamily="18" charset="0"/>
              </a:rPr>
              <a:t>Gruppe</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(1980-1990).</a:t>
            </a:r>
            <a:endParaRPr lang="ar-SA" sz="2400" dirty="0">
              <a:solidFill>
                <a:schemeClr val="accent1">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8125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92527" y="-2217738"/>
            <a:ext cx="14241463" cy="9075738"/>
          </a:xfrm>
        </p:spPr>
      </p:pic>
      <p:pic>
        <p:nvPicPr>
          <p:cNvPr id="3" name="Picture 2"/>
          <p:cNvPicPr>
            <a:picLocks noChangeAspect="1"/>
          </p:cNvPicPr>
          <p:nvPr/>
        </p:nvPicPr>
        <p:blipFill>
          <a:blip r:embed="rId4"/>
          <a:stretch>
            <a:fillRect/>
          </a:stretch>
        </p:blipFill>
        <p:spPr>
          <a:xfrm>
            <a:off x="1111616" y="2772917"/>
            <a:ext cx="4217324" cy="3061454"/>
          </a:xfrm>
          <a:prstGeom prst="rect">
            <a:avLst/>
          </a:prstGeom>
        </p:spPr>
      </p:pic>
      <p:sp>
        <p:nvSpPr>
          <p:cNvPr id="6" name="Rectangle 5"/>
          <p:cNvSpPr/>
          <p:nvPr/>
        </p:nvSpPr>
        <p:spPr>
          <a:xfrm>
            <a:off x="5579165" y="1909314"/>
            <a:ext cx="6096000" cy="3785652"/>
          </a:xfrm>
          <a:prstGeom prst="rect">
            <a:avLst/>
          </a:prstGeom>
        </p:spPr>
        <p:txBody>
          <a:bodyPr>
            <a:spAutoFit/>
          </a:bodyPr>
          <a:lstStyle/>
          <a:p>
            <a:pPr marL="342900" indent="-342900" algn="just">
              <a:buFont typeface="Wingdings" panose="05000000000000000000" pitchFamily="2" charset="2"/>
              <a:buChar char="q"/>
            </a:pP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إعتمدت حركات التصمیم المضادة على مبادئ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فكریة متحررة</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مخالفة لللقواعد النمطیة السائدة وتجاوز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ھیمنة النظریة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الوظیفیة إلى مرحلة جدیدة، حیث تلعب القیم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الحسیة دورا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محوریا فى التصمیم،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إستنادا إلى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مبدأ "الشكل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یتبع</a:t>
            </a:r>
            <a:r>
              <a:rPr lang="en-US"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العاطفة والمتعة النفسیة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الجمالیة </a:t>
            </a:r>
            <a:r>
              <a:rPr lang="en-US" sz="2400" dirty="0">
                <a:solidFill>
                  <a:schemeClr val="accent1">
                    <a:lumMod val="75000"/>
                  </a:schemeClr>
                </a:solidFill>
                <a:latin typeface="Times New Roman" panose="02020603050405020304" pitchFamily="18" charset="0"/>
                <a:cs typeface="Times New Roman" panose="02020603050405020304" pitchFamily="18" charset="0"/>
              </a:rPr>
              <a:t>Form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follows </a:t>
            </a:r>
            <a:r>
              <a:rPr lang="en-US" sz="2400" dirty="0">
                <a:solidFill>
                  <a:schemeClr val="accent1">
                    <a:lumMod val="75000"/>
                  </a:schemeClr>
                </a:solidFill>
                <a:latin typeface="Times New Roman" panose="02020603050405020304" pitchFamily="18" charset="0"/>
                <a:cs typeface="Times New Roman" panose="02020603050405020304" pitchFamily="18" charset="0"/>
              </a:rPr>
              <a:t>emotion</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حیث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تلعب العاطفة دورا ھاما فى إتخاذ القرار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حینما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یتعلق الأمر بالتصمیم أو التسویق للمنتج. بالإضافة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إلى أن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الشكل الجید یجلب العاطفة والإنفعال والسعادة كما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قال فینتورى</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 وھو ما </a:t>
            </a:r>
            <a:r>
              <a:rPr lang="ar-SA" sz="2400" dirty="0" smtClean="0">
                <a:solidFill>
                  <a:schemeClr val="accent1">
                    <a:lumMod val="75000"/>
                  </a:schemeClr>
                </a:solidFill>
                <a:latin typeface="Times New Roman" panose="02020603050405020304" pitchFamily="18" charset="0"/>
                <a:ea typeface="+mj-ea"/>
                <a:cs typeface="Times New Roman" panose="02020603050405020304" pitchFamily="18" charset="0"/>
              </a:rPr>
              <a:t>یخالف أحد </a:t>
            </a:r>
            <a:r>
              <a:rPr lang="ar-SA" sz="2400" dirty="0">
                <a:solidFill>
                  <a:schemeClr val="accent1">
                    <a:lumMod val="75000"/>
                  </a:schemeClr>
                </a:solidFill>
                <a:latin typeface="Times New Roman" panose="02020603050405020304" pitchFamily="18" charset="0"/>
                <a:ea typeface="+mj-ea"/>
                <a:cs typeface="Times New Roman" panose="02020603050405020304" pitchFamily="18" charset="0"/>
              </a:rPr>
              <a:t>أھم مبادئ النظریة الوظیفیة.</a:t>
            </a:r>
            <a:endParaRPr lang="en-US" sz="2400" dirty="0">
              <a:solidFill>
                <a:schemeClr val="accent1">
                  <a:lumMod val="75000"/>
                </a:schemeClr>
              </a:solidFill>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532204" y="5745115"/>
            <a:ext cx="4796736" cy="923330"/>
          </a:xfrm>
          <a:prstGeom prst="rect">
            <a:avLst/>
          </a:prstGeom>
        </p:spPr>
        <p:txBody>
          <a:bodyPr wrap="square">
            <a:spAutoFit/>
          </a:bodyPr>
          <a:lstStyle/>
          <a:p>
            <a:pPr algn="ctr"/>
            <a:r>
              <a:rPr lang="ar-SA" dirty="0">
                <a:latin typeface="Times New Roman" panose="02020603050405020304" pitchFamily="18" charset="0"/>
                <a:cs typeface="Times New Roman" panose="02020603050405020304" pitchFamily="18" charset="0"/>
              </a:rPr>
              <a:t>وحدة جلوس</a:t>
            </a:r>
          </a:p>
          <a:p>
            <a:pPr algn="ctr"/>
            <a:r>
              <a:rPr lang="ar-SA" dirty="0">
                <a:latin typeface="Times New Roman" panose="02020603050405020304" pitchFamily="18" charset="0"/>
                <a:cs typeface="Times New Roman" panose="02020603050405020304" pitchFamily="18" charset="0"/>
              </a:rPr>
              <a:t>(مقاعد) متنوعة الألوان متحدة التكوین</a:t>
            </a:r>
          </a:p>
          <a:p>
            <a:pPr algn="ctr"/>
            <a:r>
              <a:rPr lang="ar-SA" dirty="0" smtClean="0">
                <a:latin typeface="Times New Roman" panose="02020603050405020304" pitchFamily="18" charset="0"/>
                <a:cs typeface="Times New Roman" panose="02020603050405020304" pitchFamily="18" charset="0"/>
              </a:rPr>
              <a:t>والعناصر </a:t>
            </a:r>
            <a:r>
              <a:rPr lang="ar-SA" dirty="0">
                <a:latin typeface="Times New Roman" panose="02020603050405020304" pitchFamily="18" charset="0"/>
                <a:cs typeface="Times New Roman" panose="02020603050405020304" pitchFamily="18" charset="0"/>
              </a:rPr>
              <a:t>من تصمیم المصمم جورج </a:t>
            </a:r>
            <a:r>
              <a:rPr lang="ar-SA" dirty="0" smtClean="0">
                <a:latin typeface="Times New Roman" panose="02020603050405020304" pitchFamily="18" charset="0"/>
                <a:cs typeface="Times New Roman" panose="02020603050405020304" pitchFamily="18" charset="0"/>
              </a:rPr>
              <a:t>نیلسون 1999.</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92527" y="-2217738"/>
            <a:ext cx="14241463" cy="9075738"/>
          </a:xfrm>
        </p:spPr>
      </p:pic>
      <p:sp>
        <p:nvSpPr>
          <p:cNvPr id="5" name="Rectangle 4"/>
          <p:cNvSpPr/>
          <p:nvPr/>
        </p:nvSpPr>
        <p:spPr>
          <a:xfrm>
            <a:off x="808379" y="2287219"/>
            <a:ext cx="11150023" cy="4524315"/>
          </a:xfrm>
          <a:prstGeom prst="rect">
            <a:avLst/>
          </a:prstGeom>
        </p:spPr>
        <p:txBody>
          <a:bodyPr wrap="square">
            <a:spAutoFit/>
          </a:bodyPr>
          <a:lstStyle/>
          <a:p>
            <a:r>
              <a:rPr lang="ar-SA" sz="2400" dirty="0" smtClean="0">
                <a:latin typeface="Times New Roman" panose="02020603050405020304" pitchFamily="18" charset="0"/>
                <a:ea typeface="+mj-ea"/>
                <a:cs typeface="Times New Roman" panose="02020603050405020304" pitchFamily="18" charset="0"/>
              </a:rPr>
              <a:t>یمكن </a:t>
            </a:r>
            <a:r>
              <a:rPr lang="ar-SA" sz="2400" dirty="0">
                <a:latin typeface="Times New Roman" panose="02020603050405020304" pitchFamily="18" charset="0"/>
                <a:ea typeface="+mj-ea"/>
                <a:cs typeface="Times New Roman" panose="02020603050405020304" pitchFamily="18" charset="0"/>
              </a:rPr>
              <a:t>تقسیم </a:t>
            </a:r>
            <a:r>
              <a:rPr lang="ar-SA" sz="2400" dirty="0">
                <a:latin typeface="Times New Roman" panose="02020603050405020304" pitchFamily="18" charset="0"/>
                <a:ea typeface="+mj-ea"/>
                <a:cs typeface="Times New Roman" panose="02020603050405020304" pitchFamily="18" charset="0"/>
              </a:rPr>
              <a:t>أو تصنیف حركات </a:t>
            </a:r>
            <a:r>
              <a:rPr lang="ar-SA" sz="2400" dirty="0">
                <a:latin typeface="Times New Roman" panose="02020603050405020304" pitchFamily="18" charset="0"/>
                <a:ea typeface="+mj-ea"/>
                <a:cs typeface="Times New Roman" panose="02020603050405020304" pitchFamily="18" charset="0"/>
              </a:rPr>
              <a:t>التصمیم المضادة </a:t>
            </a:r>
            <a:r>
              <a:rPr lang="ar-SA" sz="2400" dirty="0">
                <a:latin typeface="Times New Roman" panose="02020603050405020304" pitchFamily="18" charset="0"/>
                <a:ea typeface="+mj-ea"/>
                <a:cs typeface="Times New Roman" panose="02020603050405020304" pitchFamily="18" charset="0"/>
              </a:rPr>
              <a:t>فى مرحلة مابعد الحداثة إلى نوعان من </a:t>
            </a:r>
            <a:r>
              <a:rPr lang="ar-SA" sz="2400" dirty="0">
                <a:latin typeface="Times New Roman" panose="02020603050405020304" pitchFamily="18" charset="0"/>
                <a:ea typeface="+mj-ea"/>
                <a:cs typeface="Times New Roman" panose="02020603050405020304" pitchFamily="18" charset="0"/>
              </a:rPr>
              <a:t>الحركات</a:t>
            </a:r>
            <a:r>
              <a:rPr lang="ar-SA" sz="2400" dirty="0" smtClean="0">
                <a:latin typeface="Times New Roman" panose="02020603050405020304" pitchFamily="18" charset="0"/>
                <a:ea typeface="+mj-ea"/>
                <a:cs typeface="Times New Roman" panose="02020603050405020304" pitchFamily="18" charset="0"/>
              </a:rPr>
              <a:t>:</a:t>
            </a:r>
          </a:p>
          <a:p>
            <a:endParaRPr lang="ar-SA" sz="2400" dirty="0">
              <a:latin typeface="Times New Roman" panose="02020603050405020304" pitchFamily="18" charset="0"/>
              <a:ea typeface="+mj-ea"/>
              <a:cs typeface="Times New Roman" panose="02020603050405020304" pitchFamily="18" charset="0"/>
            </a:endParaRPr>
          </a:p>
          <a:p>
            <a:pPr marL="457200" indent="-457200" algn="just">
              <a:buAutoNum type="arabicPeriod"/>
            </a:pPr>
            <a:r>
              <a:rPr lang="ar-SA" sz="2400" dirty="0" smtClean="0">
                <a:latin typeface="Times New Roman" panose="02020603050405020304" pitchFamily="18" charset="0"/>
                <a:ea typeface="+mj-ea"/>
                <a:cs typeface="Times New Roman" panose="02020603050405020304" pitchFamily="18" charset="0"/>
              </a:rPr>
              <a:t>حركات </a:t>
            </a:r>
            <a:r>
              <a:rPr lang="ar-SA" sz="2400" dirty="0">
                <a:latin typeface="Times New Roman" panose="02020603050405020304" pitchFamily="18" charset="0"/>
                <a:ea typeface="+mj-ea"/>
                <a:cs typeface="Times New Roman" panose="02020603050405020304" pitchFamily="18" charset="0"/>
              </a:rPr>
              <a:t>تصمیم ردیكالیة، تشمل الحركات المرتبطة بحركات التمرد الثقافیة والإجتماعیة مثل حركة الھیبز </a:t>
            </a:r>
            <a:r>
              <a:rPr lang="en-US" sz="2400" dirty="0" err="1">
                <a:latin typeface="Times New Roman" panose="02020603050405020304" pitchFamily="18" charset="0"/>
                <a:ea typeface="+mj-ea"/>
                <a:cs typeface="Times New Roman" panose="02020603050405020304" pitchFamily="18" charset="0"/>
              </a:rPr>
              <a:t>Hippiebewegung</a:t>
            </a:r>
            <a:r>
              <a:rPr lang="ar-SA" sz="2400" dirty="0">
                <a:latin typeface="Times New Roman" panose="02020603050405020304" pitchFamily="18" charset="0"/>
                <a:ea typeface="+mj-ea"/>
                <a:cs typeface="Times New Roman" panose="02020603050405020304" pitchFamily="18" charset="0"/>
              </a:rPr>
              <a:t> والفن الجماھیرى التى ظھرت فى مرحلة الستینات (ما بعد ١٩٦٠ ) وھى</a:t>
            </a:r>
            <a:r>
              <a:rPr lang="ar-SA" sz="2400" dirty="0" smtClean="0">
                <a:latin typeface="Times New Roman" panose="02020603050405020304" pitchFamily="18" charset="0"/>
                <a:ea typeface="+mj-ea"/>
                <a:cs typeface="Times New Roman" panose="02020603050405020304" pitchFamily="18" charset="0"/>
              </a:rPr>
              <a:t>:</a:t>
            </a:r>
          </a:p>
          <a:p>
            <a:pPr marL="342900" indent="-342900">
              <a:buFont typeface="Wingdings" panose="05000000000000000000" pitchFamily="2" charset="2"/>
              <a:buChar char="§"/>
            </a:pPr>
            <a:r>
              <a:rPr lang="ar-SA" sz="2400" dirty="0" smtClean="0">
                <a:solidFill>
                  <a:schemeClr val="accent1">
                    <a:lumMod val="75000"/>
                  </a:schemeClr>
                </a:solidFill>
              </a:rPr>
              <a:t>جماعة </a:t>
            </a:r>
            <a:r>
              <a:rPr lang="ar-SA" sz="2400" dirty="0">
                <a:solidFill>
                  <a:schemeClr val="accent1">
                    <a:lumMod val="75000"/>
                  </a:schemeClr>
                </a:solidFill>
              </a:rPr>
              <a:t>السوبر إستدیو </a:t>
            </a:r>
            <a:r>
              <a:rPr lang="en-US" sz="2400" dirty="0" err="1">
                <a:solidFill>
                  <a:schemeClr val="accent1">
                    <a:lumMod val="75000"/>
                  </a:schemeClr>
                </a:solidFill>
              </a:rPr>
              <a:t>Superstudio</a:t>
            </a:r>
            <a:endParaRPr lang="ar-SA" sz="2400" dirty="0">
              <a:solidFill>
                <a:schemeClr val="accent1">
                  <a:lumMod val="75000"/>
                </a:schemeClr>
              </a:solidFill>
            </a:endParaRPr>
          </a:p>
          <a:p>
            <a:pPr marL="342900" indent="-342900">
              <a:buFont typeface="Wingdings" panose="05000000000000000000" pitchFamily="2" charset="2"/>
              <a:buChar char="§"/>
            </a:pPr>
            <a:r>
              <a:rPr lang="ar-SA" sz="2400" dirty="0" smtClean="0">
                <a:solidFill>
                  <a:schemeClr val="accent1">
                    <a:lumMod val="75000"/>
                  </a:schemeClr>
                </a:solidFill>
              </a:rPr>
              <a:t>مجموعة </a:t>
            </a:r>
            <a:r>
              <a:rPr lang="ar-SA" sz="2400" dirty="0">
                <a:solidFill>
                  <a:schemeClr val="accent1">
                    <a:lumMod val="75000"/>
                  </a:schemeClr>
                </a:solidFill>
              </a:rPr>
              <a:t>الأربع تسعات </a:t>
            </a:r>
            <a:r>
              <a:rPr lang="ar-SA" sz="2400" dirty="0" smtClean="0">
                <a:solidFill>
                  <a:schemeClr val="accent1">
                    <a:lumMod val="75000"/>
                  </a:schemeClr>
                </a:solidFill>
              </a:rPr>
              <a:t>9999</a:t>
            </a:r>
            <a:r>
              <a:rPr lang="en-US" sz="2400" dirty="0" smtClean="0">
                <a:solidFill>
                  <a:schemeClr val="accent1">
                    <a:lumMod val="75000"/>
                  </a:schemeClr>
                </a:solidFill>
              </a:rPr>
              <a:t> </a:t>
            </a:r>
            <a:r>
              <a:rPr lang="en-US" sz="2400" dirty="0">
                <a:solidFill>
                  <a:schemeClr val="accent1">
                    <a:lumMod val="75000"/>
                  </a:schemeClr>
                </a:solidFill>
              </a:rPr>
              <a:t>Die </a:t>
            </a:r>
            <a:r>
              <a:rPr lang="en-US" sz="2400" dirty="0" err="1" smtClean="0">
                <a:solidFill>
                  <a:schemeClr val="accent1">
                    <a:lumMod val="75000"/>
                  </a:schemeClr>
                </a:solidFill>
              </a:rPr>
              <a:t>Gruppe</a:t>
            </a:r>
            <a:r>
              <a:rPr lang="en-US" sz="2400" dirty="0" smtClean="0">
                <a:solidFill>
                  <a:schemeClr val="accent1">
                    <a:lumMod val="75000"/>
                  </a:schemeClr>
                </a:solidFill>
              </a:rPr>
              <a:t> </a:t>
            </a:r>
            <a:endParaRPr lang="ar-SA" sz="2400" dirty="0" smtClean="0">
              <a:solidFill>
                <a:schemeClr val="accent1">
                  <a:lumMod val="75000"/>
                </a:schemeClr>
              </a:solidFill>
            </a:endParaRPr>
          </a:p>
          <a:p>
            <a:pPr marL="342900" indent="-342900">
              <a:buFont typeface="Wingdings" panose="05000000000000000000" pitchFamily="2" charset="2"/>
              <a:buChar char="§"/>
            </a:pPr>
            <a:r>
              <a:rPr lang="ar-SA" sz="2400" dirty="0">
                <a:solidFill>
                  <a:schemeClr val="accent1">
                    <a:lumMod val="75000"/>
                  </a:schemeClr>
                </a:solidFill>
              </a:rPr>
              <a:t>جماعة الأرشى </a:t>
            </a:r>
            <a:r>
              <a:rPr lang="ar-SA" sz="2400" dirty="0" smtClean="0">
                <a:solidFill>
                  <a:schemeClr val="accent1">
                    <a:lumMod val="75000"/>
                  </a:schemeClr>
                </a:solidFill>
              </a:rPr>
              <a:t>زووم </a:t>
            </a:r>
            <a:r>
              <a:rPr lang="en-US" sz="2400" dirty="0" err="1" smtClean="0">
                <a:solidFill>
                  <a:schemeClr val="accent1">
                    <a:lumMod val="75000"/>
                  </a:schemeClr>
                </a:solidFill>
              </a:rPr>
              <a:t>Archizoom</a:t>
            </a:r>
            <a:endParaRPr lang="ar-SA" sz="2400" dirty="0" smtClean="0">
              <a:solidFill>
                <a:schemeClr val="accent1">
                  <a:lumMod val="75000"/>
                </a:schemeClr>
              </a:solidFill>
            </a:endParaRPr>
          </a:p>
          <a:p>
            <a:pPr marL="342900" indent="-342900">
              <a:buFont typeface="Wingdings" panose="05000000000000000000" pitchFamily="2" charset="2"/>
              <a:buChar char="§"/>
            </a:pPr>
            <a:r>
              <a:rPr lang="ar-SA" sz="2400" dirty="0">
                <a:solidFill>
                  <a:schemeClr val="accent1">
                    <a:lumMod val="75000"/>
                  </a:schemeClr>
                </a:solidFill>
              </a:rPr>
              <a:t>جماعة الأداة (</a:t>
            </a:r>
            <a:r>
              <a:rPr lang="ar-SA" sz="2400" dirty="0" smtClean="0">
                <a:solidFill>
                  <a:schemeClr val="accent1">
                    <a:lumMod val="75000"/>
                  </a:schemeClr>
                </a:solidFill>
              </a:rPr>
              <a:t>العازفة) </a:t>
            </a:r>
            <a:r>
              <a:rPr lang="en-US" sz="2400" dirty="0">
                <a:solidFill>
                  <a:schemeClr val="accent1">
                    <a:lumMod val="75000"/>
                  </a:schemeClr>
                </a:solidFill>
              </a:rPr>
              <a:t>Die </a:t>
            </a:r>
            <a:r>
              <a:rPr lang="en-US" sz="2400" dirty="0" err="1">
                <a:solidFill>
                  <a:schemeClr val="accent1">
                    <a:lumMod val="75000"/>
                  </a:schemeClr>
                </a:solidFill>
              </a:rPr>
              <a:t>Grupp</a:t>
            </a:r>
            <a:r>
              <a:rPr lang="en-US" sz="2400" dirty="0">
                <a:solidFill>
                  <a:schemeClr val="accent1">
                    <a:lumMod val="75000"/>
                  </a:schemeClr>
                </a:solidFill>
              </a:rPr>
              <a:t> </a:t>
            </a:r>
            <a:r>
              <a:rPr lang="en-US" sz="2400" dirty="0" smtClean="0">
                <a:solidFill>
                  <a:schemeClr val="accent1">
                    <a:lumMod val="75000"/>
                  </a:schemeClr>
                </a:solidFill>
              </a:rPr>
              <a:t>Strum</a:t>
            </a:r>
            <a:endParaRPr lang="ar-SA" sz="2400" dirty="0" smtClean="0">
              <a:solidFill>
                <a:schemeClr val="accent1">
                  <a:lumMod val="75000"/>
                </a:schemeClr>
              </a:solidFill>
            </a:endParaRPr>
          </a:p>
          <a:p>
            <a:pPr algn="just"/>
            <a:r>
              <a:rPr lang="ar-SA" sz="2400" dirty="0">
                <a:latin typeface="Times New Roman" panose="02020603050405020304" pitchFamily="18" charset="0"/>
                <a:ea typeface="+mj-ea"/>
                <a:cs typeface="Times New Roman" panose="02020603050405020304" pitchFamily="18" charset="0"/>
              </a:rPr>
              <a:t>٢. </a:t>
            </a:r>
            <a:r>
              <a:rPr lang="ar-SA" sz="2400" dirty="0">
                <a:latin typeface="Times New Roman" panose="02020603050405020304" pitchFamily="18" charset="0"/>
                <a:ea typeface="+mj-ea"/>
                <a:cs typeface="Times New Roman" panose="02020603050405020304" pitchFamily="18" charset="0"/>
              </a:rPr>
              <a:t>حركات تصمیم مضادة: وتتضمن الحركات المناھضة </a:t>
            </a:r>
            <a:r>
              <a:rPr lang="ar-SA" sz="2400" dirty="0">
                <a:latin typeface="Times New Roman" panose="02020603050405020304" pitchFamily="18" charset="0"/>
                <a:ea typeface="+mj-ea"/>
                <a:cs typeface="Times New Roman" panose="02020603050405020304" pitchFamily="18" charset="0"/>
              </a:rPr>
              <a:t>للإتجاه الوظیفى </a:t>
            </a:r>
            <a:r>
              <a:rPr lang="ar-SA" sz="2400" dirty="0">
                <a:latin typeface="Times New Roman" panose="02020603050405020304" pitchFamily="18" charset="0"/>
                <a:ea typeface="+mj-ea"/>
                <a:cs typeface="Times New Roman" panose="02020603050405020304" pitchFamily="18" charset="0"/>
              </a:rPr>
              <a:t>خاصة فى تصمیم الأثاث، والرافضة للنزعات </a:t>
            </a:r>
            <a:r>
              <a:rPr lang="ar-SA" sz="2400" dirty="0">
                <a:latin typeface="Times New Roman" panose="02020603050405020304" pitchFamily="18" charset="0"/>
                <a:ea typeface="+mj-ea"/>
                <a:cs typeface="Times New Roman" panose="02020603050405020304" pitchFamily="18" charset="0"/>
              </a:rPr>
              <a:t>المادیة الإستھلاكیة </a:t>
            </a:r>
            <a:r>
              <a:rPr lang="ar-SA" sz="2400" dirty="0">
                <a:latin typeface="Times New Roman" panose="02020603050405020304" pitchFamily="18" charset="0"/>
                <a:ea typeface="+mj-ea"/>
                <a:cs typeface="Times New Roman" panose="02020603050405020304" pitchFamily="18" charset="0"/>
              </a:rPr>
              <a:t>فى أعقاب أزمة البترول عام </a:t>
            </a:r>
            <a:r>
              <a:rPr lang="ar-SA" sz="2400" dirty="0">
                <a:latin typeface="Times New Roman" panose="02020603050405020304" pitchFamily="18" charset="0"/>
                <a:ea typeface="+mj-ea"/>
                <a:cs typeface="Times New Roman" panose="02020603050405020304" pitchFamily="18" charset="0"/>
              </a:rPr>
              <a:t>١٩٧٣، </a:t>
            </a:r>
            <a:r>
              <a:rPr lang="ar-SA" sz="2400" dirty="0">
                <a:latin typeface="Times New Roman" panose="02020603050405020304" pitchFamily="18" charset="0"/>
                <a:ea typeface="+mj-ea"/>
                <a:cs typeface="Times New Roman" panose="02020603050405020304" pitchFamily="18" charset="0"/>
              </a:rPr>
              <a:t>وتشمل</a:t>
            </a:r>
            <a:r>
              <a:rPr lang="ar-SA" sz="2400" dirty="0" smtClean="0">
                <a:latin typeface="Times New Roman" panose="02020603050405020304" pitchFamily="18" charset="0"/>
                <a:ea typeface="+mj-ea"/>
                <a:cs typeface="Times New Roman" panose="02020603050405020304" pitchFamily="18" charset="0"/>
              </a:rPr>
              <a:t>:</a:t>
            </a:r>
          </a:p>
          <a:p>
            <a:pPr marL="342900" indent="-342900" algn="just">
              <a:buFont typeface="Wingdings" panose="05000000000000000000" pitchFamily="2" charset="2"/>
              <a:buChar char="§"/>
            </a:pPr>
            <a:r>
              <a:rPr lang="ar-SA" sz="2400" dirty="0">
                <a:solidFill>
                  <a:schemeClr val="accent1">
                    <a:lumMod val="75000"/>
                  </a:schemeClr>
                </a:solidFill>
              </a:rPr>
              <a:t>جماعة إستدیو </a:t>
            </a:r>
            <a:r>
              <a:rPr lang="ar-SA" sz="2400" dirty="0">
                <a:solidFill>
                  <a:schemeClr val="accent1">
                    <a:lumMod val="75000"/>
                  </a:schemeClr>
                </a:solidFill>
              </a:rPr>
              <a:t>الكیمیا </a:t>
            </a:r>
            <a:r>
              <a:rPr lang="en-US" sz="2400" dirty="0">
                <a:solidFill>
                  <a:schemeClr val="accent1">
                    <a:lumMod val="75000"/>
                  </a:schemeClr>
                </a:solidFill>
              </a:rPr>
              <a:t>Studio </a:t>
            </a:r>
            <a:r>
              <a:rPr lang="en-US" sz="2400" dirty="0" err="1">
                <a:solidFill>
                  <a:schemeClr val="accent1">
                    <a:lumMod val="75000"/>
                  </a:schemeClr>
                </a:solidFill>
              </a:rPr>
              <a:t>Alchimia</a:t>
            </a:r>
            <a:endParaRPr lang="ar-SA" sz="2400" dirty="0">
              <a:solidFill>
                <a:schemeClr val="accent1">
                  <a:lumMod val="75000"/>
                </a:schemeClr>
              </a:solidFill>
            </a:endParaRPr>
          </a:p>
          <a:p>
            <a:pPr marL="342900" indent="-342900" algn="just">
              <a:buFont typeface="Wingdings" panose="05000000000000000000" pitchFamily="2" charset="2"/>
              <a:buChar char="§"/>
            </a:pPr>
            <a:r>
              <a:rPr lang="ar-SA" sz="2400" dirty="0">
                <a:solidFill>
                  <a:schemeClr val="accent1">
                    <a:lumMod val="75000"/>
                  </a:schemeClr>
                </a:solidFill>
              </a:rPr>
              <a:t>جماعة </a:t>
            </a:r>
            <a:r>
              <a:rPr lang="ar-SA" sz="2400" dirty="0">
                <a:solidFill>
                  <a:schemeClr val="accent1">
                    <a:lumMod val="75000"/>
                  </a:schemeClr>
                </a:solidFill>
              </a:rPr>
              <a:t>ممفیس </a:t>
            </a:r>
            <a:r>
              <a:rPr lang="en-US" sz="2400" dirty="0">
                <a:solidFill>
                  <a:schemeClr val="accent1">
                    <a:lumMod val="75000"/>
                  </a:schemeClr>
                </a:solidFill>
              </a:rPr>
              <a:t> </a:t>
            </a:r>
            <a:r>
              <a:rPr lang="en-US" sz="2400" dirty="0">
                <a:solidFill>
                  <a:schemeClr val="accent1">
                    <a:lumMod val="75000"/>
                  </a:schemeClr>
                </a:solidFill>
              </a:rPr>
              <a:t>Memphis </a:t>
            </a:r>
            <a:r>
              <a:rPr lang="en-US" sz="2400" dirty="0" err="1">
                <a:solidFill>
                  <a:schemeClr val="accent1">
                    <a:lumMod val="75000"/>
                  </a:schemeClr>
                </a:solidFill>
              </a:rPr>
              <a:t>Gruppe</a:t>
            </a:r>
            <a:r>
              <a:rPr lang="ar-SA" sz="2400" dirty="0">
                <a:solidFill>
                  <a:schemeClr val="accent1">
                    <a:lumMod val="75000"/>
                  </a:schemeClr>
                </a:solidFill>
              </a:rPr>
              <a:t> </a:t>
            </a:r>
            <a:endParaRPr lang="ar-SA" sz="2400" dirty="0">
              <a:solidFill>
                <a:schemeClr val="accent1">
                  <a:lumMod val="75000"/>
                </a:schemeClr>
              </a:solidFill>
            </a:endParaRPr>
          </a:p>
        </p:txBody>
      </p:sp>
    </p:spTree>
    <p:extLst>
      <p:ext uri="{BB962C8B-B14F-4D97-AF65-F5344CB8AC3E}">
        <p14:creationId xmlns:p14="http://schemas.microsoft.com/office/powerpoint/2010/main" val="172583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Title 1"/>
          <p:cNvSpPr txBox="1">
            <a:spLocks/>
          </p:cNvSpPr>
          <p:nvPr/>
        </p:nvSpPr>
        <p:spPr>
          <a:xfrm>
            <a:off x="1359600" y="1961330"/>
            <a:ext cx="10515600" cy="1038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u="sng" dirty="0" smtClean="0">
                <a:solidFill>
                  <a:srgbClr val="265E83"/>
                </a:solidFill>
              </a:rPr>
              <a:t>الحركات الردیكالیة:</a:t>
            </a:r>
            <a:endParaRPr lang="en-US" sz="4000" u="sng" dirty="0">
              <a:solidFill>
                <a:srgbClr val="265E83"/>
              </a:solidFill>
            </a:endParaRPr>
          </a:p>
        </p:txBody>
      </p:sp>
      <p:sp>
        <p:nvSpPr>
          <p:cNvPr id="5" name="Rectangle 4"/>
          <p:cNvSpPr/>
          <p:nvPr/>
        </p:nvSpPr>
        <p:spPr>
          <a:xfrm>
            <a:off x="433137" y="2780033"/>
            <a:ext cx="11167460" cy="3847207"/>
          </a:xfrm>
          <a:prstGeom prst="rect">
            <a:avLst/>
          </a:prstGeom>
        </p:spPr>
        <p:txBody>
          <a:bodyPr wrap="square">
            <a:spAutoFit/>
          </a:bodyPr>
          <a:lstStyle/>
          <a:p>
            <a:pPr marL="457200" indent="-457200" algn="just">
              <a:buFont typeface="+mj-lt"/>
              <a:buAutoNum type="arabicPeriod"/>
            </a:pPr>
            <a:r>
              <a:rPr lang="ar-SA" sz="2400" b="1" u="sng" dirty="0" smtClean="0">
                <a:solidFill>
                  <a:srgbClr val="C00000"/>
                </a:solidFill>
                <a:latin typeface="Times New Roman" panose="02020603050405020304" pitchFamily="18" charset="0"/>
                <a:ea typeface="+mj-ea"/>
                <a:cs typeface="Times New Roman" panose="02020603050405020304" pitchFamily="18" charset="0"/>
              </a:rPr>
              <a:t>جماعة </a:t>
            </a:r>
            <a:r>
              <a:rPr lang="ar-SA" sz="2400" b="1" u="sng" dirty="0">
                <a:solidFill>
                  <a:srgbClr val="C00000"/>
                </a:solidFill>
                <a:latin typeface="Times New Roman" panose="02020603050405020304" pitchFamily="18" charset="0"/>
                <a:ea typeface="+mj-ea"/>
                <a:cs typeface="Times New Roman" panose="02020603050405020304" pitchFamily="18" charset="0"/>
              </a:rPr>
              <a:t>السوبر </a:t>
            </a:r>
            <a:r>
              <a:rPr lang="ar-SA" sz="2400" b="1" u="sng" dirty="0" smtClean="0">
                <a:solidFill>
                  <a:srgbClr val="C00000"/>
                </a:solidFill>
                <a:latin typeface="Times New Roman" panose="02020603050405020304" pitchFamily="18" charset="0"/>
                <a:ea typeface="+mj-ea"/>
                <a:cs typeface="Times New Roman" panose="02020603050405020304" pitchFamily="18" charset="0"/>
              </a:rPr>
              <a:t>إستدیو</a:t>
            </a:r>
          </a:p>
          <a:p>
            <a:pPr algn="just"/>
            <a:endParaRPr lang="ar-SA" sz="2000" dirty="0" smtClean="0">
              <a:latin typeface="Times New Roman" panose="02020603050405020304" pitchFamily="18" charset="0"/>
              <a:ea typeface="+mj-ea"/>
              <a:cs typeface="Times New Roman" panose="02020603050405020304" pitchFamily="18" charset="0"/>
            </a:endParaRPr>
          </a:p>
          <a:p>
            <a:pPr algn="just"/>
            <a:r>
              <a:rPr lang="ar-SA" sz="2000" dirty="0" smtClean="0">
                <a:latin typeface="Times New Roman" panose="02020603050405020304" pitchFamily="18" charset="0"/>
                <a:ea typeface="+mj-ea"/>
                <a:cs typeface="Times New Roman" panose="02020603050405020304" pitchFamily="18" charset="0"/>
              </a:rPr>
              <a:t>ھى </a:t>
            </a:r>
            <a:r>
              <a:rPr lang="ar-SA" sz="2000" dirty="0">
                <a:latin typeface="Times New Roman" panose="02020603050405020304" pitchFamily="18" charset="0"/>
                <a:ea typeface="+mj-ea"/>
                <a:cs typeface="Times New Roman" panose="02020603050405020304" pitchFamily="18" charset="0"/>
              </a:rPr>
              <a:t>إحدى أھم حركات التصمیم الردیكالیة المضادة </a:t>
            </a:r>
            <a:r>
              <a:rPr lang="ar-SA" sz="2000" dirty="0">
                <a:latin typeface="Times New Roman" panose="02020603050405020304" pitchFamily="18" charset="0"/>
                <a:ea typeface="+mj-ea"/>
                <a:cs typeface="Times New Roman" panose="02020603050405020304" pitchFamily="18" charset="0"/>
              </a:rPr>
              <a:t>لإتجاھات التصمیم </a:t>
            </a:r>
            <a:r>
              <a:rPr lang="ar-SA" sz="2000" dirty="0">
                <a:latin typeface="Times New Roman" panose="02020603050405020304" pitchFamily="18" charset="0"/>
                <a:ea typeface="+mj-ea"/>
                <a:cs typeface="Times New Roman" panose="02020603050405020304" pitchFamily="18" charset="0"/>
              </a:rPr>
              <a:t>النفعیة الإستھلاكیة. أسست فى مدینة </a:t>
            </a:r>
            <a:r>
              <a:rPr lang="ar-SA" sz="2000" dirty="0" smtClean="0">
                <a:latin typeface="Times New Roman" panose="02020603050405020304" pitchFamily="18" charset="0"/>
                <a:ea typeface="+mj-ea"/>
                <a:cs typeface="Times New Roman" panose="02020603050405020304" pitchFamily="18" charset="0"/>
              </a:rPr>
              <a:t>فلورنسا فى </a:t>
            </a:r>
            <a:r>
              <a:rPr lang="ar-SA" sz="2000" dirty="0">
                <a:latin typeface="Times New Roman" panose="02020603050405020304" pitchFamily="18" charset="0"/>
                <a:ea typeface="+mj-ea"/>
                <a:cs typeface="Times New Roman" panose="02020603050405020304" pitchFamily="18" charset="0"/>
              </a:rPr>
              <a:t>إیطالیا عام ١٩٦٦ بواسطة كل من أدلف نتالینى </a:t>
            </a:r>
            <a:r>
              <a:rPr lang="ar-SA" sz="2000" dirty="0">
                <a:latin typeface="Times New Roman" panose="02020603050405020304" pitchFamily="18" charset="0"/>
                <a:ea typeface="+mj-ea"/>
                <a:cs typeface="Times New Roman" panose="02020603050405020304" pitchFamily="18" charset="0"/>
              </a:rPr>
              <a:t>وكرستیانو </a:t>
            </a:r>
            <a:r>
              <a:rPr lang="ar-SA" sz="2000" dirty="0" smtClean="0">
                <a:latin typeface="Times New Roman" panose="02020603050405020304" pitchFamily="18" charset="0"/>
                <a:ea typeface="+mj-ea"/>
                <a:cs typeface="Times New Roman" panose="02020603050405020304" pitchFamily="18" charset="0"/>
              </a:rPr>
              <a:t>تورالدا </a:t>
            </a:r>
            <a:r>
              <a:rPr lang="en-US" sz="2000" dirty="0">
                <a:latin typeface="Times New Roman" panose="02020603050405020304" pitchFamily="18" charset="0"/>
                <a:cs typeface="Times New Roman" panose="02020603050405020304" pitchFamily="18" charset="0"/>
              </a:rPr>
              <a:t>.(Adolf </a:t>
            </a:r>
            <a:r>
              <a:rPr lang="en-US" sz="2000" dirty="0" err="1">
                <a:latin typeface="Times New Roman" panose="02020603050405020304" pitchFamily="18" charset="0"/>
                <a:cs typeface="Times New Roman" panose="02020603050405020304" pitchFamily="18" charset="0"/>
              </a:rPr>
              <a:t>Natalini</a:t>
            </a:r>
            <a:r>
              <a:rPr lang="en-US" sz="2000" dirty="0">
                <a:latin typeface="Times New Roman" panose="02020603050405020304" pitchFamily="18" charset="0"/>
                <a:cs typeface="Times New Roman" panose="02020603050405020304" pitchFamily="18" charset="0"/>
              </a:rPr>
              <a:t> und C. </a:t>
            </a:r>
            <a:r>
              <a:rPr lang="en-US" sz="2000" dirty="0" err="1">
                <a:latin typeface="Times New Roman" panose="02020603050405020304" pitchFamily="18" charset="0"/>
                <a:cs typeface="Times New Roman" panose="02020603050405020304" pitchFamily="18" charset="0"/>
              </a:rPr>
              <a:t>Toralda</a:t>
            </a:r>
            <a:r>
              <a:rPr lang="en-US" sz="2000" dirty="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ea typeface="+mj-ea"/>
                <a:cs typeface="Times New Roman" panose="02020603050405020304" pitchFamily="18" charset="0"/>
              </a:rPr>
              <a:t>. </a:t>
            </a:r>
            <a:r>
              <a:rPr lang="ar-SA" sz="2000" dirty="0">
                <a:latin typeface="Times New Roman" panose="02020603050405020304" pitchFamily="18" charset="0"/>
                <a:ea typeface="+mj-ea"/>
                <a:cs typeface="Times New Roman" panose="02020603050405020304" pitchFamily="18" charset="0"/>
              </a:rPr>
              <a:t>وھدفت </a:t>
            </a:r>
            <a:r>
              <a:rPr lang="ar-SA" sz="2000" dirty="0">
                <a:latin typeface="Times New Roman" panose="02020603050405020304" pitchFamily="18" charset="0"/>
                <a:ea typeface="+mj-ea"/>
                <a:cs typeface="Times New Roman" panose="02020603050405020304" pitchFamily="18" charset="0"/>
              </a:rPr>
              <a:t>الحركة </a:t>
            </a:r>
            <a:r>
              <a:rPr lang="ar-SA" sz="2000" dirty="0">
                <a:latin typeface="Times New Roman" panose="02020603050405020304" pitchFamily="18" charset="0"/>
                <a:ea typeface="+mj-ea"/>
                <a:cs typeface="Times New Roman" panose="02020603050405020304" pitchFamily="18" charset="0"/>
              </a:rPr>
              <a:t>إلى </a:t>
            </a:r>
            <a:r>
              <a:rPr lang="ar-SA" sz="2000" dirty="0">
                <a:latin typeface="Times New Roman" panose="02020603050405020304" pitchFamily="18" charset="0"/>
                <a:ea typeface="+mj-ea"/>
                <a:cs typeface="Times New Roman" panose="02020603050405020304" pitchFamily="18" charset="0"/>
              </a:rPr>
              <a:t>معالجة المشكلات المتعلقة بالتصمیم والعمارة وبصفة </a:t>
            </a:r>
            <a:r>
              <a:rPr lang="ar-SA" sz="2000" dirty="0">
                <a:latin typeface="Times New Roman" panose="02020603050405020304" pitchFamily="18" charset="0"/>
                <a:ea typeface="+mj-ea"/>
                <a:cs typeface="Times New Roman" panose="02020603050405020304" pitchFamily="18" charset="0"/>
              </a:rPr>
              <a:t>خاصة تصمیم </a:t>
            </a:r>
            <a:r>
              <a:rPr lang="ar-SA" sz="2000" dirty="0">
                <a:latin typeface="Times New Roman" panose="02020603050405020304" pitchFamily="18" charset="0"/>
                <a:ea typeface="+mj-ea"/>
                <a:cs typeface="Times New Roman" panose="02020603050405020304" pitchFamily="18" charset="0"/>
              </a:rPr>
              <a:t>الأثاث بوسائل وأدوات تقنیة محددة وبإستخدام </a:t>
            </a:r>
            <a:r>
              <a:rPr lang="ar-SA" sz="2000" dirty="0">
                <a:latin typeface="Times New Roman" panose="02020603050405020304" pitchFamily="18" charset="0"/>
                <a:ea typeface="+mj-ea"/>
                <a:cs typeface="Times New Roman" panose="02020603050405020304" pitchFamily="18" charset="0"/>
              </a:rPr>
              <a:t>خامات ومواد </a:t>
            </a:r>
            <a:r>
              <a:rPr lang="ar-SA" sz="2000" dirty="0">
                <a:latin typeface="Times New Roman" panose="02020603050405020304" pitchFamily="18" charset="0"/>
                <a:ea typeface="+mj-ea"/>
                <a:cs typeface="Times New Roman" panose="02020603050405020304" pitchFamily="18" charset="0"/>
              </a:rPr>
              <a:t>جدیدة مستحدثة مثل اللدائن والبلاستیك. </a:t>
            </a:r>
            <a:r>
              <a:rPr lang="ar-SA" sz="2000" dirty="0">
                <a:latin typeface="Times New Roman" panose="02020603050405020304" pitchFamily="18" charset="0"/>
                <a:ea typeface="+mj-ea"/>
                <a:cs typeface="Times New Roman" panose="02020603050405020304" pitchFamily="18" charset="0"/>
              </a:rPr>
              <a:t>وبالتالى </a:t>
            </a:r>
            <a:r>
              <a:rPr lang="ar-SA" sz="2000" dirty="0">
                <a:latin typeface="Times New Roman" panose="02020603050405020304" pitchFamily="18" charset="0"/>
                <a:ea typeface="+mj-ea"/>
                <a:cs typeface="Times New Roman" panose="02020603050405020304" pitchFamily="18" charset="0"/>
              </a:rPr>
              <a:t>إھتمت الحركة </a:t>
            </a:r>
            <a:r>
              <a:rPr lang="ar-SA" sz="2000" dirty="0">
                <a:latin typeface="Times New Roman" panose="02020603050405020304" pitchFamily="18" charset="0"/>
                <a:ea typeface="+mj-ea"/>
                <a:cs typeface="Times New Roman" panose="02020603050405020304" pitchFamily="18" charset="0"/>
              </a:rPr>
              <a:t>بعملیات بحوث التصمیم النظریة </a:t>
            </a:r>
            <a:r>
              <a:rPr lang="ar-SA" sz="2000" dirty="0">
                <a:latin typeface="Times New Roman" panose="02020603050405020304" pitchFamily="18" charset="0"/>
                <a:ea typeface="+mj-ea"/>
                <a:cs typeface="Times New Roman" panose="02020603050405020304" pitchFamily="18" charset="0"/>
              </a:rPr>
              <a:t>والعمارة </a:t>
            </a:r>
            <a:r>
              <a:rPr lang="ar-SA" sz="2000" dirty="0">
                <a:latin typeface="Times New Roman" panose="02020603050405020304" pitchFamily="18" charset="0"/>
                <a:ea typeface="+mj-ea"/>
                <a:cs typeface="Times New Roman" panose="02020603050405020304" pitchFamily="18" charset="0"/>
              </a:rPr>
              <a:t>والتخطیط الحضرى </a:t>
            </a:r>
            <a:r>
              <a:rPr lang="ar-SA" sz="2000" dirty="0">
                <a:latin typeface="Times New Roman" panose="02020603050405020304" pitchFamily="18" charset="0"/>
                <a:ea typeface="+mj-ea"/>
                <a:cs typeface="Times New Roman" panose="02020603050405020304" pitchFamily="18" charset="0"/>
              </a:rPr>
              <a:t>فى محاولة منھا لتطبیقھا من خلال الإستعانة بالنظم البنائیة والإجتماعیة بعیدا عن المذھب الوظیفى والأسالیب العقلانیة الصارمة. وقدمت الجماعة العدید من النماذج التصمیمیة ذات الطبیعة الردیكالیة، والمخالفة للنظم والإتجاھات السائدة، ولكنھا تتشابه معھا فى فھم حركة الحیاة وتغیر المتطلبات والإحتیاجات المجتمعیة، من خلال شعارھا "التصمیم كابتكار أو مثل الإختراع"  و " التصمیم كحیلة أو وسیلة " ھذا من ناحیة. </a:t>
            </a:r>
            <a:r>
              <a:rPr lang="ar-SA" sz="2000" dirty="0">
                <a:latin typeface="Times New Roman" panose="02020603050405020304" pitchFamily="18" charset="0"/>
                <a:ea typeface="+mj-ea"/>
                <a:cs typeface="Times New Roman" panose="02020603050405020304" pitchFamily="18" charset="0"/>
              </a:rPr>
              <a:t>وعلى الجانب </a:t>
            </a:r>
            <a:r>
              <a:rPr lang="ar-SA" sz="2000" dirty="0" smtClean="0">
                <a:latin typeface="Times New Roman" panose="02020603050405020304" pitchFamily="18" charset="0"/>
                <a:ea typeface="+mj-ea"/>
                <a:cs typeface="Times New Roman" panose="02020603050405020304" pitchFamily="18" charset="0"/>
              </a:rPr>
              <a:t>الآخر یرى </a:t>
            </a:r>
            <a:r>
              <a:rPr lang="ar-SA" sz="2000" dirty="0">
                <a:latin typeface="Times New Roman" panose="02020603050405020304" pitchFamily="18" charset="0"/>
                <a:ea typeface="+mj-ea"/>
                <a:cs typeface="Times New Roman" panose="02020603050405020304" pitchFamily="18" charset="0"/>
              </a:rPr>
              <a:t>مصممى السوبر إستدیو أن كل عمل فنى أو تصمیم دائما </a:t>
            </a:r>
            <a:r>
              <a:rPr lang="ar-SA" sz="2000" dirty="0" smtClean="0">
                <a:latin typeface="Times New Roman" panose="02020603050405020304" pitchFamily="18" charset="0"/>
                <a:ea typeface="+mj-ea"/>
                <a:cs typeface="Times New Roman" panose="02020603050405020304" pitchFamily="18" charset="0"/>
              </a:rPr>
              <a:t>له </a:t>
            </a:r>
            <a:r>
              <a:rPr lang="ar-SA" sz="2000" dirty="0">
                <a:latin typeface="Times New Roman" panose="02020603050405020304" pitchFamily="18" charset="0"/>
                <a:ea typeface="+mj-ea"/>
                <a:cs typeface="Times New Roman" panose="02020603050405020304" pitchFamily="18" charset="0"/>
              </a:rPr>
              <a:t> </a:t>
            </a:r>
            <a:r>
              <a:rPr lang="ar-SA" sz="2000" dirty="0" smtClean="0">
                <a:latin typeface="Times New Roman" panose="02020603050405020304" pitchFamily="18" charset="0"/>
                <a:ea typeface="+mj-ea"/>
                <a:cs typeface="Times New Roman" panose="02020603050405020304" pitchFamily="18" charset="0"/>
              </a:rPr>
              <a:t>وظیفة </a:t>
            </a:r>
            <a:r>
              <a:rPr lang="ar-SA" sz="2000" dirty="0">
                <a:latin typeface="Times New Roman" panose="02020603050405020304" pitchFamily="18" charset="0"/>
                <a:ea typeface="+mj-ea"/>
                <a:cs typeface="Times New Roman" panose="02020603050405020304" pitchFamily="18" charset="0"/>
              </a:rPr>
              <a:t>مادیة مرئیة، ووظیفة باطنیة كامنة فى الجوانب </a:t>
            </a:r>
            <a:r>
              <a:rPr lang="ar-SA" sz="2000" dirty="0" smtClean="0">
                <a:latin typeface="Times New Roman" panose="02020603050405020304" pitchFamily="18" charset="0"/>
                <a:ea typeface="+mj-ea"/>
                <a:cs typeface="Times New Roman" panose="02020603050405020304" pitchFamily="18" charset="0"/>
              </a:rPr>
              <a:t>الإدراكیة والتأملیة</a:t>
            </a:r>
            <a:r>
              <a:rPr lang="ar-SA" sz="2000" dirty="0">
                <a:latin typeface="Times New Roman" panose="02020603050405020304" pitchFamily="18" charset="0"/>
                <a:ea typeface="+mj-ea"/>
                <a:cs typeface="Times New Roman" panose="02020603050405020304" pitchFamily="18" charset="0"/>
              </a:rPr>
              <a:t>. وإستطاع مصممى السوبر إستدیو بالتعاون مع </a:t>
            </a:r>
            <a:r>
              <a:rPr lang="ar-SA" sz="2000" dirty="0" smtClean="0">
                <a:latin typeface="Times New Roman" panose="02020603050405020304" pitchFamily="18" charset="0"/>
                <a:ea typeface="+mj-ea"/>
                <a:cs typeface="Times New Roman" panose="02020603050405020304" pitchFamily="18" charset="0"/>
              </a:rPr>
              <a:t>جماعة </a:t>
            </a:r>
            <a:r>
              <a:rPr lang="ar-SA" sz="2000" dirty="0">
                <a:latin typeface="Times New Roman" panose="02020603050405020304" pitchFamily="18" charset="0"/>
                <a:cs typeface="Times New Roman" panose="02020603050405020304" pitchFamily="18" charset="0"/>
              </a:rPr>
              <a:t>الأربع </a:t>
            </a:r>
            <a:r>
              <a:rPr lang="ar-SA" sz="2000" dirty="0" smtClean="0">
                <a:latin typeface="Times New Roman" panose="02020603050405020304" pitchFamily="18" charset="0"/>
                <a:cs typeface="Times New Roman" panose="02020603050405020304" pitchFamily="18" charset="0"/>
              </a:rPr>
              <a:t>تسعات </a:t>
            </a:r>
            <a:r>
              <a:rPr lang="en-US" sz="2000" dirty="0" smtClean="0"/>
              <a:t>Gruppe9999</a:t>
            </a:r>
            <a:r>
              <a:rPr lang="ar-SA" sz="2000" dirty="0" smtClean="0">
                <a:latin typeface="Times New Roman" panose="02020603050405020304" pitchFamily="18" charset="0"/>
                <a:ea typeface="+mj-ea"/>
                <a:cs typeface="Times New Roman" panose="02020603050405020304" pitchFamily="18" charset="0"/>
              </a:rPr>
              <a:t>  من </a:t>
            </a:r>
            <a:r>
              <a:rPr lang="ar-SA" sz="2000" dirty="0">
                <a:latin typeface="Times New Roman" panose="02020603050405020304" pitchFamily="18" charset="0"/>
                <a:ea typeface="+mj-ea"/>
                <a:cs typeface="Times New Roman" panose="02020603050405020304" pitchFamily="18" charset="0"/>
              </a:rPr>
              <a:t>إنجاز العدید </a:t>
            </a:r>
            <a:r>
              <a:rPr lang="ar-SA" sz="2000" dirty="0" smtClean="0">
                <a:latin typeface="Times New Roman" panose="02020603050405020304" pitchFamily="18" charset="0"/>
                <a:ea typeface="+mj-ea"/>
                <a:cs typeface="Times New Roman" panose="02020603050405020304" pitchFamily="18" charset="0"/>
              </a:rPr>
              <a:t>من، </a:t>
            </a:r>
            <a:r>
              <a:rPr lang="ar-SA" sz="2000" dirty="0">
                <a:latin typeface="Times New Roman" panose="02020603050405020304" pitchFamily="18" charset="0"/>
                <a:ea typeface="+mj-ea"/>
                <a:cs typeface="Times New Roman" panose="02020603050405020304" pitchFamily="18" charset="0"/>
              </a:rPr>
              <a:t>التصمیمات ذات الطبیعة الھندسیة كمجموعة </a:t>
            </a:r>
            <a:r>
              <a:rPr lang="ar-SA" sz="2000" dirty="0" smtClean="0">
                <a:latin typeface="Times New Roman" panose="02020603050405020304" pitchFamily="18" charset="0"/>
                <a:ea typeface="+mj-ea"/>
                <a:cs typeface="Times New Roman" panose="02020603050405020304" pitchFamily="18" charset="0"/>
              </a:rPr>
              <a:t>من الأثاث.</a:t>
            </a:r>
            <a:endParaRPr lang="ar-SA"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48974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92527" y="-2217738"/>
            <a:ext cx="14241463" cy="9075738"/>
          </a:xfrm>
        </p:spPr>
      </p:pic>
      <p:pic>
        <p:nvPicPr>
          <p:cNvPr id="2" name="Picture 1"/>
          <p:cNvPicPr>
            <a:picLocks noChangeAspect="1"/>
          </p:cNvPicPr>
          <p:nvPr/>
        </p:nvPicPr>
        <p:blipFill>
          <a:blip r:embed="rId4"/>
          <a:stretch>
            <a:fillRect/>
          </a:stretch>
        </p:blipFill>
        <p:spPr>
          <a:xfrm>
            <a:off x="728347" y="3041063"/>
            <a:ext cx="2559903" cy="2993991"/>
          </a:xfrm>
          <a:prstGeom prst="rect">
            <a:avLst/>
          </a:prstGeom>
        </p:spPr>
      </p:pic>
      <p:pic>
        <p:nvPicPr>
          <p:cNvPr id="3" name="Picture 2"/>
          <p:cNvPicPr>
            <a:picLocks noChangeAspect="1"/>
          </p:cNvPicPr>
          <p:nvPr/>
        </p:nvPicPr>
        <p:blipFill>
          <a:blip r:embed="rId5"/>
          <a:stretch>
            <a:fillRect/>
          </a:stretch>
        </p:blipFill>
        <p:spPr>
          <a:xfrm>
            <a:off x="7648137" y="1407972"/>
            <a:ext cx="4075331" cy="2228057"/>
          </a:xfrm>
          <a:prstGeom prst="rect">
            <a:avLst/>
          </a:prstGeom>
        </p:spPr>
      </p:pic>
      <p:pic>
        <p:nvPicPr>
          <p:cNvPr id="6" name="Picture 5"/>
          <p:cNvPicPr>
            <a:picLocks noChangeAspect="1"/>
          </p:cNvPicPr>
          <p:nvPr/>
        </p:nvPicPr>
        <p:blipFill>
          <a:blip r:embed="rId6"/>
          <a:stretch>
            <a:fillRect/>
          </a:stretch>
        </p:blipFill>
        <p:spPr>
          <a:xfrm>
            <a:off x="8160985" y="3636029"/>
            <a:ext cx="3049633" cy="2078622"/>
          </a:xfrm>
          <a:prstGeom prst="rect">
            <a:avLst/>
          </a:prstGeom>
        </p:spPr>
      </p:pic>
      <p:sp>
        <p:nvSpPr>
          <p:cNvPr id="7" name="Rectangle 6"/>
          <p:cNvSpPr/>
          <p:nvPr/>
        </p:nvSpPr>
        <p:spPr>
          <a:xfrm>
            <a:off x="3562559" y="4076393"/>
            <a:ext cx="2586450" cy="923330"/>
          </a:xfrm>
          <a:prstGeom prst="rect">
            <a:avLst/>
          </a:prstGeom>
        </p:spPr>
        <p:txBody>
          <a:bodyPr wrap="square">
            <a:spAutoFit/>
          </a:bodyPr>
          <a:lstStyle/>
          <a:p>
            <a:pPr algn="ctr"/>
            <a:r>
              <a:rPr lang="ar-SA" b="1" dirty="0">
                <a:latin typeface="Times New Roman" panose="02020603050405020304" pitchFamily="18" charset="0"/>
                <a:cs typeface="Times New Roman" panose="02020603050405020304" pitchFamily="18" charset="0"/>
              </a:rPr>
              <a:t>وحدة إضاءة معلقة من</a:t>
            </a:r>
          </a:p>
          <a:p>
            <a:pPr algn="ctr"/>
            <a:r>
              <a:rPr lang="ar-SA" b="1" dirty="0">
                <a:latin typeface="Times New Roman" panose="02020603050405020304" pitchFamily="18" charset="0"/>
                <a:cs typeface="Times New Roman" panose="02020603050405020304" pitchFamily="18" charset="0"/>
              </a:rPr>
              <a:t>تصمیم جماعة السوبر إستدیو فى </a:t>
            </a:r>
            <a:r>
              <a:rPr lang="ar-SA" b="1" dirty="0" smtClean="0">
                <a:latin typeface="Times New Roman" panose="02020603050405020304" pitchFamily="18" charset="0"/>
                <a:cs typeface="Times New Roman" panose="02020603050405020304" pitchFamily="18" charset="0"/>
              </a:rPr>
              <a:t>العام 1967</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7648137" y="5876028"/>
            <a:ext cx="4543864" cy="923330"/>
          </a:xfrm>
          <a:prstGeom prst="rect">
            <a:avLst/>
          </a:prstGeom>
        </p:spPr>
        <p:txBody>
          <a:bodyPr wrap="square">
            <a:spAutoFit/>
          </a:bodyPr>
          <a:lstStyle/>
          <a:p>
            <a:pPr algn="ctr"/>
            <a:r>
              <a:rPr lang="ar-SA" b="1" dirty="0" smtClean="0">
                <a:latin typeface="Times New Roman" panose="02020603050405020304" pitchFamily="18" charset="0"/>
                <a:cs typeface="Times New Roman" panose="02020603050405020304" pitchFamily="18" charset="0"/>
              </a:rPr>
              <a:t>منضدة </a:t>
            </a:r>
            <a:r>
              <a:rPr lang="ar-SA" b="1" dirty="0">
                <a:latin typeface="Times New Roman" panose="02020603050405020304" pitchFamily="18" charset="0"/>
                <a:cs typeface="Times New Roman" panose="02020603050405020304" pitchFamily="18" charset="0"/>
              </a:rPr>
              <a:t>المربعة أعلى، وبنك للجلوس</a:t>
            </a:r>
          </a:p>
          <a:p>
            <a:pPr algn="ctr"/>
            <a:r>
              <a:rPr lang="ar-SA" b="1" dirty="0">
                <a:latin typeface="Times New Roman" panose="02020603050405020304" pitchFamily="18" charset="0"/>
                <a:cs typeface="Times New Roman" panose="02020603050405020304" pitchFamily="18" charset="0"/>
              </a:rPr>
              <a:t>أسفل مع منضدة ذات خطوط ھندسیة تصمیم</a:t>
            </a:r>
          </a:p>
          <a:p>
            <a:pPr algn="ctr"/>
            <a:r>
              <a:rPr lang="ar-SA" b="1" dirty="0" smtClean="0">
                <a:latin typeface="Times New Roman" panose="02020603050405020304" pitchFamily="18" charset="0"/>
                <a:cs typeface="Times New Roman" panose="02020603050405020304" pitchFamily="18" charset="0"/>
              </a:rPr>
              <a:t>جماعة </a:t>
            </a:r>
            <a:r>
              <a:rPr lang="ar-SA" b="1" dirty="0">
                <a:latin typeface="Times New Roman" panose="02020603050405020304" pitchFamily="18" charset="0"/>
                <a:cs typeface="Times New Roman" panose="02020603050405020304" pitchFamily="18" charset="0"/>
              </a:rPr>
              <a:t>السوبر إستدیو </a:t>
            </a:r>
            <a:r>
              <a:rPr lang="ar-SA" b="1" dirty="0" smtClean="0">
                <a:latin typeface="Times New Roman" panose="02020603050405020304" pitchFamily="18" charset="0"/>
                <a:cs typeface="Times New Roman" panose="02020603050405020304" pitchFamily="18" charset="0"/>
              </a:rPr>
              <a:t>1970</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567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Title 1"/>
          <p:cNvSpPr txBox="1">
            <a:spLocks/>
          </p:cNvSpPr>
          <p:nvPr/>
        </p:nvSpPr>
        <p:spPr>
          <a:xfrm>
            <a:off x="1359600" y="1961330"/>
            <a:ext cx="10515600" cy="1038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u="sng" dirty="0" smtClean="0">
                <a:solidFill>
                  <a:srgbClr val="265E83"/>
                </a:solidFill>
              </a:rPr>
              <a:t>الحركات الردیكالیة:</a:t>
            </a:r>
            <a:endParaRPr lang="en-US" sz="4000" u="sng" dirty="0">
              <a:solidFill>
                <a:srgbClr val="265E83"/>
              </a:solidFill>
            </a:endParaRPr>
          </a:p>
        </p:txBody>
      </p:sp>
      <p:sp>
        <p:nvSpPr>
          <p:cNvPr id="5" name="Rectangle 4"/>
          <p:cNvSpPr/>
          <p:nvPr/>
        </p:nvSpPr>
        <p:spPr>
          <a:xfrm>
            <a:off x="433137" y="2780033"/>
            <a:ext cx="11167460" cy="3231654"/>
          </a:xfrm>
          <a:prstGeom prst="rect">
            <a:avLst/>
          </a:prstGeom>
        </p:spPr>
        <p:txBody>
          <a:bodyPr wrap="square">
            <a:spAutoFit/>
          </a:bodyPr>
          <a:lstStyle/>
          <a:p>
            <a:pPr algn="just"/>
            <a:r>
              <a:rPr lang="ar-SA" sz="2400" b="1" dirty="0" smtClean="0">
                <a:solidFill>
                  <a:srgbClr val="C00000"/>
                </a:solidFill>
                <a:latin typeface="Times New Roman" panose="02020603050405020304" pitchFamily="18" charset="0"/>
                <a:ea typeface="+mj-ea"/>
                <a:cs typeface="Times New Roman" panose="02020603050405020304" pitchFamily="18" charset="0"/>
              </a:rPr>
              <a:t>2.  </a:t>
            </a:r>
            <a:r>
              <a:rPr lang="ar-SA" sz="2400" b="1" u="sng" dirty="0" smtClean="0">
                <a:solidFill>
                  <a:srgbClr val="C00000"/>
                </a:solidFill>
                <a:latin typeface="Times New Roman" panose="02020603050405020304" pitchFamily="18" charset="0"/>
                <a:ea typeface="+mj-ea"/>
                <a:cs typeface="Times New Roman" panose="02020603050405020304" pitchFamily="18" charset="0"/>
              </a:rPr>
              <a:t>جماعة الأداة</a:t>
            </a:r>
          </a:p>
          <a:p>
            <a:pPr algn="just"/>
            <a:endParaRPr lang="ar-SA" sz="2000" dirty="0" smtClean="0">
              <a:latin typeface="Times New Roman" panose="02020603050405020304" pitchFamily="18" charset="0"/>
              <a:ea typeface="+mj-ea"/>
              <a:cs typeface="Times New Roman" panose="02020603050405020304" pitchFamily="18" charset="0"/>
            </a:endParaRPr>
          </a:p>
          <a:p>
            <a:pPr algn="just"/>
            <a:r>
              <a:rPr lang="ar-SA" sz="2000" dirty="0" smtClean="0">
                <a:latin typeface="Times New Roman" panose="02020603050405020304" pitchFamily="18" charset="0"/>
                <a:ea typeface="+mj-ea"/>
                <a:cs typeface="Times New Roman" panose="02020603050405020304" pitchFamily="18" charset="0"/>
              </a:rPr>
              <a:t>تأسست </a:t>
            </a:r>
            <a:r>
              <a:rPr lang="ar-SA" sz="2000" dirty="0">
                <a:latin typeface="Times New Roman" panose="02020603050405020304" pitchFamily="18" charset="0"/>
                <a:ea typeface="+mj-ea"/>
                <a:cs typeface="Times New Roman" panose="02020603050405020304" pitchFamily="18" charset="0"/>
              </a:rPr>
              <a:t>جماعة الأداه المعروفة </a:t>
            </a:r>
            <a:r>
              <a:rPr lang="ar-SA" sz="2000" dirty="0" smtClean="0">
                <a:latin typeface="Times New Roman" panose="02020603050405020304" pitchFamily="18" charset="0"/>
                <a:ea typeface="+mj-ea"/>
                <a:cs typeface="Times New Roman" panose="02020603050405020304" pitchFamily="18" charset="0"/>
              </a:rPr>
              <a:t>إختصارا </a:t>
            </a:r>
            <a:r>
              <a:rPr lang="en-US" sz="2000" dirty="0" err="1">
                <a:latin typeface="Times New Roman" panose="02020603050405020304" pitchFamily="18" charset="0"/>
                <a:cs typeface="Times New Roman" panose="02020603050405020304" pitchFamily="18" charset="0"/>
              </a:rPr>
              <a:t>Gruppe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Sturm</a:t>
            </a:r>
            <a:r>
              <a:rPr lang="ar-SA" sz="2000" dirty="0">
                <a:latin typeface="Times New Roman" panose="02020603050405020304" pitchFamily="18" charset="0"/>
                <a:ea typeface="+mj-ea"/>
                <a:cs typeface="Times New Roman" panose="02020603050405020304" pitchFamily="18" charset="0"/>
              </a:rPr>
              <a:t> </a:t>
            </a:r>
            <a:r>
              <a:rPr lang="ar-SA" sz="2000" dirty="0" smtClean="0">
                <a:latin typeface="Times New Roman" panose="02020603050405020304" pitchFamily="18" charset="0"/>
                <a:ea typeface="+mj-ea"/>
                <a:cs typeface="Times New Roman" panose="02020603050405020304" pitchFamily="18" charset="0"/>
              </a:rPr>
              <a:t>من قبل </a:t>
            </a:r>
            <a:r>
              <a:rPr lang="ar-SA" sz="2000" dirty="0">
                <a:latin typeface="Times New Roman" panose="02020603050405020304" pitchFamily="18" charset="0"/>
                <a:ea typeface="+mj-ea"/>
                <a:cs typeface="Times New Roman" panose="02020603050405020304" pitchFamily="18" charset="0"/>
              </a:rPr>
              <a:t>مجموعة من الشبان المعماریین </a:t>
            </a:r>
            <a:r>
              <a:rPr lang="ar-SA" sz="2000" dirty="0" smtClean="0">
                <a:latin typeface="Times New Roman" panose="02020603050405020304" pitchFamily="18" charset="0"/>
                <a:ea typeface="+mj-ea"/>
                <a:cs typeface="Times New Roman" panose="02020603050405020304" pitchFamily="18" charset="0"/>
              </a:rPr>
              <a:t>أمثال </a:t>
            </a:r>
            <a:r>
              <a:rPr lang="en-US" sz="2000" dirty="0" err="1">
                <a:latin typeface="Times New Roman" panose="02020603050405020304" pitchFamily="18" charset="0"/>
                <a:cs typeface="Times New Roman" panose="02020603050405020304" pitchFamily="18" charset="0"/>
              </a:rPr>
              <a:t>Georgio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Geretti</a:t>
            </a:r>
            <a:r>
              <a:rPr lang="en-US" sz="2000"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 ، </a:t>
            </a:r>
            <a:r>
              <a:rPr lang="it-IT" sz="2000" dirty="0" smtClean="0">
                <a:latin typeface="Times New Roman" panose="02020603050405020304" pitchFamily="18" charset="0"/>
                <a:cs typeface="Times New Roman" panose="02020603050405020304" pitchFamily="18" charset="0"/>
              </a:rPr>
              <a:t>Riccardo </a:t>
            </a:r>
            <a:r>
              <a:rPr lang="it-IT" sz="2000" dirty="0">
                <a:latin typeface="Times New Roman" panose="02020603050405020304" pitchFamily="18" charset="0"/>
                <a:cs typeface="Times New Roman" panose="02020603050405020304" pitchFamily="18" charset="0"/>
              </a:rPr>
              <a:t>Rosso und </a:t>
            </a:r>
            <a:r>
              <a:rPr lang="it-IT" sz="2000" dirty="0" smtClean="0">
                <a:latin typeface="Times New Roman" panose="02020603050405020304" pitchFamily="18" charset="0"/>
                <a:cs typeface="Times New Roman" panose="02020603050405020304" pitchFamily="18" charset="0"/>
              </a:rPr>
              <a:t>Maurizio</a:t>
            </a:r>
            <a:r>
              <a:rPr lang="ar-SA" sz="2000" dirty="0" smtClean="0">
                <a:latin typeface="Times New Roman" panose="02020603050405020304" pitchFamily="18" charset="0"/>
                <a:cs typeface="Times New Roman" panose="02020603050405020304" pitchFamily="18" charset="0"/>
              </a:rPr>
              <a:t> ، </a:t>
            </a:r>
            <a:r>
              <a:rPr lang="it-IT" sz="2000" dirty="0">
                <a:latin typeface="Times New Roman" panose="02020603050405020304" pitchFamily="18" charset="0"/>
                <a:cs typeface="Times New Roman" panose="02020603050405020304" pitchFamily="18" charset="0"/>
              </a:rPr>
              <a:t>Pietro </a:t>
            </a:r>
            <a:r>
              <a:rPr lang="it-IT" sz="2000" dirty="0" smtClean="0">
                <a:latin typeface="Times New Roman" panose="02020603050405020304" pitchFamily="18" charset="0"/>
                <a:cs typeface="Times New Roman" panose="02020603050405020304" pitchFamily="18" charset="0"/>
              </a:rPr>
              <a:t>Derossi</a:t>
            </a:r>
            <a:r>
              <a:rPr lang="ar-SA" sz="2000" dirty="0">
                <a:latin typeface="Times New Roman" panose="02020603050405020304" pitchFamily="18" charset="0"/>
                <a:ea typeface="+mj-ea"/>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فى عام </a:t>
            </a:r>
            <a:r>
              <a:rPr lang="ar-SA" sz="2000" dirty="0" smtClean="0">
                <a:latin typeface="Times New Roman" panose="02020603050405020304" pitchFamily="18" charset="0"/>
                <a:cs typeface="Times New Roman" panose="02020603050405020304" pitchFamily="18" charset="0"/>
              </a:rPr>
              <a:t>1966 </a:t>
            </a:r>
            <a:r>
              <a:rPr lang="ar-SA" sz="2000" dirty="0">
                <a:latin typeface="Times New Roman" panose="02020603050405020304" pitchFamily="18" charset="0"/>
                <a:cs typeface="Times New Roman" panose="02020603050405020304" pitchFamily="18" charset="0"/>
              </a:rPr>
              <a:t>بمدینة تورین</a:t>
            </a:r>
            <a:r>
              <a:rPr lang="ar-SA" sz="2000" dirty="0" smtClean="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Turin</a:t>
            </a:r>
            <a:r>
              <a:rPr lang="ar-SA" sz="2000" dirty="0" smtClean="0">
                <a:latin typeface="Times New Roman" panose="02020603050405020304" pitchFamily="18" charset="0"/>
                <a:ea typeface="+mj-ea"/>
                <a:cs typeface="Times New Roman" panose="02020603050405020304" pitchFamily="18" charset="0"/>
              </a:rPr>
              <a:t> بإیطالیا</a:t>
            </a:r>
            <a:r>
              <a:rPr lang="ar-SA" sz="2000" dirty="0">
                <a:latin typeface="Times New Roman" panose="02020603050405020304" pitchFamily="18" charset="0"/>
                <a:ea typeface="+mj-ea"/>
                <a:cs typeface="Times New Roman" panose="02020603050405020304" pitchFamily="18" charset="0"/>
              </a:rPr>
              <a:t>. </a:t>
            </a:r>
            <a:r>
              <a:rPr lang="ar-SA" sz="2000" dirty="0" smtClean="0">
                <a:latin typeface="Times New Roman" panose="02020603050405020304" pitchFamily="18" charset="0"/>
                <a:ea typeface="+mj-ea"/>
                <a:cs typeface="Times New Roman" panose="02020603050405020304" pitchFamily="18" charset="0"/>
              </a:rPr>
              <a:t>وتنتمى </a:t>
            </a:r>
            <a:r>
              <a:rPr lang="ar-SA" sz="2000" dirty="0">
                <a:latin typeface="Times New Roman" panose="02020603050405020304" pitchFamily="18" charset="0"/>
                <a:ea typeface="+mj-ea"/>
                <a:cs typeface="Times New Roman" panose="02020603050405020304" pitchFamily="18" charset="0"/>
              </a:rPr>
              <a:t>الجماعة إلى حركات التصمیم المضادة. وترجع </a:t>
            </a:r>
            <a:r>
              <a:rPr lang="ar-SA" sz="2000" dirty="0" smtClean="0">
                <a:latin typeface="Times New Roman" panose="02020603050405020304" pitchFamily="18" charset="0"/>
                <a:ea typeface="+mj-ea"/>
                <a:cs typeface="Times New Roman" panose="02020603050405020304" pitchFamily="18" charset="0"/>
              </a:rPr>
              <a:t>تسمیة الحركة </a:t>
            </a:r>
            <a:r>
              <a:rPr lang="ar-SA" sz="2000" dirty="0">
                <a:latin typeface="Times New Roman" panose="02020603050405020304" pitchFamily="18" charset="0"/>
                <a:ea typeface="+mj-ea"/>
                <a:cs typeface="Times New Roman" panose="02020603050405020304" pitchFamily="18" charset="0"/>
              </a:rPr>
              <a:t>بھذا الإسم، فھو إختصار لمصطلح " العمارة </a:t>
            </a:r>
            <a:r>
              <a:rPr lang="ar-SA" sz="2000" dirty="0" smtClean="0">
                <a:latin typeface="Times New Roman" panose="02020603050405020304" pitchFamily="18" charset="0"/>
                <a:ea typeface="+mj-ea"/>
                <a:cs typeface="Times New Roman" panose="02020603050405020304" pitchFamily="18" charset="0"/>
              </a:rPr>
              <a:t>الفاعلة وھو </a:t>
            </a:r>
            <a:r>
              <a:rPr lang="ar-SA" sz="2000" dirty="0">
                <a:latin typeface="Times New Roman" panose="02020603050405020304" pitchFamily="18" charset="0"/>
                <a:ea typeface="+mj-ea"/>
                <a:cs typeface="Times New Roman" panose="02020603050405020304" pitchFamily="18" charset="0"/>
              </a:rPr>
              <a:t>ما یعني محاولة ،"</a:t>
            </a:r>
            <a:r>
              <a:rPr lang="en-US" sz="2000" dirty="0" err="1">
                <a:latin typeface="Times New Roman" panose="02020603050405020304" pitchFamily="18" charset="0"/>
                <a:ea typeface="+mj-ea"/>
                <a:cs typeface="Times New Roman" panose="02020603050405020304" pitchFamily="18" charset="0"/>
              </a:rPr>
              <a:t>instrumentelle</a:t>
            </a:r>
            <a:r>
              <a:rPr lang="en-US" sz="2000" dirty="0">
                <a:latin typeface="Times New Roman" panose="02020603050405020304" pitchFamily="18" charset="0"/>
                <a:ea typeface="+mj-ea"/>
                <a:cs typeface="Times New Roman" panose="02020603050405020304" pitchFamily="18" charset="0"/>
              </a:rPr>
              <a:t> </a:t>
            </a:r>
            <a:r>
              <a:rPr lang="en-US" sz="2000" dirty="0" err="1" smtClean="0">
                <a:latin typeface="Times New Roman" panose="02020603050405020304" pitchFamily="18" charset="0"/>
                <a:ea typeface="+mj-ea"/>
                <a:cs typeface="Times New Roman" panose="02020603050405020304" pitchFamily="18" charset="0"/>
              </a:rPr>
              <a:t>Architektur</a:t>
            </a:r>
            <a:r>
              <a:rPr lang="ar-SA" sz="2000" dirty="0">
                <a:latin typeface="Times New Roman" panose="02020603050405020304" pitchFamily="18" charset="0"/>
                <a:ea typeface="+mj-ea"/>
                <a:cs typeface="Times New Roman" panose="02020603050405020304" pitchFamily="18" charset="0"/>
              </a:rPr>
              <a:t> </a:t>
            </a:r>
            <a:r>
              <a:rPr lang="ar-SA" sz="2000" dirty="0" smtClean="0">
                <a:latin typeface="Times New Roman" panose="02020603050405020304" pitchFamily="18" charset="0"/>
                <a:ea typeface="+mj-ea"/>
                <a:cs typeface="Times New Roman" panose="02020603050405020304" pitchFamily="18" charset="0"/>
              </a:rPr>
              <a:t>لتطویر </a:t>
            </a:r>
            <a:r>
              <a:rPr lang="ar-SA" sz="2000" dirty="0">
                <a:latin typeface="Times New Roman" panose="02020603050405020304" pitchFamily="18" charset="0"/>
                <a:ea typeface="+mj-ea"/>
                <a:cs typeface="Times New Roman" panose="02020603050405020304" pitchFamily="18" charset="0"/>
              </a:rPr>
              <a:t>التصمیم للمنتجات من خلال وسائل العمارة. </a:t>
            </a:r>
            <a:r>
              <a:rPr lang="ar-SA" sz="2000" dirty="0" smtClean="0">
                <a:latin typeface="Times New Roman" panose="02020603050405020304" pitchFamily="18" charset="0"/>
                <a:ea typeface="+mj-ea"/>
                <a:cs typeface="Times New Roman" panose="02020603050405020304" pitchFamily="18" charset="0"/>
              </a:rPr>
              <a:t>وحاولت الجماعة </a:t>
            </a:r>
            <a:r>
              <a:rPr lang="ar-SA" sz="2000" dirty="0">
                <a:latin typeface="Times New Roman" panose="02020603050405020304" pitchFamily="18" charset="0"/>
                <a:ea typeface="+mj-ea"/>
                <a:cs typeface="Times New Roman" panose="02020603050405020304" pitchFamily="18" charset="0"/>
              </a:rPr>
              <a:t>نشر أفكارھا ھى الأخرى من خلال ندوات ونشر </a:t>
            </a:r>
            <a:r>
              <a:rPr lang="ar-SA" sz="2000" dirty="0" smtClean="0">
                <a:latin typeface="Times New Roman" panose="02020603050405020304" pitchFamily="18" charset="0"/>
                <a:ea typeface="+mj-ea"/>
                <a:cs typeface="Times New Roman" panose="02020603050405020304" pitchFamily="18" charset="0"/>
              </a:rPr>
              <a:t>مقالات عن </a:t>
            </a:r>
            <a:r>
              <a:rPr lang="ar-SA" sz="2000" dirty="0">
                <a:latin typeface="Times New Roman" panose="02020603050405020304" pitchFamily="18" charset="0"/>
                <a:ea typeface="+mj-ea"/>
                <a:cs typeface="Times New Roman" panose="02020603050405020304" pitchFamily="18" charset="0"/>
              </a:rPr>
              <a:t>مبادئ ونظریات التصمیم. وقد شاركت الجماعة بنشاط </a:t>
            </a:r>
            <a:r>
              <a:rPr lang="ar-SA" sz="2000" dirty="0" smtClean="0">
                <a:latin typeface="Times New Roman" panose="02020603050405020304" pitchFamily="18" charset="0"/>
                <a:ea typeface="+mj-ea"/>
                <a:cs typeface="Times New Roman" panose="02020603050405020304" pitchFamily="18" charset="0"/>
              </a:rPr>
              <a:t>في نشر </a:t>
            </a:r>
            <a:r>
              <a:rPr lang="ar-SA" sz="2000" dirty="0">
                <a:latin typeface="Times New Roman" panose="02020603050405020304" pitchFamily="18" charset="0"/>
                <a:ea typeface="+mj-ea"/>
                <a:cs typeface="Times New Roman" panose="02020603050405020304" pitchFamily="18" charset="0"/>
              </a:rPr>
              <a:t>إتجاھات التصامیم الردیكالى في إیطالیا، من خلال </a:t>
            </a:r>
            <a:r>
              <a:rPr lang="ar-SA" sz="2000" dirty="0" smtClean="0">
                <a:latin typeface="Times New Roman" panose="02020603050405020304" pitchFamily="18" charset="0"/>
                <a:ea typeface="+mj-ea"/>
                <a:cs typeface="Times New Roman" panose="02020603050405020304" pitchFamily="18" charset="0"/>
              </a:rPr>
              <a:t>المشاركة فى </a:t>
            </a:r>
            <a:r>
              <a:rPr lang="ar-SA" sz="2000" dirty="0">
                <a:latin typeface="Times New Roman" panose="02020603050405020304" pitchFamily="18" charset="0"/>
                <a:ea typeface="+mj-ea"/>
                <a:cs typeface="Times New Roman" panose="02020603050405020304" pitchFamily="18" charset="0"/>
              </a:rPr>
              <a:t>العدید من المعارض الفنیة فى إیطالیا. ویعد التصمیم </a:t>
            </a:r>
            <a:r>
              <a:rPr lang="ar-SA" sz="2000" dirty="0" smtClean="0">
                <a:latin typeface="Times New Roman" panose="02020603050405020304" pitchFamily="18" charset="0"/>
                <a:ea typeface="+mj-ea"/>
                <a:cs typeface="Times New Roman" panose="02020603050405020304" pitchFamily="18" charset="0"/>
              </a:rPr>
              <a:t>المعروف </a:t>
            </a:r>
            <a:r>
              <a:rPr lang="ar-SA" sz="2000" dirty="0">
                <a:latin typeface="Times New Roman" panose="02020603050405020304" pitchFamily="18" charset="0"/>
                <a:cs typeface="Times New Roman" panose="02020603050405020304" pitchFamily="18" charset="0"/>
              </a:rPr>
              <a:t>باسم </a:t>
            </a:r>
            <a:r>
              <a:rPr lang="ar-SA" sz="2000" dirty="0" smtClean="0">
                <a:latin typeface="Times New Roman" panose="02020603050405020304" pitchFamily="18" charset="0"/>
                <a:cs typeface="Times New Roman" panose="02020603050405020304" pitchFamily="18" charset="0"/>
              </a:rPr>
              <a:t>البراتون </a:t>
            </a:r>
            <a:r>
              <a:rPr lang="en-US" sz="2000" dirty="0" err="1" smtClean="0">
                <a:latin typeface="Times New Roman" panose="02020603050405020304" pitchFamily="18" charset="0"/>
                <a:cs typeface="Times New Roman" panose="02020603050405020304" pitchFamily="18" charset="0"/>
              </a:rPr>
              <a:t>Pratone</a:t>
            </a:r>
            <a:r>
              <a:rPr lang="ar-SA" sz="2000" dirty="0">
                <a:latin typeface="Times New Roman" panose="02020603050405020304" pitchFamily="18" charset="0"/>
                <a:ea typeface="+mj-ea"/>
                <a:cs typeface="Times New Roman" panose="02020603050405020304" pitchFamily="18" charset="0"/>
              </a:rPr>
              <a:t> </a:t>
            </a:r>
            <a:r>
              <a:rPr lang="ar-SA" sz="2000" dirty="0" smtClean="0">
                <a:latin typeface="Times New Roman" panose="02020603050405020304" pitchFamily="18" charset="0"/>
                <a:ea typeface="+mj-ea"/>
                <a:cs typeface="Times New Roman" panose="02020603050405020304" pitchFamily="18" charset="0"/>
              </a:rPr>
              <a:t>أو </a:t>
            </a:r>
            <a:r>
              <a:rPr lang="ar-SA" sz="2000" dirty="0">
                <a:latin typeface="Times New Roman" panose="02020603050405020304" pitchFamily="18" charset="0"/>
                <a:ea typeface="+mj-ea"/>
                <a:cs typeface="Times New Roman" panose="02020603050405020304" pitchFamily="18" charset="0"/>
              </a:rPr>
              <a:t>الحدیقة الكبیرة عام ١٩٧٠ </a:t>
            </a:r>
            <a:r>
              <a:rPr lang="ar-SA" sz="2000" dirty="0" smtClean="0">
                <a:latin typeface="Times New Roman" panose="02020603050405020304" pitchFamily="18" charset="0"/>
                <a:ea typeface="+mj-ea"/>
                <a:cs typeface="Times New Roman" panose="02020603050405020304" pitchFamily="18" charset="0"/>
              </a:rPr>
              <a:t>واحد </a:t>
            </a:r>
            <a:r>
              <a:rPr lang="ar-SA" sz="2000" dirty="0">
                <a:latin typeface="Times New Roman" panose="02020603050405020304" pitchFamily="18" charset="0"/>
                <a:ea typeface="+mj-ea"/>
                <a:cs typeface="Times New Roman" panose="02020603050405020304" pitchFamily="18" charset="0"/>
              </a:rPr>
              <a:t>من </a:t>
            </a:r>
            <a:r>
              <a:rPr lang="ar-SA" sz="2000" dirty="0" smtClean="0">
                <a:latin typeface="Times New Roman" panose="02020603050405020304" pitchFamily="18" charset="0"/>
                <a:ea typeface="+mj-ea"/>
                <a:cs typeface="Times New Roman" panose="02020603050405020304" pitchFamily="18" charset="0"/>
              </a:rPr>
              <a:t>النماذج الحیویة </a:t>
            </a:r>
            <a:r>
              <a:rPr lang="ar-SA" sz="2000" dirty="0">
                <a:latin typeface="Times New Roman" panose="02020603050405020304" pitchFamily="18" charset="0"/>
                <a:ea typeface="+mj-ea"/>
                <a:cs typeface="Times New Roman" panose="02020603050405020304" pitchFamily="18" charset="0"/>
              </a:rPr>
              <a:t>التى تدلل على جدلیة </a:t>
            </a:r>
            <a:r>
              <a:rPr lang="ar-SA" sz="2000" dirty="0" smtClean="0">
                <a:latin typeface="Times New Roman" panose="02020603050405020304" pitchFamily="18" charset="0"/>
                <a:ea typeface="+mj-ea"/>
                <a:cs typeface="Times New Roman" panose="02020603050405020304" pitchFamily="18" charset="0"/>
              </a:rPr>
              <a:t>الشكل والوظیفة </a:t>
            </a:r>
            <a:r>
              <a:rPr lang="ar-SA" sz="2000" dirty="0">
                <a:latin typeface="Times New Roman" panose="02020603050405020304" pitchFamily="18" charset="0"/>
                <a:ea typeface="+mj-ea"/>
                <a:cs typeface="Times New Roman" panose="02020603050405020304" pitchFamily="18" charset="0"/>
              </a:rPr>
              <a:t>فى فلسفة التصمیم لتلك الحركات الردیكالیة: </a:t>
            </a:r>
            <a:r>
              <a:rPr lang="ar-SA" sz="2000" dirty="0" smtClean="0">
                <a:latin typeface="Times New Roman" panose="02020603050405020304" pitchFamily="18" charset="0"/>
                <a:ea typeface="+mj-ea"/>
                <a:cs typeface="Times New Roman" panose="02020603050405020304" pitchFamily="18" charset="0"/>
              </a:rPr>
              <a:t>وھو مستوحى </a:t>
            </a:r>
            <a:r>
              <a:rPr lang="ar-SA" sz="2000" dirty="0">
                <a:latin typeface="Times New Roman" panose="02020603050405020304" pitchFamily="18" charset="0"/>
                <a:ea typeface="+mj-ea"/>
                <a:cs typeface="Times New Roman" panose="02020603050405020304" pitchFamily="18" charset="0"/>
              </a:rPr>
              <a:t>من فن النحت البوب وھى إحدى مقتنیات متحف </a:t>
            </a:r>
            <a:r>
              <a:rPr lang="ar-SA" sz="2000" dirty="0" smtClean="0">
                <a:latin typeface="Times New Roman" panose="02020603050405020304" pitchFamily="18" charset="0"/>
                <a:ea typeface="+mj-ea"/>
                <a:cs typeface="Times New Roman" panose="02020603050405020304" pitchFamily="18" charset="0"/>
              </a:rPr>
              <a:t>الفن الحدیث </a:t>
            </a:r>
            <a:r>
              <a:rPr lang="ar-SA" sz="2000" dirty="0">
                <a:latin typeface="Times New Roman" panose="02020603050405020304" pitchFamily="18" charset="0"/>
                <a:ea typeface="+mj-ea"/>
                <a:cs typeface="Times New Roman" panose="02020603050405020304" pitchFamily="18" charset="0"/>
              </a:rPr>
              <a:t>في نیویورك</a:t>
            </a:r>
          </a:p>
        </p:txBody>
      </p:sp>
    </p:spTree>
    <p:extLst>
      <p:ext uri="{BB962C8B-B14F-4D97-AF65-F5344CB8AC3E}">
        <p14:creationId xmlns:p14="http://schemas.microsoft.com/office/powerpoint/2010/main" val="132262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876</Words>
  <Application>Microsoft Office PowerPoint</Application>
  <PresentationFormat>Widescreen</PresentationFormat>
  <Paragraphs>52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تاريخ تصميم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Nahla</cp:lastModifiedBy>
  <cp:revision>81</cp:revision>
  <dcterms:created xsi:type="dcterms:W3CDTF">2020-03-17T20:43:53Z</dcterms:created>
  <dcterms:modified xsi:type="dcterms:W3CDTF">2020-04-20T04:35:53Z</dcterms:modified>
</cp:coreProperties>
</file>