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9"/>
  </p:notesMasterIdLst>
  <p:sldIdLst>
    <p:sldId id="256" r:id="rId2"/>
    <p:sldId id="257" r:id="rId3"/>
    <p:sldId id="258" r:id="rId4"/>
    <p:sldId id="259" r:id="rId5"/>
    <p:sldId id="264" r:id="rId6"/>
    <p:sldId id="261" r:id="rId7"/>
    <p:sldId id="262" r:id="rId8"/>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5E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000" autoAdjust="0"/>
    <p:restoredTop sz="94660"/>
  </p:normalViewPr>
  <p:slideViewPr>
    <p:cSldViewPr snapToGrid="0">
      <p:cViewPr varScale="1">
        <p:scale>
          <a:sx n="72" d="100"/>
          <a:sy n="72" d="100"/>
        </p:scale>
        <p:origin x="27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729334-2076-4E78-9EDD-8EB329293A3F}" type="datetimeFigureOut">
              <a:rPr lang="en-US" smtClean="0"/>
              <a:t>3/24/2020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7B259C-2A41-42DA-8C07-CEAC1D981B32}" type="slidenum">
              <a:rPr lang="en-US" smtClean="0"/>
              <a:t>‹#›</a:t>
            </a:fld>
            <a:endParaRPr lang="en-US"/>
          </a:p>
        </p:txBody>
      </p:sp>
    </p:spTree>
    <p:extLst>
      <p:ext uri="{BB962C8B-B14F-4D97-AF65-F5344CB8AC3E}">
        <p14:creationId xmlns:p14="http://schemas.microsoft.com/office/powerpoint/2010/main" val="988575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1</a:t>
            </a:fld>
            <a:endParaRPr lang="en-US"/>
          </a:p>
        </p:txBody>
      </p:sp>
    </p:spTree>
    <p:extLst>
      <p:ext uri="{BB962C8B-B14F-4D97-AF65-F5344CB8AC3E}">
        <p14:creationId xmlns:p14="http://schemas.microsoft.com/office/powerpoint/2010/main" val="2515918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2</a:t>
            </a:fld>
            <a:endParaRPr lang="en-US"/>
          </a:p>
        </p:txBody>
      </p:sp>
    </p:spTree>
    <p:extLst>
      <p:ext uri="{BB962C8B-B14F-4D97-AF65-F5344CB8AC3E}">
        <p14:creationId xmlns:p14="http://schemas.microsoft.com/office/powerpoint/2010/main" val="1502571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3</a:t>
            </a:fld>
            <a:endParaRPr lang="en-US"/>
          </a:p>
        </p:txBody>
      </p:sp>
    </p:spTree>
    <p:extLst>
      <p:ext uri="{BB962C8B-B14F-4D97-AF65-F5344CB8AC3E}">
        <p14:creationId xmlns:p14="http://schemas.microsoft.com/office/powerpoint/2010/main" val="3102440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4</a:t>
            </a:fld>
            <a:endParaRPr lang="en-US"/>
          </a:p>
        </p:txBody>
      </p:sp>
    </p:spTree>
    <p:extLst>
      <p:ext uri="{BB962C8B-B14F-4D97-AF65-F5344CB8AC3E}">
        <p14:creationId xmlns:p14="http://schemas.microsoft.com/office/powerpoint/2010/main" val="8773693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5</a:t>
            </a:fld>
            <a:endParaRPr lang="en-US"/>
          </a:p>
        </p:txBody>
      </p:sp>
    </p:spTree>
    <p:extLst>
      <p:ext uri="{BB962C8B-B14F-4D97-AF65-F5344CB8AC3E}">
        <p14:creationId xmlns:p14="http://schemas.microsoft.com/office/powerpoint/2010/main" val="4194678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7B259C-2A41-42DA-8C07-CEAC1D981B32}" type="slidenum">
              <a:rPr lang="en-US" smtClean="0"/>
              <a:t>6</a:t>
            </a:fld>
            <a:endParaRPr lang="en-US"/>
          </a:p>
        </p:txBody>
      </p:sp>
    </p:spTree>
    <p:extLst>
      <p:ext uri="{BB962C8B-B14F-4D97-AF65-F5344CB8AC3E}">
        <p14:creationId xmlns:p14="http://schemas.microsoft.com/office/powerpoint/2010/main" val="3837166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30/07/1441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2378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30/07/1441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498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30/07/1441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3309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30/07/1441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8569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A0E5FF-B424-4DFE-8581-6630AAA49E99}" type="datetimeFigureOut">
              <a:rPr lang="ar-EG" smtClean="0"/>
              <a:t>30/07/1441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125176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EFA0E5FF-B424-4DFE-8581-6630AAA49E99}" type="datetimeFigureOut">
              <a:rPr lang="ar-EG" smtClean="0"/>
              <a:t>30/07/1441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36740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EFA0E5FF-B424-4DFE-8581-6630AAA49E99}" type="datetimeFigureOut">
              <a:rPr lang="ar-EG" smtClean="0"/>
              <a:t>30/07/1441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44382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EFA0E5FF-B424-4DFE-8581-6630AAA49E99}" type="datetimeFigureOut">
              <a:rPr lang="ar-EG" smtClean="0"/>
              <a:t>30/07/1441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14297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0E5FF-B424-4DFE-8581-6630AAA49E99}" type="datetimeFigureOut">
              <a:rPr lang="ar-EG" smtClean="0"/>
              <a:t>30/07/1441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446788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30/07/1441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1461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30/07/1441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6966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A0E5FF-B424-4DFE-8581-6630AAA49E99}" type="datetimeFigureOut">
              <a:rPr lang="ar-EG" smtClean="0"/>
              <a:t>30/07/1441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885911-A0CF-462C-9C41-B99BB0F8794F}" type="slidenum">
              <a:rPr lang="ar-EG" smtClean="0"/>
              <a:t>‹#›</a:t>
            </a:fld>
            <a:endParaRPr lang="ar-EG"/>
          </a:p>
        </p:txBody>
      </p:sp>
    </p:spTree>
    <p:extLst>
      <p:ext uri="{BB962C8B-B14F-4D97-AF65-F5344CB8AC3E}">
        <p14:creationId xmlns:p14="http://schemas.microsoft.com/office/powerpoint/2010/main" val="2985828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7028" y="0"/>
            <a:ext cx="13193962" cy="7253207"/>
          </a:xfrm>
          <a:prstGeom prst="rect">
            <a:avLst/>
          </a:prstGeom>
        </p:spPr>
      </p:pic>
      <p:sp>
        <p:nvSpPr>
          <p:cNvPr id="2" name="Title 1"/>
          <p:cNvSpPr>
            <a:spLocks noGrp="1"/>
          </p:cNvSpPr>
          <p:nvPr>
            <p:ph type="ctrTitle"/>
          </p:nvPr>
        </p:nvSpPr>
        <p:spPr>
          <a:xfrm>
            <a:off x="4313695" y="2802667"/>
            <a:ext cx="7878305" cy="2057113"/>
          </a:xfrm>
        </p:spPr>
        <p:txBody>
          <a:bodyPr>
            <a:normAutofit/>
          </a:bodyPr>
          <a:lstStyle/>
          <a:p>
            <a:r>
              <a:rPr lang="ar-SA" dirty="0" smtClean="0">
                <a:solidFill>
                  <a:schemeClr val="bg1"/>
                </a:solidFill>
              </a:rPr>
              <a:t>تاريخ تصميم</a:t>
            </a:r>
            <a:endParaRPr lang="ar-EG" dirty="0">
              <a:solidFill>
                <a:schemeClr val="bg1"/>
              </a:solidFill>
            </a:endParaRPr>
          </a:p>
        </p:txBody>
      </p:sp>
      <p:sp>
        <p:nvSpPr>
          <p:cNvPr id="3" name="Subtitle 2"/>
          <p:cNvSpPr>
            <a:spLocks noGrp="1"/>
          </p:cNvSpPr>
          <p:nvPr>
            <p:ph type="subTitle" idx="1"/>
          </p:nvPr>
        </p:nvSpPr>
        <p:spPr>
          <a:xfrm>
            <a:off x="4313695" y="5055590"/>
            <a:ext cx="7878306" cy="1426575"/>
          </a:xfrm>
        </p:spPr>
        <p:txBody>
          <a:bodyPr/>
          <a:lstStyle/>
          <a:p>
            <a:r>
              <a:rPr lang="ar-SA" dirty="0" smtClean="0">
                <a:solidFill>
                  <a:schemeClr val="bg1"/>
                </a:solidFill>
              </a:rPr>
              <a:t>قسم المنتجات المعدنية والحلى</a:t>
            </a:r>
          </a:p>
          <a:p>
            <a:r>
              <a:rPr lang="ar-SA" dirty="0" smtClean="0">
                <a:solidFill>
                  <a:schemeClr val="bg1"/>
                </a:solidFill>
              </a:rPr>
              <a:t>الفرقة: الأولى</a:t>
            </a:r>
            <a:endParaRPr lang="ar-EG" dirty="0">
              <a:solidFill>
                <a:schemeClr val="bg1"/>
              </a:solidFill>
            </a:endParaRPr>
          </a:p>
        </p:txBody>
      </p:sp>
    </p:spTree>
    <p:extLst>
      <p:ext uri="{BB962C8B-B14F-4D97-AF65-F5344CB8AC3E}">
        <p14:creationId xmlns:p14="http://schemas.microsoft.com/office/powerpoint/2010/main" val="3593228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512" y="0"/>
            <a:ext cx="13193962" cy="7253207"/>
          </a:xfrm>
          <a:prstGeom prst="rect">
            <a:avLst/>
          </a:prstGeom>
        </p:spPr>
      </p:pic>
      <p:sp>
        <p:nvSpPr>
          <p:cNvPr id="3" name="Title 1"/>
          <p:cNvSpPr txBox="1">
            <a:spLocks/>
          </p:cNvSpPr>
          <p:nvPr/>
        </p:nvSpPr>
        <p:spPr>
          <a:xfrm>
            <a:off x="4313695" y="4129188"/>
            <a:ext cx="7878305" cy="2057113"/>
          </a:xfrm>
          <a:prstGeom prst="rect">
            <a:avLst/>
          </a:prstGeom>
        </p:spPr>
        <p:txBody>
          <a:bodyPr>
            <a:norm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ar-SA" dirty="0" smtClean="0">
                <a:solidFill>
                  <a:schemeClr val="bg1"/>
                </a:solidFill>
              </a:rPr>
              <a:t>مدرسة الباوهاوس</a:t>
            </a:r>
          </a:p>
          <a:p>
            <a:pPr algn="ctr"/>
            <a:r>
              <a:rPr lang="en-US" dirty="0" smtClean="0">
                <a:solidFill>
                  <a:schemeClr val="bg1"/>
                </a:solidFill>
              </a:rPr>
              <a:t>Bauhaus</a:t>
            </a:r>
            <a:endParaRPr lang="ar-SA" dirty="0" smtClean="0">
              <a:solidFill>
                <a:schemeClr val="bg1"/>
              </a:solidFill>
            </a:endParaRPr>
          </a:p>
        </p:txBody>
      </p:sp>
    </p:spTree>
    <p:extLst>
      <p:ext uri="{BB962C8B-B14F-4D97-AF65-F5344CB8AC3E}">
        <p14:creationId xmlns:p14="http://schemas.microsoft.com/office/powerpoint/2010/main" val="3919925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492527" y="-2217738"/>
            <a:ext cx="14241463" cy="9075738"/>
          </a:xfrm>
        </p:spPr>
      </p:pic>
      <p:sp>
        <p:nvSpPr>
          <p:cNvPr id="3" name="Title 1"/>
          <p:cNvSpPr txBox="1">
            <a:spLocks/>
          </p:cNvSpPr>
          <p:nvPr/>
        </p:nvSpPr>
        <p:spPr>
          <a:xfrm>
            <a:off x="1332304" y="1104097"/>
            <a:ext cx="10515600" cy="1325563"/>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ar-SA" u="sng" dirty="0" smtClean="0">
                <a:solidFill>
                  <a:srgbClr val="265E83"/>
                </a:solidFill>
              </a:rPr>
              <a:t>نشأة الباوهاوس</a:t>
            </a:r>
            <a:endParaRPr lang="en-US" u="sng" dirty="0">
              <a:solidFill>
                <a:srgbClr val="265E83"/>
              </a:solidFill>
            </a:endParaRPr>
          </a:p>
        </p:txBody>
      </p:sp>
      <p:sp>
        <p:nvSpPr>
          <p:cNvPr id="5" name="Rectangle 4"/>
          <p:cNvSpPr/>
          <p:nvPr/>
        </p:nvSpPr>
        <p:spPr>
          <a:xfrm>
            <a:off x="622851" y="2658275"/>
            <a:ext cx="11150023" cy="3785652"/>
          </a:xfrm>
          <a:prstGeom prst="rect">
            <a:avLst/>
          </a:prstGeom>
        </p:spPr>
        <p:txBody>
          <a:bodyPr wrap="square">
            <a:spAutoFit/>
          </a:bodyPr>
          <a:lstStyle/>
          <a:p>
            <a:pPr algn="just"/>
            <a:r>
              <a:rPr lang="ar-SA" sz="2400" dirty="0" smtClean="0">
                <a:latin typeface="Times New Roman" panose="02020603050405020304" pitchFamily="18" charset="0"/>
                <a:ea typeface="+mj-ea"/>
                <a:cs typeface="Times New Roman" panose="02020603050405020304" pitchFamily="18" charset="0"/>
              </a:rPr>
              <a:t>مدرسة الباوهاوس </a:t>
            </a:r>
            <a:r>
              <a:rPr lang="en-US" sz="2400" dirty="0" smtClean="0">
                <a:latin typeface="Times New Roman" panose="02020603050405020304" pitchFamily="18" charset="0"/>
                <a:ea typeface="+mj-ea"/>
                <a:cs typeface="Times New Roman" panose="02020603050405020304" pitchFamily="18" charset="0"/>
              </a:rPr>
              <a:t>Bauhaus</a:t>
            </a:r>
            <a:r>
              <a:rPr lang="ar-SA" sz="2400" dirty="0" smtClean="0">
                <a:latin typeface="Times New Roman" panose="02020603050405020304" pitchFamily="18" charset="0"/>
                <a:ea typeface="+mj-ea"/>
                <a:cs typeface="Times New Roman" panose="02020603050405020304" pitchFamily="18" charset="0"/>
              </a:rPr>
              <a:t>: جاءت التسمية من الاسم الألمان</a:t>
            </a:r>
            <a:r>
              <a:rPr lang="ar-EG" sz="2400" dirty="0" smtClean="0">
                <a:latin typeface="Times New Roman" panose="02020603050405020304" pitchFamily="18" charset="0"/>
                <a:ea typeface="+mj-ea"/>
                <a:cs typeface="Times New Roman" panose="02020603050405020304" pitchFamily="18" charset="0"/>
              </a:rPr>
              <a:t>ي </a:t>
            </a:r>
            <a:r>
              <a:rPr lang="en-US" sz="2400" dirty="0" smtClean="0">
                <a:latin typeface="Times New Roman" panose="02020603050405020304" pitchFamily="18" charset="0"/>
                <a:ea typeface="+mj-ea"/>
                <a:cs typeface="Times New Roman" panose="02020603050405020304" pitchFamily="18" charset="0"/>
              </a:rPr>
              <a:t> </a:t>
            </a:r>
            <a:r>
              <a:rPr lang="en-US" sz="2400" dirty="0" err="1" smtClean="0">
                <a:latin typeface="Times New Roman" panose="02020603050405020304" pitchFamily="18" charset="0"/>
                <a:ea typeface="+mj-ea"/>
                <a:cs typeface="Times New Roman" panose="02020603050405020304" pitchFamily="18" charset="0"/>
              </a:rPr>
              <a:t>Bau</a:t>
            </a:r>
            <a:r>
              <a:rPr lang="ar-SA" sz="2400" dirty="0" smtClean="0">
                <a:latin typeface="Times New Roman" panose="02020603050405020304" pitchFamily="18" charset="0"/>
                <a:ea typeface="+mj-ea"/>
                <a:cs typeface="Times New Roman" panose="02020603050405020304" pitchFamily="18" charset="0"/>
              </a:rPr>
              <a:t> والذى يعنى بناء، و </a:t>
            </a:r>
            <a:r>
              <a:rPr lang="en-US" sz="2400" dirty="0" err="1" smtClean="0">
                <a:latin typeface="Times New Roman" panose="02020603050405020304" pitchFamily="18" charset="0"/>
                <a:ea typeface="+mj-ea"/>
                <a:cs typeface="Times New Roman" panose="02020603050405020304" pitchFamily="18" charset="0"/>
              </a:rPr>
              <a:t>Haus</a:t>
            </a:r>
            <a:r>
              <a:rPr lang="ar-SA" sz="2400" dirty="0" smtClean="0">
                <a:latin typeface="Times New Roman" panose="02020603050405020304" pitchFamily="18" charset="0"/>
                <a:ea typeface="+mj-ea"/>
                <a:cs typeface="Times New Roman" panose="02020603050405020304" pitchFamily="18" charset="0"/>
              </a:rPr>
              <a:t> والذى يعنى بيت.</a:t>
            </a:r>
          </a:p>
          <a:p>
            <a:pPr algn="just"/>
            <a:r>
              <a:rPr lang="ar-SA" sz="2400" dirty="0">
                <a:latin typeface="Times New Roman" panose="02020603050405020304" pitchFamily="18" charset="0"/>
                <a:ea typeface="+mj-ea"/>
                <a:cs typeface="Times New Roman" panose="02020603050405020304" pitchFamily="18" charset="0"/>
              </a:rPr>
              <a:t>وهى مدرسة </a:t>
            </a:r>
            <a:r>
              <a:rPr lang="ar-SA" sz="2400" dirty="0">
                <a:latin typeface="Times New Roman" panose="02020603050405020304" pitchFamily="18" charset="0"/>
                <a:ea typeface="+mj-ea"/>
                <a:cs typeface="Times New Roman" panose="02020603050405020304" pitchFamily="18" charset="0"/>
              </a:rPr>
              <a:t>ألمانية </a:t>
            </a:r>
            <a:r>
              <a:rPr lang="ar-SA" sz="2400" dirty="0">
                <a:latin typeface="Times New Roman" panose="02020603050405020304" pitchFamily="18" charset="0"/>
                <a:ea typeface="+mj-ea"/>
                <a:cs typeface="Times New Roman" panose="02020603050405020304" pitchFamily="18" charset="0"/>
              </a:rPr>
              <a:t>للفن والتصميم والعمارة، أسست على يد المعمارى </a:t>
            </a:r>
            <a:r>
              <a:rPr lang="ar-SA" sz="2400" dirty="0" smtClean="0">
                <a:solidFill>
                  <a:schemeClr val="accent1">
                    <a:lumMod val="75000"/>
                  </a:schemeClr>
                </a:solidFill>
                <a:latin typeface="Times New Roman" panose="02020603050405020304" pitchFamily="18" charset="0"/>
                <a:ea typeface="+mj-ea"/>
                <a:cs typeface="Times New Roman" panose="02020603050405020304" pitchFamily="18" charset="0"/>
              </a:rPr>
              <a:t>«والتر جروبيز» في بلدة (فايمر </a:t>
            </a:r>
            <a:r>
              <a:rPr lang="en-US" sz="2400" dirty="0" err="1" smtClean="0">
                <a:solidFill>
                  <a:schemeClr val="accent1">
                    <a:lumMod val="75000"/>
                  </a:schemeClr>
                </a:solidFill>
                <a:latin typeface="Times New Roman" panose="02020603050405020304" pitchFamily="18" charset="0"/>
                <a:ea typeface="+mj-ea"/>
                <a:cs typeface="Times New Roman" panose="02020603050405020304" pitchFamily="18" charset="0"/>
              </a:rPr>
              <a:t>Vaimer</a:t>
            </a:r>
            <a:r>
              <a:rPr lang="ar-SA" sz="2400" dirty="0" smtClean="0">
                <a:solidFill>
                  <a:schemeClr val="accent1">
                    <a:lumMod val="75000"/>
                  </a:schemeClr>
                </a:solidFill>
                <a:latin typeface="Times New Roman" panose="02020603050405020304" pitchFamily="18" charset="0"/>
                <a:ea typeface="+mj-ea"/>
                <a:cs typeface="Times New Roman" panose="02020603050405020304" pitchFamily="18" charset="0"/>
              </a:rPr>
              <a:t>) </a:t>
            </a:r>
            <a:r>
              <a:rPr lang="ar-SA" sz="2400" dirty="0" smtClean="0">
                <a:latin typeface="Times New Roman" panose="02020603050405020304" pitchFamily="18" charset="0"/>
                <a:ea typeface="+mj-ea"/>
                <a:cs typeface="Times New Roman" panose="02020603050405020304" pitchFamily="18" charset="0"/>
              </a:rPr>
              <a:t>بألمانيا </a:t>
            </a:r>
            <a:r>
              <a:rPr lang="ar-SA" sz="2400" dirty="0">
                <a:latin typeface="Times New Roman" panose="02020603050405020304" pitchFamily="18" charset="0"/>
                <a:ea typeface="+mj-ea"/>
                <a:cs typeface="Times New Roman" panose="02020603050405020304" pitchFamily="18" charset="0"/>
              </a:rPr>
              <a:t>عام 1902م تحت مسمى </a:t>
            </a:r>
            <a:r>
              <a:rPr lang="ar-SA" sz="2400" dirty="0" smtClean="0">
                <a:solidFill>
                  <a:schemeClr val="accent1">
                    <a:lumMod val="75000"/>
                  </a:schemeClr>
                </a:solidFill>
                <a:latin typeface="Times New Roman" panose="02020603050405020304" pitchFamily="18" charset="0"/>
                <a:ea typeface="+mj-ea"/>
                <a:cs typeface="Times New Roman" panose="02020603050405020304" pitchFamily="18" charset="0"/>
              </a:rPr>
              <a:t>(حلقة الفنون والحرف) </a:t>
            </a:r>
            <a:r>
              <a:rPr lang="ar-SA" sz="2400" dirty="0">
                <a:latin typeface="Times New Roman" panose="02020603050405020304" pitchFamily="18" charset="0"/>
                <a:ea typeface="+mj-ea"/>
                <a:cs typeface="Times New Roman" panose="02020603050405020304" pitchFamily="18" charset="0"/>
              </a:rPr>
              <a:t>بإدارة المعمارى البلجيكى  </a:t>
            </a:r>
            <a:r>
              <a:rPr lang="ar-SA" sz="2400" dirty="0" smtClean="0">
                <a:solidFill>
                  <a:schemeClr val="accent1">
                    <a:lumMod val="75000"/>
                  </a:schemeClr>
                </a:solidFill>
                <a:latin typeface="Times New Roman" panose="02020603050405020304" pitchFamily="18" charset="0"/>
                <a:ea typeface="+mj-ea"/>
                <a:cs typeface="Times New Roman" panose="02020603050405020304" pitchFamily="18" charset="0"/>
              </a:rPr>
              <a:t>«هنرى فان دي فيلد» </a:t>
            </a:r>
            <a:r>
              <a:rPr lang="ar-SA" sz="2400" dirty="0">
                <a:latin typeface="Times New Roman" panose="02020603050405020304" pitchFamily="18" charset="0"/>
                <a:ea typeface="+mj-ea"/>
                <a:cs typeface="Times New Roman" panose="02020603050405020304" pitchFamily="18" charset="0"/>
              </a:rPr>
              <a:t>مابين عامي 1916 حتى 1925 حيث نقلت إلى </a:t>
            </a:r>
            <a:r>
              <a:rPr lang="ar-SA" sz="2400" dirty="0" smtClean="0">
                <a:solidFill>
                  <a:schemeClr val="accent1">
                    <a:lumMod val="75000"/>
                  </a:schemeClr>
                </a:solidFill>
                <a:latin typeface="Times New Roman" panose="02020603050405020304" pitchFamily="18" charset="0"/>
                <a:ea typeface="+mj-ea"/>
                <a:cs typeface="Times New Roman" panose="02020603050405020304" pitchFamily="18" charset="0"/>
              </a:rPr>
              <a:t>«ديسوو» </a:t>
            </a:r>
            <a:r>
              <a:rPr lang="ar-SA" sz="2400" dirty="0">
                <a:latin typeface="Times New Roman" panose="02020603050405020304" pitchFamily="18" charset="0"/>
                <a:ea typeface="+mj-ea"/>
                <a:cs typeface="Times New Roman" panose="02020603050405020304" pitchFamily="18" charset="0"/>
              </a:rPr>
              <a:t>حتى عام 1932، ثم إلى بلرين حتى عام 1933 حيث أغلقت من قبل السلطات النازية</a:t>
            </a:r>
            <a:r>
              <a:rPr lang="ar-SA" sz="2400" dirty="0" smtClean="0">
                <a:latin typeface="Times New Roman" panose="02020603050405020304" pitchFamily="18" charset="0"/>
                <a:ea typeface="+mj-ea"/>
                <a:cs typeface="Times New Roman" panose="02020603050405020304" pitchFamily="18" charset="0"/>
              </a:rPr>
              <a:t>.</a:t>
            </a:r>
          </a:p>
          <a:p>
            <a:pPr algn="just"/>
            <a:r>
              <a:rPr lang="ar-SA" sz="2400" dirty="0">
                <a:latin typeface="Times New Roman" panose="02020603050405020304" pitchFamily="18" charset="0"/>
                <a:ea typeface="+mj-ea"/>
                <a:cs typeface="Times New Roman" panose="02020603050405020304" pitchFamily="18" charset="0"/>
              </a:rPr>
              <a:t>وقد قامت هذه المدرسة بنهضة كبيرة في تعليم الفن، حيث انها جمعت بين تدريس الفن النقى والشغل اليدوى.</a:t>
            </a:r>
          </a:p>
          <a:p>
            <a:pPr algn="just"/>
            <a:r>
              <a:rPr lang="ar-SA" sz="2400" dirty="0">
                <a:latin typeface="Times New Roman" panose="02020603050405020304" pitchFamily="18" charset="0"/>
                <a:ea typeface="+mj-ea"/>
                <a:cs typeface="Times New Roman" panose="02020603050405020304" pitchFamily="18" charset="0"/>
              </a:rPr>
              <a:t>«وفي أواسط العشرينات قام جروبيز بتعريف النقاط الأولية والمبدئية للتصميم الحديث بدقة أكثر، عليه، فان الباوهاوس يكون قد قدم إضافة إلى التدريب في الورش الثقافية، الثقافة النظرية. </a:t>
            </a:r>
            <a:r>
              <a:rPr lang="ar-SA" sz="2400" dirty="0">
                <a:latin typeface="Times New Roman" panose="02020603050405020304" pitchFamily="18" charset="0"/>
                <a:ea typeface="+mj-ea"/>
                <a:cs typeface="Times New Roman" panose="02020603050405020304" pitchFamily="18" charset="0"/>
              </a:rPr>
              <a:t>وكمدرسين ،قام جروبيز بتوظيف العديد من الأساتذة منهم «ليونيل فيننجر»، «كاندنسكي»، «بول كلي»، «اتين»، «أوسكار سكليمر» و«مولي </a:t>
            </a:r>
            <a:r>
              <a:rPr lang="ar-SA" sz="2400" dirty="0" smtClean="0">
                <a:latin typeface="Times New Roman" panose="02020603050405020304" pitchFamily="18" charset="0"/>
                <a:ea typeface="+mj-ea"/>
                <a:cs typeface="Times New Roman" panose="02020603050405020304" pitchFamily="18" charset="0"/>
              </a:rPr>
              <a:t>ناجي»</a:t>
            </a:r>
            <a:endParaRPr lang="en-US" sz="24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325538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3" name="Title 1"/>
          <p:cNvSpPr txBox="1">
            <a:spLocks/>
          </p:cNvSpPr>
          <p:nvPr/>
        </p:nvSpPr>
        <p:spPr>
          <a:xfrm>
            <a:off x="1332304" y="1104097"/>
            <a:ext cx="10515600" cy="1325563"/>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ar-SA" u="sng" dirty="0" smtClean="0">
                <a:solidFill>
                  <a:srgbClr val="265E83"/>
                </a:solidFill>
              </a:rPr>
              <a:t>فكر مدرسة الباوهاوس</a:t>
            </a:r>
            <a:endParaRPr lang="en-US" u="sng" dirty="0">
              <a:solidFill>
                <a:srgbClr val="265E83"/>
              </a:solidFill>
            </a:endParaRPr>
          </a:p>
        </p:txBody>
      </p:sp>
      <p:sp>
        <p:nvSpPr>
          <p:cNvPr id="5" name="Rectangle 4"/>
          <p:cNvSpPr/>
          <p:nvPr/>
        </p:nvSpPr>
        <p:spPr>
          <a:xfrm>
            <a:off x="1787857" y="2379983"/>
            <a:ext cx="9812740" cy="4154984"/>
          </a:xfrm>
          <a:prstGeom prst="rect">
            <a:avLst/>
          </a:prstGeom>
        </p:spPr>
        <p:txBody>
          <a:bodyPr wrap="square">
            <a:spAutoFit/>
          </a:bodyPr>
          <a:lstStyle/>
          <a:p>
            <a:pPr algn="just"/>
            <a:r>
              <a:rPr lang="ar-SA" sz="2400" dirty="0" smtClean="0">
                <a:latin typeface="Times New Roman" panose="02020603050405020304" pitchFamily="18" charset="0"/>
                <a:ea typeface="+mj-ea"/>
                <a:cs typeface="Times New Roman" panose="02020603050405020304" pitchFamily="18" charset="0"/>
              </a:rPr>
              <a:t>حيث </a:t>
            </a:r>
            <a:r>
              <a:rPr lang="ar-SA" sz="2400" dirty="0">
                <a:latin typeface="Times New Roman" panose="02020603050405020304" pitchFamily="18" charset="0"/>
                <a:ea typeface="+mj-ea"/>
                <a:cs typeface="Times New Roman" panose="02020603050405020304" pitchFamily="18" charset="0"/>
              </a:rPr>
              <a:t>تعد الباوهاوس من أهم المدارس الفنية في القرن </a:t>
            </a:r>
            <a:r>
              <a:rPr lang="ar-SA" sz="2400" dirty="0" smtClean="0">
                <a:latin typeface="Times New Roman" panose="02020603050405020304" pitchFamily="18" charset="0"/>
                <a:ea typeface="+mj-ea"/>
                <a:cs typeface="Times New Roman" panose="02020603050405020304" pitchFamily="18" charset="0"/>
              </a:rPr>
              <a:t>العشرين، </a:t>
            </a:r>
            <a:r>
              <a:rPr lang="ar-SA" sz="2400" dirty="0">
                <a:latin typeface="Times New Roman" panose="02020603050405020304" pitchFamily="18" charset="0"/>
                <a:ea typeface="+mj-ea"/>
                <a:cs typeface="Times New Roman" panose="02020603050405020304" pitchFamily="18" charset="0"/>
              </a:rPr>
              <a:t>وقد ترجم هذا الهدف تعليمياً بإلزام الطلاب جميعهم اجتياز دورة تأهيلية تعلمهم الأسس النظرية للشكل واللون على النحو الذي يجب أن يفهمه كل حرفي وكل فنان، ولما كان إتقان العمل اليدوي وفق معايير فلسفة الباوهاوس هو القاعدة الأساسية للتشكيل الفني، وَجَب عدم الفصل بين الفنان والحرفي، </a:t>
            </a:r>
            <a:r>
              <a:rPr lang="ar-SA" sz="2400" dirty="0">
                <a:latin typeface="Times New Roman" panose="02020603050405020304" pitchFamily="18" charset="0"/>
                <a:ea typeface="+mj-ea"/>
                <a:cs typeface="Times New Roman" panose="02020603050405020304" pitchFamily="18" charset="0"/>
              </a:rPr>
              <a:t>فكان على كل طالب، بعد أن يجتاز دورة </a:t>
            </a:r>
            <a:r>
              <a:rPr lang="ar-SA" sz="2400" dirty="0">
                <a:latin typeface="Times New Roman" panose="02020603050405020304" pitchFamily="18" charset="0"/>
                <a:ea typeface="+mj-ea"/>
                <a:cs typeface="Times New Roman" panose="02020603050405020304" pitchFamily="18" charset="0"/>
              </a:rPr>
              <a:t>التأهيل، </a:t>
            </a:r>
            <a:r>
              <a:rPr lang="ar-SA" sz="2400" dirty="0">
                <a:latin typeface="Times New Roman" panose="02020603050405020304" pitchFamily="18" charset="0"/>
                <a:ea typeface="+mj-ea"/>
                <a:cs typeface="Times New Roman" panose="02020603050405020304" pitchFamily="18" charset="0"/>
              </a:rPr>
              <a:t>أن يعمل في كل المحترفات (الورش) تحت إشراف حرفي أو فنان قدير، ولكن هذا الشرط أغفل فيما بعد</a:t>
            </a:r>
            <a:r>
              <a:rPr lang="ar-SA" sz="2400" dirty="0">
                <a:latin typeface="Times New Roman" panose="02020603050405020304" pitchFamily="18" charset="0"/>
                <a:ea typeface="+mj-ea"/>
                <a:cs typeface="Times New Roman" panose="02020603050405020304" pitchFamily="18" charset="0"/>
              </a:rPr>
              <a:t>.</a:t>
            </a:r>
          </a:p>
          <a:p>
            <a:pPr algn="just"/>
            <a:r>
              <a:rPr lang="ar-SA" sz="2400" dirty="0">
                <a:latin typeface="Times New Roman" panose="02020603050405020304" pitchFamily="18" charset="0"/>
                <a:ea typeface="+mj-ea"/>
                <a:cs typeface="Times New Roman" panose="02020603050405020304" pitchFamily="18" charset="0"/>
              </a:rPr>
              <a:t>وقد كان من أهداف الباوهاوس أيضاً تطوير أنماط محددة للسلع المصنّعة آلياً للاحتياجات اليومية وفقاً لمفهوم غروبيوس، وهو أن لا تضاد بين الحرفة اليدوية والتقنية ، والآلة عنده مجرد أداة تقدم الشكل الذي يمكن للحرفي التصرف فيه ، وهكذا حلّت الأشكال المكعبة الصارمة للمنتجات الصناعية محل الأشكال التعبيرية الذاتية السابقة ، وتسارع هذا التحول بفضل محاضرات ثيو دوسبورغ </a:t>
            </a:r>
            <a:r>
              <a:rPr lang="en-US" sz="2400" dirty="0" err="1">
                <a:latin typeface="Times New Roman" panose="02020603050405020304" pitchFamily="18" charset="0"/>
                <a:ea typeface="+mj-ea"/>
                <a:cs typeface="Times New Roman" panose="02020603050405020304" pitchFamily="18" charset="0"/>
              </a:rPr>
              <a:t>Th.Doesburg</a:t>
            </a:r>
            <a:r>
              <a:rPr lang="ar-SA" sz="2400" dirty="0">
                <a:latin typeface="Times New Roman" panose="02020603050405020304" pitchFamily="18" charset="0"/>
                <a:ea typeface="+mj-ea"/>
                <a:cs typeface="Times New Roman" panose="02020603050405020304" pitchFamily="18" charset="0"/>
              </a:rPr>
              <a:t> عام 1922 الذي أكد أهمية «الوظيفية» في البناء</a:t>
            </a:r>
            <a:r>
              <a:rPr lang="ar-SA" sz="2400" dirty="0" smtClean="0">
                <a:latin typeface="Times New Roman" panose="02020603050405020304" pitchFamily="18" charset="0"/>
                <a:ea typeface="+mj-ea"/>
                <a:cs typeface="Times New Roman" panose="02020603050405020304" pitchFamily="18" charset="0"/>
              </a:rPr>
              <a:t>.</a:t>
            </a:r>
            <a:endParaRPr lang="en-US" sz="24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028109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585218" y="-2217738"/>
            <a:ext cx="14241463" cy="9075738"/>
          </a:xfrm>
        </p:spPr>
      </p:pic>
      <p:pic>
        <p:nvPicPr>
          <p:cNvPr id="1026" name="Picture 2" descr="1334239676-bauhaus-intr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49927" y="651222"/>
            <a:ext cx="4571171" cy="4571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245954" y="5434678"/>
            <a:ext cx="6096000" cy="800219"/>
          </a:xfrm>
          <a:prstGeom prst="rect">
            <a:avLst/>
          </a:prstGeom>
        </p:spPr>
        <p:txBody>
          <a:bodyPr>
            <a:spAutoFit/>
          </a:bodyPr>
          <a:lstStyle/>
          <a:p>
            <a:r>
              <a:rPr lang="ar-SA" sz="2800" dirty="0">
                <a:ea typeface="Calibri" panose="020F0502020204030204" pitchFamily="34" charset="0"/>
                <a:cs typeface="Simplified Arabic" panose="02020603050405020304" pitchFamily="18" charset="-78"/>
              </a:rPr>
              <a:t>شكل  </a:t>
            </a:r>
            <a:r>
              <a:rPr lang="ar-SA" sz="2800" dirty="0">
                <a:solidFill>
                  <a:srgbClr val="000000"/>
                </a:solidFill>
                <a:ea typeface="Calibri" panose="020F0502020204030204" pitchFamily="34" charset="0"/>
                <a:cs typeface="Simplified Arabic" panose="02020603050405020304" pitchFamily="18" charset="-78"/>
              </a:rPr>
              <a:t>يوضح تنوع تصاميم مصممى فكر الباوهاوس</a:t>
            </a:r>
            <a:r>
              <a:rPr lang="en-US" dirty="0"/>
              <a:t> </a:t>
            </a:r>
            <a:r>
              <a:rPr lang="en-GB" dirty="0">
                <a:solidFill>
                  <a:srgbClr val="7F7F7F"/>
                </a:solidFill>
                <a:latin typeface="Times New Roman" panose="02020603050405020304" pitchFamily="18" charset="0"/>
                <a:ea typeface="Times New Roman" panose="02020603050405020304" pitchFamily="18" charset="0"/>
              </a:rPr>
              <a:t>http://www.archdaily.com/225792/the-bauhaus/</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626438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3" name="Title 1"/>
          <p:cNvSpPr txBox="1">
            <a:spLocks/>
          </p:cNvSpPr>
          <p:nvPr/>
        </p:nvSpPr>
        <p:spPr>
          <a:xfrm>
            <a:off x="1359600" y="1417991"/>
            <a:ext cx="10515600" cy="1038602"/>
          </a:xfrm>
          <a:prstGeom prst="rect">
            <a:avLst/>
          </a:prstGeom>
        </p:spPr>
        <p:txBody>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r>
              <a:rPr lang="ar-SA" sz="4000" u="sng" dirty="0" smtClean="0">
                <a:solidFill>
                  <a:srgbClr val="265E83"/>
                </a:solidFill>
              </a:rPr>
              <a:t>مبادئ </a:t>
            </a:r>
            <a:r>
              <a:rPr lang="ar-SA" sz="4000" u="sng" dirty="0" smtClean="0">
                <a:solidFill>
                  <a:srgbClr val="265E83"/>
                </a:solidFill>
              </a:rPr>
              <a:t>الباوهاوس</a:t>
            </a:r>
            <a:endParaRPr lang="en-US" sz="2800" dirty="0">
              <a:solidFill>
                <a:srgbClr val="C00000"/>
              </a:solidFill>
              <a:latin typeface="Times New Roman" panose="02020603050405020304" pitchFamily="18" charset="0"/>
            </a:endParaRPr>
          </a:p>
        </p:txBody>
      </p:sp>
      <p:sp>
        <p:nvSpPr>
          <p:cNvPr id="5" name="Rectangle 4"/>
          <p:cNvSpPr/>
          <p:nvPr/>
        </p:nvSpPr>
        <p:spPr>
          <a:xfrm>
            <a:off x="266700" y="2379983"/>
            <a:ext cx="11333897" cy="3785652"/>
          </a:xfrm>
          <a:prstGeom prst="rect">
            <a:avLst/>
          </a:prstGeom>
        </p:spPr>
        <p:txBody>
          <a:bodyPr wrap="square">
            <a:spAutoFit/>
          </a:bodyPr>
          <a:lstStyle/>
          <a:p>
            <a:r>
              <a:rPr lang="ar-SA" sz="2400" dirty="0">
                <a:latin typeface="Times New Roman" panose="02020603050405020304" pitchFamily="18" charset="0"/>
                <a:ea typeface="+mj-ea"/>
                <a:cs typeface="Times New Roman" panose="02020603050405020304" pitchFamily="18" charset="0"/>
              </a:rPr>
              <a:t>غاية هذه المدرسة هي تحرير الفنّ من الصّناعة وإحياء الحرفة من جديدٍ، وبالتّالي كان الابتعاد عن الزّخرفة الزّائدة الّتي كانت ميزة الفنّ في أوروبا خلال حقبة ماقبل </a:t>
            </a:r>
            <a:r>
              <a:rPr lang="ar-SA" sz="2400" dirty="0" smtClean="0">
                <a:latin typeface="Times New Roman" panose="02020603050405020304" pitchFamily="18" charset="0"/>
                <a:ea typeface="+mj-ea"/>
                <a:cs typeface="Times New Roman" panose="02020603050405020304" pitchFamily="18" charset="0"/>
              </a:rPr>
              <a:t>القرن</a:t>
            </a:r>
            <a:r>
              <a:rPr lang="en-US" sz="2400" dirty="0" smtClean="0">
                <a:latin typeface="Times New Roman" panose="02020603050405020304" pitchFamily="18" charset="0"/>
                <a:ea typeface="+mj-ea"/>
                <a:cs typeface="Times New Roman" panose="02020603050405020304" pitchFamily="18" charset="0"/>
              </a:rPr>
              <a:t>20</a:t>
            </a:r>
            <a:r>
              <a:rPr lang="ar-SA" sz="2400" dirty="0" smtClean="0">
                <a:latin typeface="Times New Roman" panose="02020603050405020304" pitchFamily="18" charset="0"/>
                <a:ea typeface="+mj-ea"/>
                <a:cs typeface="Times New Roman" panose="02020603050405020304" pitchFamily="18" charset="0"/>
              </a:rPr>
              <a:t> </a:t>
            </a:r>
            <a:r>
              <a:rPr lang="en-US" sz="2400" dirty="0" smtClean="0">
                <a:latin typeface="Times New Roman" panose="02020603050405020304" pitchFamily="18" charset="0"/>
                <a:ea typeface="+mj-ea"/>
                <a:cs typeface="Times New Roman" panose="02020603050405020304" pitchFamily="18" charset="0"/>
              </a:rPr>
              <a:t> </a:t>
            </a:r>
            <a:r>
              <a:rPr lang="ar-SA" sz="2400" dirty="0">
                <a:latin typeface="Times New Roman" panose="02020603050405020304" pitchFamily="18" charset="0"/>
                <a:ea typeface="+mj-ea"/>
                <a:cs typeface="Times New Roman" panose="02020603050405020304" pitchFamily="18" charset="0"/>
              </a:rPr>
              <a:t>أمراً لابدّ </a:t>
            </a:r>
            <a:r>
              <a:rPr lang="ar-SA" sz="2400" dirty="0" smtClean="0">
                <a:latin typeface="Times New Roman" panose="02020603050405020304" pitchFamily="18" charset="0"/>
                <a:ea typeface="+mj-ea"/>
                <a:cs typeface="Times New Roman" panose="02020603050405020304" pitchFamily="18" charset="0"/>
              </a:rPr>
              <a:t>منها، </a:t>
            </a:r>
            <a:r>
              <a:rPr lang="ar-SA" sz="2400" dirty="0">
                <a:latin typeface="Times New Roman" panose="02020603050405020304" pitchFamily="18" charset="0"/>
                <a:ea typeface="+mj-ea"/>
                <a:cs typeface="Times New Roman" panose="02020603050405020304" pitchFamily="18" charset="0"/>
              </a:rPr>
              <a:t>التّبسيط والتّجربة والعودة إلى الشّكل الأساسيّ كان من الأساسيّات التي تُلاحظ في أعمال الباوهاوس كما تعتمد على استخدام الألوان الأساسيّة وهي الأحمر </a:t>
            </a:r>
            <a:r>
              <a:rPr lang="ar-SA" sz="2400" dirty="0">
                <a:latin typeface="Times New Roman" panose="02020603050405020304" pitchFamily="18" charset="0"/>
                <a:ea typeface="+mj-ea"/>
                <a:cs typeface="Times New Roman" panose="02020603050405020304" pitchFamily="18" charset="0"/>
              </a:rPr>
              <a:t>والأزرق </a:t>
            </a:r>
            <a:r>
              <a:rPr lang="ar-SA" sz="2400" dirty="0" smtClean="0">
                <a:latin typeface="Times New Roman" panose="02020603050405020304" pitchFamily="18" charset="0"/>
                <a:ea typeface="+mj-ea"/>
                <a:cs typeface="Times New Roman" panose="02020603050405020304" pitchFamily="18" charset="0"/>
              </a:rPr>
              <a:t>والأصفر</a:t>
            </a:r>
            <a:r>
              <a:rPr lang="en-US" sz="2400" dirty="0">
                <a:latin typeface="Times New Roman" panose="02020603050405020304" pitchFamily="18" charset="0"/>
                <a:ea typeface="+mj-ea"/>
                <a:cs typeface="Times New Roman" panose="02020603050405020304" pitchFamily="18" charset="0"/>
              </a:rPr>
              <a:t>.</a:t>
            </a:r>
          </a:p>
          <a:p>
            <a:r>
              <a:rPr lang="ar-SA" sz="2400" dirty="0">
                <a:latin typeface="Times New Roman" panose="02020603050405020304" pitchFamily="18" charset="0"/>
                <a:ea typeface="+mj-ea"/>
                <a:cs typeface="Times New Roman" panose="02020603050405020304" pitchFamily="18" charset="0"/>
              </a:rPr>
              <a:t>لذا فإن من أهم مبادئ مدرسة الباوهاوس تمثلت فى الربط بين الفن (الحرفية) والتكنولوجيا والمكاينة (الصناعة) ، ففى بيان </a:t>
            </a:r>
            <a:r>
              <a:rPr lang="ar-SA" sz="2400" dirty="0" smtClean="0">
                <a:latin typeface="Times New Roman" panose="02020603050405020304" pitchFamily="18" charset="0"/>
                <a:ea typeface="+mj-ea"/>
                <a:cs typeface="Times New Roman" panose="02020603050405020304" pitchFamily="18" charset="0"/>
              </a:rPr>
              <a:t>المدرسة، </a:t>
            </a:r>
            <a:r>
              <a:rPr lang="ar-SA" sz="2400" dirty="0">
                <a:latin typeface="Times New Roman" panose="02020603050405020304" pitchFamily="18" charset="0"/>
                <a:ea typeface="+mj-ea"/>
                <a:cs typeface="Times New Roman" panose="02020603050405020304" pitchFamily="18" charset="0"/>
              </a:rPr>
              <a:t>أعلن "جروبيوس" أن هدف المدرسة هو تعليم الطلاب من أجل مجتمع جديد من الفنانين والحرفيين تجمعهم روح واحدة للتصميم بطراز </a:t>
            </a:r>
            <a:r>
              <a:rPr lang="ar-SA" sz="2400" dirty="0" smtClean="0">
                <a:latin typeface="Times New Roman" panose="02020603050405020304" pitchFamily="18" charset="0"/>
                <a:ea typeface="+mj-ea"/>
                <a:cs typeface="Times New Roman" panose="02020603050405020304" pitchFamily="18" charset="0"/>
              </a:rPr>
              <a:t>المستقبل، </a:t>
            </a:r>
            <a:r>
              <a:rPr lang="ar-SA" sz="2400" dirty="0">
                <a:latin typeface="Times New Roman" panose="02020603050405020304" pitchFamily="18" charset="0"/>
                <a:ea typeface="+mj-ea"/>
                <a:cs typeface="Times New Roman" panose="02020603050405020304" pitchFamily="18" charset="0"/>
              </a:rPr>
              <a:t>أما المنهج الأساسى للمدرسة أشتمل على دراسة العديد من الخامات خاصة الخامات الطبيعية والمقارنة بين </a:t>
            </a:r>
            <a:r>
              <a:rPr lang="ar-SA" sz="2400" dirty="0" smtClean="0">
                <a:latin typeface="Times New Roman" panose="02020603050405020304" pitchFamily="18" charset="0"/>
                <a:ea typeface="+mj-ea"/>
                <a:cs typeface="Times New Roman" panose="02020603050405020304" pitchFamily="18" charset="0"/>
              </a:rPr>
              <a:t>أشكالها، </a:t>
            </a:r>
            <a:r>
              <a:rPr lang="ar-SA" sz="2400" dirty="0">
                <a:latin typeface="Times New Roman" panose="02020603050405020304" pitchFamily="18" charset="0"/>
                <a:ea typeface="+mj-ea"/>
                <a:cs typeface="Times New Roman" panose="02020603050405020304" pitchFamily="18" charset="0"/>
              </a:rPr>
              <a:t>كما أستخدمت العديد من الخامات الحديثة والتى تعتمد على الثبات والأتزان (</a:t>
            </a:r>
            <a:r>
              <a:rPr lang="en-US" sz="2400" dirty="0">
                <a:latin typeface="Times New Roman" panose="02020603050405020304" pitchFamily="18" charset="0"/>
                <a:ea typeface="+mj-ea"/>
                <a:cs typeface="Times New Roman" panose="02020603050405020304" pitchFamily="18" charset="0"/>
              </a:rPr>
              <a:t>  (Stability </a:t>
            </a:r>
            <a:r>
              <a:rPr lang="ar-SA" sz="2400" dirty="0">
                <a:latin typeface="Times New Roman" panose="02020603050405020304" pitchFamily="18" charset="0"/>
                <a:ea typeface="+mj-ea"/>
                <a:cs typeface="Times New Roman" panose="02020603050405020304" pitchFamily="18" charset="0"/>
              </a:rPr>
              <a:t>والمتانة </a:t>
            </a:r>
            <a:r>
              <a:rPr lang="ar-EG" sz="2400" dirty="0">
                <a:latin typeface="Times New Roman" panose="02020603050405020304" pitchFamily="18" charset="0"/>
                <a:ea typeface="+mj-ea"/>
                <a:cs typeface="Times New Roman" panose="02020603050405020304" pitchFamily="18" charset="0"/>
              </a:rPr>
              <a:t>(</a:t>
            </a:r>
            <a:r>
              <a:rPr lang="en-US" sz="2400" dirty="0">
                <a:latin typeface="Times New Roman" panose="02020603050405020304" pitchFamily="18" charset="0"/>
                <a:ea typeface="+mj-ea"/>
                <a:cs typeface="Times New Roman" panose="02020603050405020304" pitchFamily="18" charset="0"/>
              </a:rPr>
              <a:t>(</a:t>
            </a:r>
            <a:r>
              <a:rPr lang="en-US" sz="2400" dirty="0" err="1" smtClean="0">
                <a:latin typeface="Times New Roman" panose="02020603050405020304" pitchFamily="18" charset="0"/>
                <a:ea typeface="+mj-ea"/>
                <a:cs typeface="Times New Roman" panose="02020603050405020304" pitchFamily="18" charset="0"/>
              </a:rPr>
              <a:t>Strenght</a:t>
            </a:r>
            <a:r>
              <a:rPr lang="ar-SA" sz="2400" dirty="0" smtClean="0">
                <a:latin typeface="Times New Roman" panose="02020603050405020304" pitchFamily="18" charset="0"/>
                <a:ea typeface="+mj-ea"/>
                <a:cs typeface="Times New Roman" panose="02020603050405020304" pitchFamily="18" charset="0"/>
              </a:rPr>
              <a:t>، </a:t>
            </a:r>
            <a:r>
              <a:rPr lang="ar-SA" sz="2400" dirty="0">
                <a:latin typeface="Times New Roman" panose="02020603050405020304" pitchFamily="18" charset="0"/>
                <a:ea typeface="+mj-ea"/>
                <a:cs typeface="Times New Roman" panose="02020603050405020304" pitchFamily="18" charset="0"/>
              </a:rPr>
              <a:t>كالمعادن واللدائن والأخشاب كما </a:t>
            </a:r>
            <a:r>
              <a:rPr lang="ar-SA" sz="2400" dirty="0" smtClean="0">
                <a:latin typeface="Times New Roman" panose="02020603050405020304" pitchFamily="18" charset="0"/>
                <a:ea typeface="+mj-ea"/>
                <a:cs typeface="Times New Roman" panose="02020603050405020304" pitchFamily="18" charset="0"/>
              </a:rPr>
              <a:t>بالشكل، </a:t>
            </a:r>
            <a:r>
              <a:rPr lang="ar-SA" sz="2400" dirty="0">
                <a:latin typeface="Times New Roman" panose="02020603050405020304" pitchFamily="18" charset="0"/>
                <a:ea typeface="+mj-ea"/>
                <a:cs typeface="Times New Roman" panose="02020603050405020304" pitchFamily="18" charset="0"/>
              </a:rPr>
              <a:t>كما أستخدمت النسيج كقماش القنب والخيرزان المنسوج والفوم .....وغيرها</a:t>
            </a:r>
            <a:r>
              <a:rPr lang="ar-SA" sz="2400" dirty="0">
                <a:latin typeface="Times New Roman" panose="02020603050405020304" pitchFamily="18" charset="0"/>
                <a:ea typeface="+mj-ea"/>
                <a:cs typeface="Times New Roman" panose="02020603050405020304" pitchFamily="18" charset="0"/>
              </a:rPr>
              <a:t>.</a:t>
            </a:r>
            <a:endParaRPr lang="en-US" sz="24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1530146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027" y="0"/>
            <a:ext cx="13193962" cy="7253207"/>
          </a:xfrm>
          <a:prstGeom prst="rect">
            <a:avLst/>
          </a:prstGeom>
        </p:spPr>
      </p:pic>
      <p:sp>
        <p:nvSpPr>
          <p:cNvPr id="3" name="Subtitle 2"/>
          <p:cNvSpPr>
            <a:spLocks noGrp="1"/>
          </p:cNvSpPr>
          <p:nvPr>
            <p:ph type="subTitle" idx="1"/>
          </p:nvPr>
        </p:nvSpPr>
        <p:spPr>
          <a:xfrm>
            <a:off x="1524000" y="5260362"/>
            <a:ext cx="9144000" cy="1655762"/>
          </a:xfrm>
        </p:spPr>
        <p:txBody>
          <a:bodyPr>
            <a:normAutofit/>
          </a:bodyPr>
          <a:lstStyle/>
          <a:p>
            <a:r>
              <a:rPr lang="en-US" sz="3600" dirty="0" smtClean="0">
                <a:solidFill>
                  <a:schemeClr val="bg1"/>
                </a:solidFill>
              </a:rPr>
              <a:t>THANK YOU</a:t>
            </a:r>
            <a:endParaRPr lang="ar-EG" sz="3600" dirty="0">
              <a:solidFill>
                <a:schemeClr val="bg1"/>
              </a:solidFill>
            </a:endParaRPr>
          </a:p>
        </p:txBody>
      </p:sp>
    </p:spTree>
    <p:extLst>
      <p:ext uri="{BB962C8B-B14F-4D97-AF65-F5344CB8AC3E}">
        <p14:creationId xmlns:p14="http://schemas.microsoft.com/office/powerpoint/2010/main" val="2333129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522</Words>
  <Application>Microsoft Office PowerPoint</Application>
  <PresentationFormat>Widescreen</PresentationFormat>
  <Paragraphs>24</Paragraphs>
  <Slides>7</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Simplified Arabic</vt:lpstr>
      <vt:lpstr>Times New Roman</vt:lpstr>
      <vt:lpstr>Office Theme</vt:lpstr>
      <vt:lpstr>تاريخ تصميم</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haidy</dc:creator>
  <cp:lastModifiedBy>Nahla</cp:lastModifiedBy>
  <cp:revision>34</cp:revision>
  <dcterms:created xsi:type="dcterms:W3CDTF">2020-03-17T20:43:53Z</dcterms:created>
  <dcterms:modified xsi:type="dcterms:W3CDTF">2020-03-23T23:44:28Z</dcterms:modified>
</cp:coreProperties>
</file>