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5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549194" y="304800"/>
            <a:ext cx="1213805" cy="1371600"/>
          </a:xfrm>
          <a:prstGeom prst="rect">
            <a:avLst/>
          </a:prstGeom>
        </p:spPr>
      </p:pic>
      <p:sp>
        <p:nvSpPr>
          <p:cNvPr id="5" name="Subtitle 2"/>
          <p:cNvSpPr>
            <a:spLocks noGrp="1"/>
          </p:cNvSpPr>
          <p:nvPr>
            <p:ph type="subTitle" idx="1"/>
          </p:nvPr>
        </p:nvSpPr>
        <p:spPr>
          <a:xfrm>
            <a:off x="2438400" y="2743200"/>
            <a:ext cx="6172200" cy="3200400"/>
          </a:xfrm>
        </p:spPr>
        <p:txBody>
          <a:bodyPr>
            <a:noAutofit/>
          </a:bodyPr>
          <a:lstStyle/>
          <a:p>
            <a:r>
              <a:rPr lang="ar-EG" sz="6000" b="1" dirty="0" smtClean="0">
                <a:solidFill>
                  <a:schemeClr val="accent3">
                    <a:lumMod val="20000"/>
                    <a:lumOff val="80000"/>
                  </a:schemeClr>
                </a:solidFill>
                <a:latin typeface="Times New Roman" pitchFamily="18" charset="0"/>
                <a:cs typeface="Times New Roman" pitchFamily="18" charset="0"/>
              </a:rPr>
              <a:t>التسويق</a:t>
            </a:r>
            <a:r>
              <a:rPr lang="en-US" sz="4400" dirty="0" smtClean="0">
                <a:solidFill>
                  <a:schemeClr val="accent3">
                    <a:lumMod val="20000"/>
                    <a:lumOff val="80000"/>
                  </a:schemeClr>
                </a:solidFill>
                <a:latin typeface="Times New Roman" pitchFamily="18" charset="0"/>
                <a:cs typeface="Times New Roman" pitchFamily="18" charset="0"/>
              </a:rPr>
              <a:t/>
            </a:r>
            <a:br>
              <a:rPr lang="en-US" sz="4400" dirty="0" smtClean="0">
                <a:solidFill>
                  <a:schemeClr val="accent3">
                    <a:lumMod val="20000"/>
                    <a:lumOff val="80000"/>
                  </a:schemeClr>
                </a:solidFill>
                <a:latin typeface="Times New Roman" pitchFamily="18" charset="0"/>
                <a:cs typeface="Times New Roman" pitchFamily="18" charset="0"/>
              </a:rPr>
            </a:br>
            <a:r>
              <a:rPr lang="ar-EG" sz="3200" dirty="0" smtClean="0">
                <a:solidFill>
                  <a:schemeClr val="accent3">
                    <a:lumMod val="20000"/>
                    <a:lumOff val="80000"/>
                  </a:schemeClr>
                </a:solidFill>
                <a:latin typeface="Times New Roman" pitchFamily="18" charset="0"/>
                <a:cs typeface="Times New Roman" pitchFamily="18" charset="0"/>
              </a:rPr>
              <a:t>(المحاضرة الثامنة)</a:t>
            </a:r>
          </a:p>
          <a:p>
            <a:r>
              <a:rPr lang="ar-EG" sz="4400" b="1" dirty="0" smtClean="0">
                <a:solidFill>
                  <a:schemeClr val="accent3">
                    <a:lumMod val="20000"/>
                    <a:lumOff val="80000"/>
                  </a:schemeClr>
                </a:solidFill>
              </a:rPr>
              <a:t>الفرقة الثانية</a:t>
            </a:r>
            <a:r>
              <a:rPr lang="ar-EG" sz="2400" b="1" dirty="0" smtClean="0">
                <a:solidFill>
                  <a:schemeClr val="accent3">
                    <a:lumMod val="20000"/>
                    <a:lumOff val="80000"/>
                  </a:schemeClr>
                </a:solidFill>
              </a:rPr>
              <a:t>(قسم المنتجات المعدنية والحلي)</a:t>
            </a:r>
          </a:p>
          <a:p>
            <a:r>
              <a:rPr lang="ar-EG" sz="4400" b="1" dirty="0" smtClean="0">
                <a:solidFill>
                  <a:schemeClr val="accent3">
                    <a:lumMod val="20000"/>
                    <a:lumOff val="80000"/>
                  </a:schemeClr>
                </a:solidFill>
              </a:rPr>
              <a:t>أ.م.د/ محمد العوامي محمد</a:t>
            </a:r>
          </a:p>
          <a:p>
            <a:endParaRPr lang="ar-EG" sz="4400" b="1" dirty="0">
              <a:solidFill>
                <a:schemeClr val="accent4"/>
              </a:solidFill>
            </a:endParaRPr>
          </a:p>
        </p:txBody>
      </p:sp>
    </p:spTree>
    <p:extLst>
      <p:ext uri="{BB962C8B-B14F-4D97-AF65-F5344CB8AC3E}">
        <p14:creationId xmlns="" xmlns:p14="http://schemas.microsoft.com/office/powerpoint/2010/main"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0"/>
            <a:ext cx="6705600" cy="5592763"/>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algn="r" rtl="1">
              <a:buNone/>
            </a:pPr>
            <a:r>
              <a:rPr lang="ar-SA" sz="5100" b="1" u="sng" dirty="0" smtClean="0"/>
              <a:t>خامسا ـ الدعاية والترويج والإعلان عن المنتج</a:t>
            </a:r>
            <a:r>
              <a:rPr lang="en-US" sz="5100" b="1" u="sng" dirty="0" smtClean="0"/>
              <a:t>:</a:t>
            </a:r>
            <a:endParaRPr lang="en-US" sz="5100" dirty="0" smtClean="0"/>
          </a:p>
          <a:p>
            <a:pPr algn="r" rtl="1">
              <a:buNone/>
            </a:pPr>
            <a:r>
              <a:rPr lang="ar-SA" dirty="0" smtClean="0"/>
              <a:t>1-هذا ما نريد أن نقوله عن المشروع</a:t>
            </a:r>
            <a:r>
              <a:rPr lang="en-US" dirty="0" smtClean="0"/>
              <a:t>:</a:t>
            </a:r>
          </a:p>
          <a:p>
            <a:pPr lvl="0" algn="r" rtl="1"/>
            <a:r>
              <a:rPr lang="ar-SA" dirty="0" smtClean="0"/>
              <a:t>ــــــــــــــــــــــــــــــــــــــــــــــ</a:t>
            </a:r>
            <a:endParaRPr lang="en-US" dirty="0" smtClean="0"/>
          </a:p>
          <a:p>
            <a:pPr lvl="0" algn="r" rtl="1"/>
            <a:r>
              <a:rPr lang="ar-SA" dirty="0" smtClean="0"/>
              <a:t>ــــــــــــــــــــــــــــــــــــــــــــــ</a:t>
            </a:r>
            <a:endParaRPr lang="en-US" dirty="0" smtClean="0"/>
          </a:p>
          <a:p>
            <a:pPr algn="r" rtl="1">
              <a:buNone/>
            </a:pPr>
            <a:r>
              <a:rPr lang="ar-SA" dirty="0" smtClean="0"/>
              <a:t>2-سنقوم باستخدام وسائل الدعاية والإعلان التالية</a:t>
            </a:r>
            <a:r>
              <a:rPr lang="en-US" dirty="0" smtClean="0"/>
              <a:t>:</a:t>
            </a:r>
          </a:p>
          <a:p>
            <a:pPr lvl="0" algn="r" rtl="1"/>
            <a:r>
              <a:rPr lang="ar-SA" dirty="0" smtClean="0"/>
              <a:t>تليفزيون ــــــــــ</a:t>
            </a:r>
            <a:endParaRPr lang="en-US" dirty="0" smtClean="0"/>
          </a:p>
          <a:p>
            <a:pPr lvl="0" algn="r" rtl="1"/>
            <a:r>
              <a:rPr lang="ar-SA" dirty="0" smtClean="0"/>
              <a:t>راديو ــــــــــ</a:t>
            </a:r>
            <a:endParaRPr lang="en-US" dirty="0" smtClean="0"/>
          </a:p>
          <a:p>
            <a:pPr lvl="0" algn="r" rtl="1"/>
            <a:r>
              <a:rPr lang="ar-SA" dirty="0" smtClean="0"/>
              <a:t>بريد مباشر ــــــــــ</a:t>
            </a:r>
            <a:endParaRPr lang="en-US" dirty="0" smtClean="0"/>
          </a:p>
          <a:p>
            <a:pPr lvl="0" algn="r" rtl="1"/>
            <a:r>
              <a:rPr lang="ar-SA" dirty="0" smtClean="0"/>
              <a:t>اتصالات شخصية ــــــــــ</a:t>
            </a:r>
            <a:endParaRPr lang="en-US" dirty="0" smtClean="0"/>
          </a:p>
          <a:p>
            <a:pPr lvl="0" algn="r" rtl="1"/>
            <a:r>
              <a:rPr lang="ar-SA" dirty="0" smtClean="0"/>
              <a:t>اتحادات ونقابات العمال ــــــــــ</a:t>
            </a:r>
            <a:endParaRPr lang="en-US" dirty="0" smtClean="0"/>
          </a:p>
          <a:p>
            <a:pPr lvl="0" algn="r" rtl="1"/>
            <a:r>
              <a:rPr lang="ar-SA" dirty="0" smtClean="0"/>
              <a:t>الجرائد ــــــــــ</a:t>
            </a:r>
            <a:endParaRPr lang="en-US" dirty="0" smtClean="0"/>
          </a:p>
          <a:p>
            <a:pPr lvl="0" algn="r" rtl="1"/>
            <a:r>
              <a:rPr lang="ar-SA" dirty="0" smtClean="0"/>
              <a:t>المجلات ــــــــــ</a:t>
            </a:r>
            <a:endParaRPr lang="en-US" dirty="0" smtClean="0"/>
          </a:p>
          <a:p>
            <a:pPr lvl="0" algn="r" rtl="1"/>
            <a:r>
              <a:rPr lang="ar-SA" dirty="0" smtClean="0"/>
              <a:t>دليل تليفونات الشركات ــــــــــ</a:t>
            </a:r>
            <a:endParaRPr lang="en-US" dirty="0" smtClean="0"/>
          </a:p>
          <a:p>
            <a:pPr lvl="0" algn="r" rtl="1"/>
            <a:r>
              <a:rPr lang="ar-SA" dirty="0" smtClean="0"/>
              <a:t>لوحات الإعلانات بالطرق ــــــــــ</a:t>
            </a:r>
            <a:endParaRPr lang="en-US" dirty="0" smtClean="0"/>
          </a:p>
          <a:p>
            <a:pPr lvl="0" algn="r" rtl="1"/>
            <a:r>
              <a:rPr lang="ar-SA" dirty="0" smtClean="0"/>
              <a:t>وسائل أخرى ــــــــــ</a:t>
            </a:r>
            <a:endParaRPr lang="en-US" dirty="0" smtClean="0"/>
          </a:p>
          <a:p>
            <a:pPr algn="r" rtl="1">
              <a:buNone/>
            </a:pPr>
            <a:r>
              <a:rPr lang="ar-SA" dirty="0" smtClean="0"/>
              <a:t>3- فيما يلي أسباب اختيارنا للوسائل الإعلانية السابقة الذكر</a:t>
            </a:r>
            <a:r>
              <a:rPr lang="en-US" dirty="0" smtClean="0"/>
              <a:t>:</a:t>
            </a:r>
          </a:p>
          <a:p>
            <a:pPr lvl="0" algn="r" rtl="1"/>
            <a:r>
              <a:rPr lang="ar-SA" dirty="0" smtClean="0"/>
              <a:t>ــــــــــــــــــــــــــــــــــــــــــــــ</a:t>
            </a:r>
            <a:endParaRPr lang="en-US" dirty="0" smtClean="0"/>
          </a:p>
          <a:p>
            <a:pPr lvl="0" algn="r" rtl="1"/>
            <a:r>
              <a:rPr lang="ar-SA" dirty="0" smtClean="0"/>
              <a:t>ـــــــــــــــــــــــــــــــــــــــــــــ</a:t>
            </a:r>
            <a:endParaRPr lang="en-US" dirty="0" smtClean="0"/>
          </a:p>
          <a:p>
            <a:pPr rtl="1"/>
            <a:r>
              <a:rPr lang="ar-SA" b="1" dirty="0" smtClean="0"/>
              <a:t> </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8)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0"/>
            <a:ext cx="8229600" cy="2514600"/>
          </a:xfrm>
        </p:spPr>
        <p:style>
          <a:lnRef idx="1">
            <a:schemeClr val="accent4"/>
          </a:lnRef>
          <a:fillRef idx="2">
            <a:schemeClr val="accent4"/>
          </a:fillRef>
          <a:effectRef idx="1">
            <a:schemeClr val="accent4"/>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a:t>
            </a:r>
            <a:r>
              <a:rPr lang="ar-EG" b="1" u="sng" dirty="0" smtClean="0">
                <a:solidFill>
                  <a:srgbClr val="0070C0"/>
                </a:solidFill>
                <a:latin typeface="Andalus" pitchFamily="18" charset="-78"/>
                <a:cs typeface="Andalus" pitchFamily="18" charset="-78"/>
              </a:rPr>
              <a:t>لقاء آخر في المحاضرة القادمة ان شاء الله</a:t>
            </a:r>
          </a:p>
          <a:p>
            <a:pPr algn="ctr">
              <a:buNone/>
            </a:pPr>
            <a:r>
              <a:rPr lang="ar-EG" b="1" u="sng" dirty="0" smtClean="0">
                <a:solidFill>
                  <a:srgbClr val="0070C0"/>
                </a:solidFill>
                <a:latin typeface="Andalus" pitchFamily="18" charset="-78"/>
                <a:cs typeface="Andalus" pitchFamily="18" charset="-78"/>
              </a:rPr>
              <a:t>والسلام عليكم ورحمة الله</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8)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57773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81000"/>
            <a:ext cx="6096000" cy="1143000"/>
          </a:xfrm>
        </p:spPr>
        <p:txBody>
          <a:bodyPr/>
          <a:lstStyle/>
          <a:p>
            <a:pPr rtl="1"/>
            <a:r>
              <a:rPr lang="ar-SA" b="1" dirty="0" smtClean="0">
                <a:solidFill>
                  <a:srgbClr val="FFC000"/>
                </a:solidFill>
              </a:rPr>
              <a:t>نموذج خطة التسويق</a:t>
            </a:r>
            <a:endParaRPr lang="en-US" dirty="0">
              <a:solidFill>
                <a:srgbClr val="FFC000"/>
              </a:solidFill>
            </a:endParaRPr>
          </a:p>
        </p:txBody>
      </p:sp>
      <p:sp>
        <p:nvSpPr>
          <p:cNvPr id="3" name="Content Placeholder 2"/>
          <p:cNvSpPr>
            <a:spLocks noGrp="1"/>
          </p:cNvSpPr>
          <p:nvPr>
            <p:ph idx="1"/>
          </p:nvPr>
        </p:nvSpPr>
        <p:spPr>
          <a:xfrm>
            <a:off x="1752600" y="1676400"/>
            <a:ext cx="6781800" cy="4419600"/>
          </a:xfrm>
        </p:spPr>
        <p:style>
          <a:lnRef idx="1">
            <a:schemeClr val="accent3"/>
          </a:lnRef>
          <a:fillRef idx="2">
            <a:schemeClr val="accent3"/>
          </a:fillRef>
          <a:effectRef idx="1">
            <a:schemeClr val="accent3"/>
          </a:effectRef>
          <a:fontRef idx="minor">
            <a:schemeClr val="dk1"/>
          </a:fontRef>
        </p:style>
        <p:txBody>
          <a:bodyPr>
            <a:normAutofit/>
          </a:bodyPr>
          <a:lstStyle/>
          <a:p>
            <a:pPr algn="r" rtl="1">
              <a:buNone/>
            </a:pPr>
            <a:r>
              <a:rPr lang="ar-EG" b="1" dirty="0" smtClean="0"/>
              <a:t>عند وضع </a:t>
            </a:r>
            <a:r>
              <a:rPr lang="ar-SA" b="1" dirty="0" smtClean="0"/>
              <a:t>خطة </a:t>
            </a:r>
            <a:r>
              <a:rPr lang="ar-SA" b="1" dirty="0" smtClean="0"/>
              <a:t>لتسويق مشروع ما </a:t>
            </a:r>
            <a:r>
              <a:rPr lang="ar-EG" b="1" dirty="0" smtClean="0"/>
              <a:t>يجب ان تتحدد بعدة خطوات اساسية هي:-</a:t>
            </a:r>
            <a:endParaRPr lang="ar-EG" sz="2800" b="1" dirty="0" smtClean="0"/>
          </a:p>
          <a:p>
            <a:pPr algn="r" rtl="1">
              <a:buNone/>
            </a:pPr>
            <a:r>
              <a:rPr lang="ar-SA" sz="2800" b="1" u="sng" dirty="0" smtClean="0"/>
              <a:t>اولا- تحليل السوق</a:t>
            </a:r>
            <a:r>
              <a:rPr lang="en-US" sz="2800" b="1" u="sng" dirty="0" smtClean="0"/>
              <a:t>:</a:t>
            </a:r>
            <a:endParaRPr lang="ar-EG" sz="2800" b="1" u="sng" dirty="0" smtClean="0"/>
          </a:p>
          <a:p>
            <a:pPr algn="r" rtl="1">
              <a:buNone/>
            </a:pPr>
            <a:r>
              <a:rPr lang="ar-SA" sz="2800" b="1" u="sng" dirty="0" smtClean="0"/>
              <a:t>ثانيا– </a:t>
            </a:r>
            <a:r>
              <a:rPr lang="ar-EG" sz="2800" b="1" u="sng" dirty="0" smtClean="0"/>
              <a:t>تقييم </a:t>
            </a:r>
            <a:r>
              <a:rPr lang="ar-SA" sz="2800" b="1" u="sng" dirty="0" smtClean="0"/>
              <a:t>المنافسة</a:t>
            </a:r>
            <a:r>
              <a:rPr lang="en-US" sz="2800" b="1" u="sng" dirty="0" smtClean="0"/>
              <a:t>:</a:t>
            </a:r>
            <a:endParaRPr lang="ar-EG" sz="2800" b="1" u="sng" dirty="0" smtClean="0"/>
          </a:p>
          <a:p>
            <a:pPr algn="r" rtl="1">
              <a:buNone/>
            </a:pPr>
            <a:r>
              <a:rPr lang="ar-SA" sz="2800" b="1" u="sng" dirty="0" smtClean="0"/>
              <a:t>ثالثا– البيئة أو العوامل الخارجية</a:t>
            </a:r>
            <a:r>
              <a:rPr lang="en-US" sz="2800" b="1" u="sng" dirty="0" smtClean="0"/>
              <a:t>:</a:t>
            </a:r>
            <a:endParaRPr lang="ar-EG" sz="2800" b="1" u="sng" dirty="0" smtClean="0"/>
          </a:p>
          <a:p>
            <a:pPr algn="r" rtl="1">
              <a:buNone/>
            </a:pPr>
            <a:r>
              <a:rPr lang="ar-SA" sz="2800" b="1" u="sng" dirty="0" smtClean="0"/>
              <a:t>رابعا-تحليل المنتج أو الخدمة ( وصف السلعة أو الخدمة</a:t>
            </a:r>
            <a:r>
              <a:rPr lang="en-US" sz="2800" b="1" dirty="0" smtClean="0"/>
              <a:t>(</a:t>
            </a:r>
            <a:r>
              <a:rPr lang="ar-SA" sz="2800" b="1" dirty="0" smtClean="0"/>
              <a:t>:</a:t>
            </a:r>
            <a:endParaRPr lang="en-US" sz="2800" dirty="0" smtClean="0"/>
          </a:p>
          <a:p>
            <a:pPr algn="r" rtl="1">
              <a:buNone/>
            </a:pPr>
            <a:r>
              <a:rPr lang="ar-SA" sz="2800" b="1" u="sng" dirty="0" smtClean="0"/>
              <a:t>خامسا ـ الدعاية والترويج والإعلان عن المنتج</a:t>
            </a:r>
            <a:r>
              <a:rPr lang="en-US" sz="2800" b="1" u="sng" dirty="0" smtClean="0"/>
              <a:t>:</a:t>
            </a:r>
            <a:endParaRPr lang="en-US" sz="2800" dirty="0" smtClean="0"/>
          </a:p>
          <a:p>
            <a:pPr algn="r" rtl="1">
              <a:buNone/>
            </a:pPr>
            <a:endParaRPr lang="en-US" dirty="0" smtClean="0"/>
          </a:p>
          <a:p>
            <a:pPr algn="r" rtl="1">
              <a:buNone/>
            </a:pP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8)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81000"/>
            <a:ext cx="6934200" cy="5745163"/>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r" rtl="1">
              <a:buNone/>
            </a:pPr>
            <a:r>
              <a:rPr lang="en-US" dirty="0" smtClean="0"/>
              <a:t> </a:t>
            </a:r>
            <a:r>
              <a:rPr lang="ar-SA" sz="3800" b="1" u="sng" dirty="0" smtClean="0"/>
              <a:t>اولا- تحليل السوق</a:t>
            </a:r>
            <a:r>
              <a:rPr lang="en-US" sz="3800" b="1" u="sng" dirty="0" smtClean="0"/>
              <a:t>:</a:t>
            </a:r>
            <a:endParaRPr lang="en-US" sz="3800" dirty="0" smtClean="0"/>
          </a:p>
          <a:p>
            <a:pPr algn="r" rtl="1">
              <a:buNone/>
            </a:pPr>
            <a:r>
              <a:rPr lang="ar-SA" b="1" dirty="0" smtClean="0"/>
              <a:t>1- السوق المستهدف</a:t>
            </a:r>
            <a:r>
              <a:rPr lang="en-US" b="1" dirty="0" smtClean="0"/>
              <a:t>:</a:t>
            </a:r>
            <a:endParaRPr lang="en-US" dirty="0" smtClean="0"/>
          </a:p>
          <a:p>
            <a:pPr algn="r" rtl="1">
              <a:buNone/>
            </a:pPr>
            <a:r>
              <a:rPr lang="ar-SA" dirty="0" smtClean="0"/>
              <a:t>- السوق المستهدف هو الذي ترغب في الوصول إليه. </a:t>
            </a:r>
            <a:endParaRPr lang="en-US" dirty="0" smtClean="0"/>
          </a:p>
          <a:p>
            <a:pPr algn="r" rtl="1">
              <a:buNone/>
            </a:pPr>
            <a:r>
              <a:rPr lang="ar-SA" dirty="0" smtClean="0"/>
              <a:t>- من هم العملاء الذين ترغب في كسبهم؟</a:t>
            </a:r>
            <a:endParaRPr lang="en-US" dirty="0" smtClean="0"/>
          </a:p>
          <a:p>
            <a:pPr algn="r" rtl="1">
              <a:buNone/>
            </a:pPr>
            <a:r>
              <a:rPr lang="ar-SA" b="1" dirty="0" smtClean="0"/>
              <a:t>- ما هو الهدف الرئيسي للبيع ؟</a:t>
            </a:r>
            <a:endParaRPr lang="en-US" dirty="0" smtClean="0"/>
          </a:p>
          <a:p>
            <a:pPr algn="r" rtl="1">
              <a:buNone/>
            </a:pPr>
            <a:r>
              <a:rPr lang="ar-SA" b="1" dirty="0" smtClean="0"/>
              <a:t>- النسبة المتوقعة من إجمالي نسبة البيع</a:t>
            </a:r>
            <a:endParaRPr lang="en-US" dirty="0" smtClean="0"/>
          </a:p>
          <a:p>
            <a:pPr algn="r" rtl="1">
              <a:buNone/>
            </a:pPr>
            <a:r>
              <a:rPr lang="ar-SA" b="1" dirty="0" smtClean="0"/>
              <a:t>2- تحديد العملاء المستهدفين حسب</a:t>
            </a:r>
            <a:r>
              <a:rPr lang="en-US" b="1" dirty="0" smtClean="0"/>
              <a:t>:</a:t>
            </a:r>
            <a:endParaRPr lang="en-US" dirty="0" smtClean="0"/>
          </a:p>
          <a:p>
            <a:pPr algn="r" rtl="1">
              <a:buNone/>
            </a:pPr>
            <a:r>
              <a:rPr lang="ar-SA" dirty="0" smtClean="0"/>
              <a:t>‌أ) نوع المنتج أو الخدمة خط الإنتاج / الخدمات. </a:t>
            </a:r>
            <a:endParaRPr lang="en-US" dirty="0" smtClean="0"/>
          </a:p>
          <a:p>
            <a:pPr algn="r" rtl="1">
              <a:buNone/>
            </a:pPr>
            <a:r>
              <a:rPr lang="ar-SA" dirty="0" smtClean="0"/>
              <a:t>‌ب) ما هي المناطق الجغرافية؟ </a:t>
            </a:r>
            <a:r>
              <a:rPr lang="en-US" dirty="0" smtClean="0"/>
              <a:t/>
            </a:r>
            <a:br>
              <a:rPr lang="en-US" dirty="0" smtClean="0"/>
            </a:br>
            <a:r>
              <a:rPr lang="ar-SA" dirty="0" smtClean="0"/>
              <a:t>‌ج) حجم المبيعات ؟ </a:t>
            </a:r>
            <a:r>
              <a:rPr lang="en-US" dirty="0" smtClean="0"/>
              <a:t/>
            </a:r>
            <a:br>
              <a:rPr lang="en-US" dirty="0" smtClean="0"/>
            </a:br>
            <a:r>
              <a:rPr lang="en-US" dirty="0" smtClean="0"/>
              <a:t>‌ </a:t>
            </a:r>
            <a:r>
              <a:rPr lang="ar-SA" dirty="0" smtClean="0"/>
              <a:t>د) الصناعة ؟ الصناعة ـ</a:t>
            </a:r>
            <a:r>
              <a:rPr lang="en-US" dirty="0" smtClean="0"/>
              <a:t/>
            </a:r>
            <a:br>
              <a:rPr lang="en-US" dirty="0" smtClean="0"/>
            </a:br>
            <a:r>
              <a:rPr lang="ar-SA" dirty="0" smtClean="0"/>
              <a:t>‌ه) مجالات أخرى ؟ </a:t>
            </a:r>
            <a:endParaRPr lang="en-US" dirty="0" smtClean="0"/>
          </a:p>
          <a:p>
            <a:pPr algn="r" rtl="1">
              <a:buNone/>
            </a:pPr>
            <a:r>
              <a:rPr lang="ar-SA" b="1" dirty="0" smtClean="0"/>
              <a:t>3-  كم تتوقع أن يبلغ حجم إنفاق السوق الذي نستهدفه على نوع المنتج أو الخدمات التي ننتجها خلال العام القادم؟ </a:t>
            </a:r>
            <a:endParaRPr lang="en-US" dirty="0" smtClean="0"/>
          </a:p>
          <a:p>
            <a:pPr algn="r" rtl="1">
              <a:buNone/>
            </a:pPr>
            <a:endParaRPr lang="en-US" dirty="0" smtClean="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8)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457200"/>
            <a:ext cx="6934200" cy="5668963"/>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algn="r" rtl="1">
              <a:buNone/>
            </a:pPr>
            <a:r>
              <a:rPr lang="ar-SA" sz="5100" b="1" u="sng" dirty="0" smtClean="0"/>
              <a:t>ثانيا– المنافسة</a:t>
            </a:r>
            <a:r>
              <a:rPr lang="en-US" sz="5100" b="1" u="sng" dirty="0" smtClean="0"/>
              <a:t>:</a:t>
            </a:r>
            <a:endParaRPr lang="en-US" sz="5100" dirty="0" smtClean="0"/>
          </a:p>
          <a:p>
            <a:pPr algn="r" rtl="1">
              <a:buNone/>
            </a:pPr>
            <a:r>
              <a:rPr lang="ar-SA" b="1" dirty="0" smtClean="0"/>
              <a:t>1-من هم المنافسين لنا ؟ (يمكن وضع أي عدد من المنافسين</a:t>
            </a:r>
            <a:r>
              <a:rPr lang="ar-EG" b="1" dirty="0" smtClean="0"/>
              <a:t>)</a:t>
            </a:r>
            <a:endParaRPr lang="en-US" dirty="0" smtClean="0"/>
          </a:p>
          <a:p>
            <a:pPr algn="r" rtl="1">
              <a:buNone/>
            </a:pPr>
            <a:r>
              <a:rPr lang="ar-SA" dirty="0" smtClean="0"/>
              <a:t>المنافس الأول</a:t>
            </a:r>
            <a:r>
              <a:rPr lang="en-US" dirty="0" smtClean="0"/>
              <a:t>:</a:t>
            </a:r>
          </a:p>
          <a:p>
            <a:pPr lvl="0" algn="r" rtl="1">
              <a:buNone/>
            </a:pPr>
            <a:r>
              <a:rPr lang="ar-SA" dirty="0" smtClean="0"/>
              <a:t>الاسم: ـــــــــــــــــــــــــــــــــــــــــــــ</a:t>
            </a:r>
            <a:endParaRPr lang="en-US" dirty="0" smtClean="0"/>
          </a:p>
          <a:p>
            <a:pPr lvl="0" algn="r" rtl="1">
              <a:buNone/>
            </a:pPr>
            <a:r>
              <a:rPr lang="ar-SA" dirty="0" smtClean="0"/>
              <a:t>العنوان : ـــــــــــــــــــــــــــــــــــــــــــ</a:t>
            </a:r>
            <a:endParaRPr lang="en-US" dirty="0" smtClean="0"/>
          </a:p>
          <a:p>
            <a:pPr lvl="0" algn="r" rtl="1">
              <a:buNone/>
            </a:pPr>
            <a:r>
              <a:rPr lang="ar-SA" dirty="0" smtClean="0"/>
              <a:t>عدد سنوات العمل : ــــــــــــــــــــــــــــــــــــــ</a:t>
            </a:r>
            <a:endParaRPr lang="en-US" dirty="0" smtClean="0"/>
          </a:p>
          <a:p>
            <a:pPr lvl="0" algn="r" rtl="1">
              <a:buNone/>
            </a:pPr>
            <a:r>
              <a:rPr lang="ar-SA" dirty="0" smtClean="0"/>
              <a:t>نصيب المنافس من السوق : ــــــــــــــــــــــــــــــــــ</a:t>
            </a:r>
            <a:endParaRPr lang="en-US" dirty="0" smtClean="0"/>
          </a:p>
          <a:p>
            <a:pPr lvl="0" algn="r" rtl="1">
              <a:buNone/>
            </a:pPr>
            <a:r>
              <a:rPr lang="ar-SA" dirty="0" smtClean="0"/>
              <a:t>سياسة تسعير المنتج أو الخدمة : ــــــــــــــــــــــــــــــــ</a:t>
            </a:r>
            <a:endParaRPr lang="en-US" dirty="0" smtClean="0"/>
          </a:p>
          <a:p>
            <a:pPr lvl="0" algn="r" rtl="1">
              <a:buNone/>
            </a:pPr>
            <a:r>
              <a:rPr lang="ar-SA" dirty="0" smtClean="0"/>
              <a:t>مواصفات المنتج أو الخدمة : ـــــــــــــــــــــــــــــــــ</a:t>
            </a:r>
            <a:endParaRPr lang="en-US" dirty="0" smtClean="0"/>
          </a:p>
          <a:p>
            <a:pPr algn="r" rtl="1">
              <a:buNone/>
            </a:pPr>
            <a:r>
              <a:rPr lang="ar-SA" dirty="0" smtClean="0"/>
              <a:t>المنافس الثاني</a:t>
            </a:r>
            <a:r>
              <a:rPr lang="en-US" dirty="0" smtClean="0"/>
              <a:t>:</a:t>
            </a:r>
          </a:p>
          <a:p>
            <a:pPr algn="r" rtl="1">
              <a:buNone/>
            </a:pPr>
            <a:r>
              <a:rPr lang="ar-SA" dirty="0" smtClean="0"/>
              <a:t>المنافس </a:t>
            </a:r>
            <a:r>
              <a:rPr lang="ar-SA" dirty="0" smtClean="0"/>
              <a:t>الثالث</a:t>
            </a:r>
            <a:r>
              <a:rPr lang="en-US" dirty="0" smtClean="0"/>
              <a:t>:</a:t>
            </a:r>
          </a:p>
          <a:p>
            <a:pPr algn="r" rtl="1">
              <a:buNone/>
            </a:pPr>
            <a:r>
              <a:rPr lang="ar-SA" b="1" dirty="0" smtClean="0"/>
              <a:t>2- </a:t>
            </a:r>
            <a:r>
              <a:rPr lang="ar-SA" b="1" dirty="0" smtClean="0"/>
              <a:t>ما هي درجة المنافسة في السوق</a:t>
            </a:r>
            <a:r>
              <a:rPr lang="en-US" b="1" dirty="0" smtClean="0"/>
              <a:t>:</a:t>
            </a:r>
            <a:endParaRPr lang="en-US" dirty="0" smtClean="0"/>
          </a:p>
          <a:p>
            <a:pPr lvl="0" algn="r" rtl="1">
              <a:buNone/>
            </a:pPr>
            <a:r>
              <a:rPr lang="ar-SA" dirty="0" smtClean="0"/>
              <a:t>عالية ــــــــــــــــ</a:t>
            </a:r>
            <a:endParaRPr lang="en-US" dirty="0" smtClean="0"/>
          </a:p>
          <a:p>
            <a:pPr lvl="0" algn="r" rtl="1">
              <a:buNone/>
            </a:pPr>
            <a:r>
              <a:rPr lang="ar-SA" dirty="0" smtClean="0"/>
              <a:t>متوسطة ــــــــــــــــ</a:t>
            </a:r>
            <a:endParaRPr lang="en-US" dirty="0" smtClean="0"/>
          </a:p>
          <a:p>
            <a:pPr lvl="0" algn="r" rtl="1">
              <a:buNone/>
            </a:pPr>
            <a:r>
              <a:rPr lang="ar-SA" dirty="0" smtClean="0"/>
              <a:t>منخفضة ــــــــــــــــ</a:t>
            </a:r>
            <a:endParaRPr lang="en-US" dirty="0" smtClean="0"/>
          </a:p>
          <a:p>
            <a:pPr algn="r" rtl="1">
              <a:buNone/>
            </a:pPr>
            <a:r>
              <a:rPr lang="ar-SA" b="1" dirty="0" smtClean="0"/>
              <a:t>3- اكتب عناصر القوة والضعف لديك مقارنة بالمنافسين (يجب أن تأخذ في الاعتبار عند وضع عناصر القوة والضعف عناصر هامة مثل الموقع وحجم الموارد المالية والبشرية والسمعة والشهرة والخدمات التي يقدمها المنافس، إلخ </a:t>
            </a:r>
            <a:r>
              <a:rPr lang="en-US" b="1" dirty="0" smtClean="0"/>
              <a:t>...).</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8)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533400"/>
            <a:ext cx="6858000" cy="5592763"/>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algn="r" rtl="1">
              <a:buNone/>
            </a:pPr>
            <a:r>
              <a:rPr lang="ar-SA" sz="5100" b="1" u="sng" dirty="0" smtClean="0"/>
              <a:t>ثالثا– البيئة أو العوامل الخارجية</a:t>
            </a:r>
            <a:r>
              <a:rPr lang="en-US" sz="5100" b="1" u="sng" dirty="0" smtClean="0"/>
              <a:t>:</a:t>
            </a:r>
            <a:endParaRPr lang="en-US" sz="5100" dirty="0" smtClean="0"/>
          </a:p>
          <a:p>
            <a:pPr algn="r" rtl="1">
              <a:buNone/>
            </a:pPr>
            <a:r>
              <a:rPr lang="ar-SA" b="1" dirty="0" smtClean="0"/>
              <a:t>1-فيما يلي بعض العوامل الاقتصادية الهامة التي يمكن أن تؤثر على المنتج أو الخدمة التي توفرها (مثل نمو حجم التجارة وسلامة الصناعة والاتجاهات الاقتصادية والضرائبي وأسعار الكهرباء والطاقة المستخدمة، إلخ</a:t>
            </a:r>
            <a:r>
              <a:rPr lang="en-US" b="1" dirty="0" smtClean="0"/>
              <a:t> ...).</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pPr algn="r" rtl="1">
              <a:buNone/>
            </a:pPr>
            <a:r>
              <a:rPr lang="ar-SA" b="1" dirty="0" smtClean="0"/>
              <a:t>2- فيما يلي بعض العوامل القانونية التي يمكن أن تؤثر على السوق</a:t>
            </a:r>
            <a:r>
              <a:rPr lang="en-US" b="1" dirty="0" smtClean="0"/>
              <a:t>:</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pPr algn="r" rtl="1">
              <a:buNone/>
            </a:pPr>
            <a:r>
              <a:rPr lang="ar-SA" b="1" dirty="0" smtClean="0"/>
              <a:t>3-فيما يلي بعض العوامل الحكومية أو المتعلقة بالحكومة</a:t>
            </a:r>
            <a:r>
              <a:rPr lang="en-US" b="1" dirty="0" smtClean="0"/>
              <a:t>:</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a:t>
            </a:r>
            <a:endParaRPr lang="en-US" dirty="0" smtClean="0"/>
          </a:p>
          <a:p>
            <a:pPr algn="r" rtl="1">
              <a:buNone/>
            </a:pPr>
            <a:r>
              <a:rPr lang="ar-SA" b="1" dirty="0" smtClean="0"/>
              <a:t>4-فيما يلي بعض العوامل البيئية أو الخارجية التي ستؤثر على السوق ولا نستطيع التحكم فيها</a:t>
            </a:r>
            <a:r>
              <a:rPr lang="en-US" b="1" dirty="0" smtClean="0"/>
              <a:t>:</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8)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457200"/>
            <a:ext cx="6858000" cy="5668963"/>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r" rtl="1">
              <a:buNone/>
            </a:pPr>
            <a:r>
              <a:rPr lang="ar-SA" sz="4000" b="1" u="sng" dirty="0" smtClean="0"/>
              <a:t>رابعا-تحليل المنتج أو الخدمة ( وصف السلعة أو الخدمة</a:t>
            </a:r>
            <a:r>
              <a:rPr lang="en-US" sz="4000" b="1" dirty="0" smtClean="0"/>
              <a:t>(</a:t>
            </a:r>
            <a:r>
              <a:rPr lang="ar-SA" sz="4000" b="1" dirty="0" smtClean="0"/>
              <a:t>:</a:t>
            </a:r>
            <a:endParaRPr lang="en-US" sz="4000" dirty="0" smtClean="0"/>
          </a:p>
          <a:p>
            <a:pPr algn="r" rtl="1">
              <a:buNone/>
            </a:pPr>
            <a:r>
              <a:rPr lang="ar-EG" b="1" dirty="0" smtClean="0"/>
              <a:t>يجب</a:t>
            </a:r>
            <a:r>
              <a:rPr lang="ar-SA" b="1" dirty="0" smtClean="0"/>
              <a:t> وصف </a:t>
            </a:r>
            <a:r>
              <a:rPr lang="ar-SA" b="1" dirty="0" smtClean="0"/>
              <a:t>المنتج أو الخدمة وماذا تفعل</a:t>
            </a:r>
            <a:r>
              <a:rPr lang="en-US" b="1" dirty="0" smtClean="0"/>
              <a:t>:</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pPr algn="r" rtl="1">
              <a:buNone/>
            </a:pPr>
            <a:r>
              <a:rPr lang="ar-SA" b="1" dirty="0" smtClean="0"/>
              <a:t>1- مقارنة</a:t>
            </a:r>
            <a:r>
              <a:rPr lang="en-US" b="1" dirty="0" smtClean="0"/>
              <a:t>:</a:t>
            </a:r>
            <a:endParaRPr lang="en-US" dirty="0" smtClean="0"/>
          </a:p>
          <a:p>
            <a:pPr algn="r" rtl="1">
              <a:buNone/>
            </a:pPr>
            <a:r>
              <a:rPr lang="ar-SA" dirty="0" smtClean="0"/>
              <a:t>‌أ) ما هي الميزة التي توجد لدى السلعة أو الخدمة التي تقدمها وتتفوق بها عن غيرها من السلع أو الخدمات المنافسة (يمكن أن تأخذ في الاعتبار الملامح التي تنفرد بها مثل السمات الخاصة بسلعتك أو براءات الاختراع أو الامتياز أو الخبرة أو التدريب الخاص، إلخ</a:t>
            </a:r>
            <a:r>
              <a:rPr lang="en-US" dirty="0" smtClean="0"/>
              <a:t>..).</a:t>
            </a:r>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pPr algn="r" rtl="1">
              <a:buNone/>
            </a:pPr>
            <a:r>
              <a:rPr lang="ar-SA" dirty="0" smtClean="0"/>
              <a:t>‌ب) ما هي أوجه القصور بالنسبة للسلعة أو الخدمة التي توفرها ؟</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pPr lvl="0" algn="r" rtl="1">
              <a:buNone/>
            </a:pPr>
            <a:r>
              <a:rPr lang="ar-SA" dirty="0" smtClean="0"/>
              <a:t>ــــــــــــــــــــــــــــــــــــــــــــــــ</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8)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381000"/>
            <a:ext cx="6858000" cy="5745163"/>
          </a:xfrm>
        </p:spPr>
        <p:style>
          <a:lnRef idx="1">
            <a:schemeClr val="accent3"/>
          </a:lnRef>
          <a:fillRef idx="2">
            <a:schemeClr val="accent3"/>
          </a:fillRef>
          <a:effectRef idx="1">
            <a:schemeClr val="accent3"/>
          </a:effectRef>
          <a:fontRef idx="minor">
            <a:schemeClr val="dk1"/>
          </a:fontRef>
        </p:style>
        <p:txBody>
          <a:bodyPr>
            <a:normAutofit fontScale="40000" lnSpcReduction="20000"/>
          </a:bodyPr>
          <a:lstStyle/>
          <a:p>
            <a:pPr lvl="0" algn="r" rtl="1">
              <a:buNone/>
            </a:pPr>
            <a:r>
              <a:rPr lang="en-US" b="1" dirty="0" smtClean="0"/>
              <a:t> </a:t>
            </a:r>
            <a:endParaRPr lang="en-US" dirty="0" smtClean="0"/>
          </a:p>
          <a:p>
            <a:pPr algn="r" rtl="1">
              <a:buNone/>
            </a:pPr>
            <a:r>
              <a:rPr lang="ar-SA" sz="6000" b="1" dirty="0" smtClean="0"/>
              <a:t>2-استراتيجيات تسويق المنتج و المزج بين عناصر السوق</a:t>
            </a:r>
            <a:r>
              <a:rPr lang="en-US" sz="6000" b="1" dirty="0" smtClean="0"/>
              <a:t>:</a:t>
            </a:r>
            <a:endParaRPr lang="en-US" sz="6000" dirty="0" smtClean="0"/>
          </a:p>
          <a:p>
            <a:pPr algn="r" rtl="1">
              <a:buNone/>
            </a:pPr>
            <a:r>
              <a:rPr lang="ar-SA" sz="4400" b="1" dirty="0" smtClean="0"/>
              <a:t>أ- الانطباع أو الصورة الذهنية للمنتج لدى العميل</a:t>
            </a:r>
            <a:r>
              <a:rPr lang="en-US" sz="4400" b="1" dirty="0" smtClean="0"/>
              <a:t>.</a:t>
            </a:r>
            <a:endParaRPr lang="en-US" sz="4400" dirty="0" smtClean="0"/>
          </a:p>
          <a:p>
            <a:pPr algn="r" rtl="1">
              <a:buNone/>
            </a:pPr>
            <a:r>
              <a:rPr lang="ar-SA" sz="4400" dirty="0" smtClean="0"/>
              <a:t>ما هو الانطباع أو الصورة التي تريد العميل أن يعرفها عن منتجك (مثل أنه رخيص ولكنه جيد أو أنه متميز وغير منتشر أو أن الخدمة تقدم طبقاً للمواصفات التي يطلبها العميل أو أن المنتج يتمتع بجودة عالية أو أنه مناسب أو أن الخدمة تقدم بسرعة فائقة أو ……)؟</a:t>
            </a:r>
            <a:endParaRPr lang="en-US" sz="4400" dirty="0" smtClean="0"/>
          </a:p>
          <a:p>
            <a:pPr lvl="0" algn="r" rtl="1">
              <a:buNone/>
            </a:pPr>
            <a:r>
              <a:rPr lang="ar-SA" sz="4400" dirty="0" smtClean="0"/>
              <a:t>ــــــــــــــــــــــــــــــــــــــــــــــ</a:t>
            </a:r>
            <a:endParaRPr lang="en-US" sz="4400" dirty="0" smtClean="0"/>
          </a:p>
          <a:p>
            <a:pPr lvl="0" algn="r" rtl="1">
              <a:buNone/>
            </a:pPr>
            <a:r>
              <a:rPr lang="ar-SA" sz="4400" dirty="0" smtClean="0"/>
              <a:t>ــــــــــــــــــــــــــــــــــــــــــــــ</a:t>
            </a:r>
            <a:endParaRPr lang="en-US" sz="4400" dirty="0" smtClean="0"/>
          </a:p>
          <a:p>
            <a:pPr algn="r" rtl="1">
              <a:buNone/>
            </a:pPr>
            <a:r>
              <a:rPr lang="ar-SA" sz="4400" b="1" dirty="0" smtClean="0"/>
              <a:t>ب- السمات</a:t>
            </a:r>
            <a:r>
              <a:rPr lang="en-US" sz="4400" b="1" dirty="0" smtClean="0"/>
              <a:t>:</a:t>
            </a:r>
            <a:endParaRPr lang="en-US" sz="4400" dirty="0" smtClean="0"/>
          </a:p>
          <a:p>
            <a:pPr algn="r" rtl="1">
              <a:buNone/>
            </a:pPr>
            <a:r>
              <a:rPr lang="en-US" sz="4400" dirty="0" smtClean="0"/>
              <a:t>1. </a:t>
            </a:r>
            <a:r>
              <a:rPr lang="ar-SA" sz="4400" dirty="0" smtClean="0"/>
              <a:t>أكتب السمات التى ستؤكد عليها</a:t>
            </a:r>
            <a:r>
              <a:rPr lang="en-US" sz="4400" dirty="0" smtClean="0"/>
              <a:t>:</a:t>
            </a:r>
          </a:p>
          <a:p>
            <a:pPr lvl="0" algn="r" rtl="1">
              <a:buNone/>
            </a:pPr>
            <a:r>
              <a:rPr lang="ar-SA" sz="4400" dirty="0" smtClean="0"/>
              <a:t>ــــــــــــــــــــــــــــــــــــــــــــــ</a:t>
            </a:r>
            <a:endParaRPr lang="en-US" sz="4400" dirty="0" smtClean="0"/>
          </a:p>
          <a:p>
            <a:pPr lvl="0" algn="r" rtl="1">
              <a:buNone/>
            </a:pPr>
            <a:r>
              <a:rPr lang="ar-SA" sz="4400" dirty="0" smtClean="0"/>
              <a:t>ــــــــــــــــــــــــــــــــــــــــــــــ</a:t>
            </a:r>
            <a:endParaRPr lang="en-US" sz="4400" dirty="0" smtClean="0"/>
          </a:p>
          <a:p>
            <a:pPr algn="r" rtl="1">
              <a:buNone/>
            </a:pPr>
            <a:r>
              <a:rPr lang="ar-SA" sz="4400" b="1" dirty="0" smtClean="0"/>
              <a:t>ج- تسعير المنتج أو الخدمة</a:t>
            </a:r>
            <a:r>
              <a:rPr lang="en-US" sz="4400" b="1" dirty="0" smtClean="0"/>
              <a:t>:</a:t>
            </a:r>
            <a:endParaRPr lang="en-US" sz="4400" dirty="0" smtClean="0"/>
          </a:p>
          <a:p>
            <a:pPr lvl="0" algn="r" rtl="1">
              <a:buNone/>
            </a:pPr>
            <a:r>
              <a:rPr lang="ar-SA" sz="4400" dirty="0" smtClean="0"/>
              <a:t>-سنستخدم سياسة التسعير التالية</a:t>
            </a:r>
            <a:r>
              <a:rPr lang="en-US" sz="4400" dirty="0" smtClean="0"/>
              <a:t>:</a:t>
            </a:r>
          </a:p>
          <a:p>
            <a:pPr lvl="0" algn="r" rtl="1">
              <a:buNone/>
            </a:pPr>
            <a:r>
              <a:rPr lang="ar-SA" sz="4400" dirty="0" smtClean="0"/>
              <a:t>تحديد نسبة ربح محددة تضاف على التكلفة ــــ ما هي نسبة الربح ؟ ــــ</a:t>
            </a:r>
            <a:endParaRPr lang="en-US" sz="4400" dirty="0" smtClean="0"/>
          </a:p>
          <a:p>
            <a:pPr lvl="0" algn="r" rtl="1">
              <a:buNone/>
            </a:pPr>
            <a:r>
              <a:rPr lang="ar-SA" sz="4400" dirty="0" smtClean="0"/>
              <a:t>اقتراح سعر محدد ــــــــ</a:t>
            </a:r>
            <a:endParaRPr lang="en-US" sz="4400" dirty="0" smtClean="0"/>
          </a:p>
          <a:p>
            <a:pPr lvl="0" algn="r" rtl="1">
              <a:buNone/>
            </a:pPr>
            <a:r>
              <a:rPr lang="ar-SA" sz="4400" dirty="0" smtClean="0"/>
              <a:t>سعر تنافسي بالنسبة للسوق ــــــــ</a:t>
            </a:r>
            <a:endParaRPr lang="en-US" sz="4400" dirty="0" smtClean="0"/>
          </a:p>
          <a:p>
            <a:pPr lvl="0" algn="r" rtl="1">
              <a:buNone/>
            </a:pPr>
            <a:r>
              <a:rPr lang="ar-SA" sz="4400" dirty="0" smtClean="0"/>
              <a:t>سعر يقل عن سعر المنافسة ــــــــ</a:t>
            </a:r>
            <a:endParaRPr lang="en-US" sz="4400" dirty="0" smtClean="0"/>
          </a:p>
          <a:p>
            <a:pPr lvl="0" algn="r" rtl="1">
              <a:buNone/>
            </a:pPr>
            <a:r>
              <a:rPr lang="ar-SA" sz="4400" dirty="0" smtClean="0"/>
              <a:t>سعر استثنائي ــــــــ</a:t>
            </a:r>
            <a:endParaRPr lang="en-US" sz="4400" dirty="0" smtClean="0"/>
          </a:p>
          <a:p>
            <a:pPr lvl="0" algn="r" rtl="1">
              <a:buNone/>
            </a:pPr>
            <a:r>
              <a:rPr lang="ar-SA" sz="4400" dirty="0" smtClean="0"/>
              <a:t>سياسات أخرى ــــــــ</a:t>
            </a:r>
            <a:endParaRPr lang="en-US" sz="4400"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8)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381000"/>
            <a:ext cx="6781800" cy="5867400"/>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lvl="0" rtl="1">
              <a:buNone/>
            </a:pPr>
            <a:r>
              <a:rPr lang="en-US" dirty="0" smtClean="0"/>
              <a:t> </a:t>
            </a:r>
          </a:p>
          <a:p>
            <a:pPr algn="r" rtl="1">
              <a:buFont typeface="Wingdings" pitchFamily="2" charset="2"/>
              <a:buChar char="ü"/>
            </a:pPr>
            <a:r>
              <a:rPr lang="ar-SA" dirty="0" smtClean="0"/>
              <a:t>-هل تتناسب أسعار منتجاتنا مع انطباع العملاء عن المنتج؟</a:t>
            </a:r>
            <a:endParaRPr lang="en-US" dirty="0" smtClean="0"/>
          </a:p>
          <a:p>
            <a:pPr algn="r" rtl="1"/>
            <a:r>
              <a:rPr lang="ar-SA" dirty="0" smtClean="0"/>
              <a:t>نعم ـــــ</a:t>
            </a:r>
            <a:endParaRPr lang="en-US" dirty="0" smtClean="0"/>
          </a:p>
          <a:p>
            <a:pPr algn="r" rtl="1"/>
            <a:r>
              <a:rPr lang="ar-SA" dirty="0" smtClean="0"/>
              <a:t>لا ـــــ</a:t>
            </a:r>
            <a:endParaRPr lang="en-US" dirty="0" smtClean="0"/>
          </a:p>
          <a:p>
            <a:pPr algn="r" rtl="1">
              <a:buFont typeface="Wingdings" pitchFamily="2" charset="2"/>
              <a:buChar char="ü"/>
            </a:pPr>
            <a:r>
              <a:rPr lang="ar-SA" dirty="0" smtClean="0"/>
              <a:t>هل يمكن تغطى أسعار منتجاتنا تكاليف المنتج مع وجود هامش ربح معقول؟</a:t>
            </a:r>
            <a:endParaRPr lang="en-US" dirty="0" smtClean="0"/>
          </a:p>
          <a:p>
            <a:pPr algn="r" rtl="1"/>
            <a:r>
              <a:rPr lang="ar-SA" dirty="0" smtClean="0"/>
              <a:t>نعم ـــــ</a:t>
            </a:r>
            <a:endParaRPr lang="en-US" dirty="0" smtClean="0"/>
          </a:p>
          <a:p>
            <a:pPr algn="r" rtl="1"/>
            <a:r>
              <a:rPr lang="ar-SA" dirty="0" smtClean="0"/>
              <a:t>لا ـــــ</a:t>
            </a:r>
            <a:endParaRPr lang="en-US" dirty="0" smtClean="0"/>
          </a:p>
          <a:p>
            <a:pPr algn="r" rtl="1">
              <a:buNone/>
            </a:pPr>
            <a:r>
              <a:rPr lang="ar-SA" sz="4400" b="1" dirty="0" smtClean="0"/>
              <a:t>د – خدمة العملاء</a:t>
            </a:r>
            <a:r>
              <a:rPr lang="en-US" sz="4400" b="1" dirty="0" smtClean="0"/>
              <a:t>:</a:t>
            </a:r>
            <a:endParaRPr lang="en-US" sz="4400" dirty="0" smtClean="0"/>
          </a:p>
          <a:p>
            <a:pPr algn="r" rtl="1">
              <a:buFont typeface="Wingdings" pitchFamily="2" charset="2"/>
              <a:buChar char="v"/>
            </a:pPr>
            <a:r>
              <a:rPr lang="ar-SA" dirty="0" smtClean="0"/>
              <a:t>أكتب ما هي الخدمات التي تقدمها للعملاء</a:t>
            </a:r>
            <a:r>
              <a:rPr lang="en-US" dirty="0" smtClean="0"/>
              <a:t>:</a:t>
            </a:r>
          </a:p>
          <a:p>
            <a:pPr algn="r" rtl="1"/>
            <a:r>
              <a:rPr lang="ar-SA" dirty="0" smtClean="0"/>
              <a:t>ـــــــــــــــــــــــــــــــــــــــ</a:t>
            </a:r>
            <a:endParaRPr lang="en-US" dirty="0" smtClean="0"/>
          </a:p>
          <a:p>
            <a:pPr algn="r" rtl="1"/>
            <a:r>
              <a:rPr lang="ar-SA" dirty="0" smtClean="0"/>
              <a:t>ـــــــــــــــــــــــــــــــــــــــ</a:t>
            </a:r>
            <a:endParaRPr lang="en-US" dirty="0" smtClean="0"/>
          </a:p>
          <a:p>
            <a:pPr algn="r" rtl="1"/>
            <a:r>
              <a:rPr lang="ar-SA" dirty="0" smtClean="0"/>
              <a:t>ـــــــــــــــــــــــــــــــــــــــ</a:t>
            </a:r>
            <a:endParaRPr lang="en-US" dirty="0" smtClean="0"/>
          </a:p>
          <a:p>
            <a:pPr algn="r" rtl="1">
              <a:buFont typeface="Wingdings" pitchFamily="2" charset="2"/>
              <a:buChar char="v"/>
            </a:pPr>
            <a:r>
              <a:rPr lang="ar-SA" dirty="0" smtClean="0"/>
              <a:t>-أذكر شروط البيع التي تعرضها على عملاءك (أو شروط الأقساط</a:t>
            </a:r>
            <a:r>
              <a:rPr lang="en-US" dirty="0" smtClean="0"/>
              <a:t>)</a:t>
            </a:r>
          </a:p>
          <a:p>
            <a:pPr algn="r" rtl="1"/>
            <a:r>
              <a:rPr lang="ar-SA" dirty="0" smtClean="0"/>
              <a:t>ـــــــــــــــــــــــــــــــــــــــ</a:t>
            </a:r>
            <a:endParaRPr lang="en-US" dirty="0" smtClean="0"/>
          </a:p>
          <a:p>
            <a:pPr algn="r" rtl="1"/>
            <a:r>
              <a:rPr lang="ar-SA" dirty="0" smtClean="0"/>
              <a:t>ـــــــــــــــــــــــــــــــــــــــ</a:t>
            </a:r>
            <a:endParaRPr lang="en-US" dirty="0" smtClean="0"/>
          </a:p>
          <a:p>
            <a:pPr algn="r" rtl="1"/>
            <a:r>
              <a:rPr lang="ar-SA" dirty="0" smtClean="0"/>
              <a:t>ـــــــــــــــــــــــــــــــــــــــ</a:t>
            </a:r>
            <a:endParaRPr lang="en-US" dirty="0" smtClean="0"/>
          </a:p>
          <a:p>
            <a:pPr algn="r" rtl="1">
              <a:buFont typeface="Wingdings" pitchFamily="2" charset="2"/>
              <a:buChar char="v"/>
            </a:pPr>
            <a:r>
              <a:rPr lang="ar-SA" dirty="0" smtClean="0"/>
              <a:t>المنافسون يقدمون الخدمات التالية</a:t>
            </a:r>
            <a:r>
              <a:rPr lang="en-US" dirty="0" smtClean="0"/>
              <a:t>:</a:t>
            </a:r>
          </a:p>
          <a:p>
            <a:pPr algn="r" rtl="1"/>
            <a:r>
              <a:rPr lang="ar-SA" dirty="0" smtClean="0"/>
              <a:t>ـــــــــــــــــــــــــــــــــــــــ</a:t>
            </a:r>
            <a:endParaRPr lang="en-US" dirty="0" smtClean="0"/>
          </a:p>
          <a:p>
            <a:pPr algn="r" rtl="1"/>
            <a:r>
              <a:rPr lang="ar-SA" dirty="0" smtClean="0"/>
              <a:t>ـــــــــــــــــــــــــــــــــــــــ</a:t>
            </a:r>
            <a:endParaRPr lang="en-US" dirty="0" smtClean="0"/>
          </a:p>
          <a:p>
            <a:pPr algn="r" rtl="1"/>
            <a:r>
              <a:rPr lang="ar-SA" dirty="0" smtClean="0"/>
              <a:t>ـــــــــــــــــــــــــــــــــــــــ</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8)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304800"/>
            <a:ext cx="6858000" cy="5821363"/>
          </a:xfrm>
        </p:spPr>
        <p:style>
          <a:lnRef idx="1">
            <a:schemeClr val="accent3"/>
          </a:lnRef>
          <a:fillRef idx="2">
            <a:schemeClr val="accent3"/>
          </a:fillRef>
          <a:effectRef idx="1">
            <a:schemeClr val="accent3"/>
          </a:effectRef>
          <a:fontRef idx="minor">
            <a:schemeClr val="dk1"/>
          </a:fontRef>
        </p:style>
        <p:txBody>
          <a:bodyPr>
            <a:normAutofit/>
          </a:bodyPr>
          <a:lstStyle/>
          <a:p>
            <a:pPr lvl="0" algn="r" rtl="1">
              <a:buNone/>
            </a:pPr>
            <a:r>
              <a:rPr lang="en-US" dirty="0" smtClean="0"/>
              <a:t> </a:t>
            </a:r>
            <a:r>
              <a:rPr lang="ar-SA" sz="2800" b="1" dirty="0" smtClean="0"/>
              <a:t>3-بعض </a:t>
            </a:r>
            <a:r>
              <a:rPr lang="ar-SA" sz="2800" b="1" dirty="0" smtClean="0"/>
              <a:t>الاعتبارات الأخرى</a:t>
            </a:r>
            <a:r>
              <a:rPr lang="en-US" sz="2800" b="1" dirty="0" smtClean="0"/>
              <a:t>:</a:t>
            </a:r>
            <a:endParaRPr lang="en-US" sz="2400" dirty="0" smtClean="0"/>
          </a:p>
          <a:p>
            <a:pPr algn="r" rtl="1">
              <a:buNone/>
            </a:pPr>
            <a:r>
              <a:rPr lang="ar-SA" sz="2400" dirty="0" smtClean="0"/>
              <a:t>‌أ) من أين ستأتي بالمواد التي ستستخدمها في العملية الإنتاجية؟</a:t>
            </a:r>
            <a:endParaRPr lang="en-US" sz="2400" dirty="0" smtClean="0"/>
          </a:p>
          <a:p>
            <a:pPr lvl="0" algn="r" rtl="1"/>
            <a:r>
              <a:rPr lang="ar-SA" sz="2400" dirty="0" smtClean="0"/>
              <a:t>ــــــــــــــــــــــــــــــــــــــــــــــ</a:t>
            </a:r>
            <a:endParaRPr lang="en-US" sz="2400" dirty="0" smtClean="0"/>
          </a:p>
          <a:p>
            <a:pPr lvl="0" algn="r" rtl="1"/>
            <a:r>
              <a:rPr lang="ar-SA" sz="2400" dirty="0" smtClean="0"/>
              <a:t>ــــــــــــــــــــــــــــــــــــــــــــــ</a:t>
            </a:r>
            <a:endParaRPr lang="en-US" sz="2400" dirty="0" smtClean="0"/>
          </a:p>
          <a:p>
            <a:pPr lvl="0" algn="r" rtl="1"/>
            <a:r>
              <a:rPr lang="ar-SA" sz="2400" dirty="0" smtClean="0"/>
              <a:t>ــــــــــــــــــــــــــــــــــــــــــــــ</a:t>
            </a:r>
            <a:endParaRPr lang="en-US" sz="2400" dirty="0" smtClean="0"/>
          </a:p>
          <a:p>
            <a:pPr algn="r" rtl="1">
              <a:buNone/>
            </a:pPr>
            <a:r>
              <a:rPr lang="ar-SA" sz="2400" dirty="0" smtClean="0"/>
              <a:t>‌ب) سجل بعض الاعتبارات الأخرى</a:t>
            </a:r>
            <a:r>
              <a:rPr lang="en-US" sz="2400" dirty="0" smtClean="0"/>
              <a:t>:</a:t>
            </a:r>
          </a:p>
          <a:p>
            <a:pPr lvl="0" algn="r" rtl="1"/>
            <a:r>
              <a:rPr lang="ar-SA" sz="2400" dirty="0" smtClean="0"/>
              <a:t>ــــــــــــــــــــــــــــــــــــــــــــــ</a:t>
            </a:r>
            <a:endParaRPr lang="en-US" sz="2400" dirty="0" smtClean="0"/>
          </a:p>
          <a:p>
            <a:pPr lvl="0" algn="r" rtl="1"/>
            <a:r>
              <a:rPr lang="ar-SA" sz="2400" dirty="0" smtClean="0"/>
              <a:t>ــــــــــــــــــــــــــــــــــــــــــــــ</a:t>
            </a:r>
            <a:endParaRPr lang="en-US" sz="2400" dirty="0" smtClean="0"/>
          </a:p>
          <a:p>
            <a:pPr lvl="0" algn="r" rtl="1"/>
            <a:r>
              <a:rPr lang="ar-SA" sz="2400" dirty="0" smtClean="0"/>
              <a:t>ــــــــــــــــــــــــــــــــــــــــــــــ</a:t>
            </a:r>
            <a:endParaRPr lang="en-US" sz="2400"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8)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541</Words>
  <Application>Microsoft Office PowerPoint</Application>
  <PresentationFormat>On-screen Show (4:3)</PresentationFormat>
  <Paragraphs>147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نموذج خطة التسويق</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19</cp:revision>
  <dcterms:created xsi:type="dcterms:W3CDTF">2006-08-16T00:00:00Z</dcterms:created>
  <dcterms:modified xsi:type="dcterms:W3CDTF">2020-03-31T22:45:15Z</dcterms:modified>
</cp:coreProperties>
</file>