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1"/>
  </p:notesMasterIdLst>
  <p:sldIdLst>
    <p:sldId id="256" r:id="rId2"/>
    <p:sldId id="257" r:id="rId3"/>
    <p:sldId id="258" r:id="rId4"/>
    <p:sldId id="264" r:id="rId5"/>
    <p:sldId id="259" r:id="rId6"/>
    <p:sldId id="261" r:id="rId7"/>
    <p:sldId id="268" r:id="rId8"/>
    <p:sldId id="267" r:id="rId9"/>
    <p:sldId id="262" r:id="rId10"/>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00" autoAdjust="0"/>
    <p:restoredTop sz="94660"/>
  </p:normalViewPr>
  <p:slideViewPr>
    <p:cSldViewPr snapToGrid="0">
      <p:cViewPr>
        <p:scale>
          <a:sx n="70" d="100"/>
          <a:sy n="70" d="100"/>
        </p:scale>
        <p:origin x="348"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29334-2076-4E78-9EDD-8EB329293A3F}" type="datetimeFigureOut">
              <a:rPr lang="en-US" smtClean="0"/>
              <a:t>4/22/2020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7B259C-2A41-42DA-8C07-CEAC1D981B32}" type="slidenum">
              <a:rPr lang="en-US" smtClean="0"/>
              <a:t>‹#›</a:t>
            </a:fld>
            <a:endParaRPr lang="en-US"/>
          </a:p>
        </p:txBody>
      </p:sp>
    </p:spTree>
    <p:extLst>
      <p:ext uri="{BB962C8B-B14F-4D97-AF65-F5344CB8AC3E}">
        <p14:creationId xmlns:p14="http://schemas.microsoft.com/office/powerpoint/2010/main" val="988575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1</a:t>
            </a:fld>
            <a:endParaRPr lang="en-US"/>
          </a:p>
        </p:txBody>
      </p:sp>
    </p:spTree>
    <p:extLst>
      <p:ext uri="{BB962C8B-B14F-4D97-AF65-F5344CB8AC3E}">
        <p14:creationId xmlns:p14="http://schemas.microsoft.com/office/powerpoint/2010/main" val="2515918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2</a:t>
            </a:fld>
            <a:endParaRPr lang="en-US"/>
          </a:p>
        </p:txBody>
      </p:sp>
    </p:spTree>
    <p:extLst>
      <p:ext uri="{BB962C8B-B14F-4D97-AF65-F5344CB8AC3E}">
        <p14:creationId xmlns:p14="http://schemas.microsoft.com/office/powerpoint/2010/main" val="1502571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3</a:t>
            </a:fld>
            <a:endParaRPr lang="en-US"/>
          </a:p>
        </p:txBody>
      </p:sp>
    </p:spTree>
    <p:extLst>
      <p:ext uri="{BB962C8B-B14F-4D97-AF65-F5344CB8AC3E}">
        <p14:creationId xmlns:p14="http://schemas.microsoft.com/office/powerpoint/2010/main" val="3102440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4</a:t>
            </a:fld>
            <a:endParaRPr lang="en-US"/>
          </a:p>
        </p:txBody>
      </p:sp>
    </p:spTree>
    <p:extLst>
      <p:ext uri="{BB962C8B-B14F-4D97-AF65-F5344CB8AC3E}">
        <p14:creationId xmlns:p14="http://schemas.microsoft.com/office/powerpoint/2010/main" val="419467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5</a:t>
            </a:fld>
            <a:endParaRPr lang="en-US"/>
          </a:p>
        </p:txBody>
      </p:sp>
    </p:spTree>
    <p:extLst>
      <p:ext uri="{BB962C8B-B14F-4D97-AF65-F5344CB8AC3E}">
        <p14:creationId xmlns:p14="http://schemas.microsoft.com/office/powerpoint/2010/main" val="877369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6</a:t>
            </a:fld>
            <a:endParaRPr lang="en-US"/>
          </a:p>
        </p:txBody>
      </p:sp>
    </p:spTree>
    <p:extLst>
      <p:ext uri="{BB962C8B-B14F-4D97-AF65-F5344CB8AC3E}">
        <p14:creationId xmlns:p14="http://schemas.microsoft.com/office/powerpoint/2010/main" val="383716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7</a:t>
            </a:fld>
            <a:endParaRPr lang="en-US"/>
          </a:p>
        </p:txBody>
      </p:sp>
    </p:spTree>
    <p:extLst>
      <p:ext uri="{BB962C8B-B14F-4D97-AF65-F5344CB8AC3E}">
        <p14:creationId xmlns:p14="http://schemas.microsoft.com/office/powerpoint/2010/main" val="1972583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8</a:t>
            </a:fld>
            <a:endParaRPr lang="en-US"/>
          </a:p>
        </p:txBody>
      </p:sp>
    </p:spTree>
    <p:extLst>
      <p:ext uri="{BB962C8B-B14F-4D97-AF65-F5344CB8AC3E}">
        <p14:creationId xmlns:p14="http://schemas.microsoft.com/office/powerpoint/2010/main" val="1238032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29/08/1441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29/08/1441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29/08/1441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29/08/1441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29/08/1441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29/08/1441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29/08/1441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29/08/1441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29/08/1441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29/08/1441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29/08/1441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29/08/1441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a:bodyPr>
          <a:lstStyle/>
          <a:p>
            <a:r>
              <a:rPr lang="ar-SA" dirty="0" smtClean="0">
                <a:solidFill>
                  <a:schemeClr val="bg1"/>
                </a:solidFill>
              </a:rPr>
              <a:t>أساليب وطرق تصميم</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SA" dirty="0" smtClean="0">
                <a:solidFill>
                  <a:schemeClr val="bg1"/>
                </a:solidFill>
              </a:rPr>
              <a:t>قسم المنتجات المعدنية والحلى</a:t>
            </a:r>
          </a:p>
          <a:p>
            <a:r>
              <a:rPr lang="ar-SA" dirty="0" smtClean="0">
                <a:solidFill>
                  <a:schemeClr val="bg1"/>
                </a:solidFill>
              </a:rPr>
              <a:t>الفرقة: الأولى</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3" name="Title 1"/>
          <p:cNvSpPr txBox="1">
            <a:spLocks/>
          </p:cNvSpPr>
          <p:nvPr/>
        </p:nvSpPr>
        <p:spPr>
          <a:xfrm>
            <a:off x="4313695" y="4129188"/>
            <a:ext cx="7878305" cy="2057113"/>
          </a:xfrm>
          <a:prstGeom prst="rect">
            <a:avLst/>
          </a:prstGeom>
        </p:spPr>
        <p:txBody>
          <a:bodyP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SA" dirty="0" smtClean="0">
                <a:solidFill>
                  <a:schemeClr val="bg1"/>
                </a:solidFill>
              </a:rPr>
              <a:t>التصميم التشاركي</a:t>
            </a:r>
          </a:p>
          <a:p>
            <a:pPr algn="ctr"/>
            <a:r>
              <a:rPr lang="en-US" dirty="0">
                <a:solidFill>
                  <a:schemeClr val="bg1"/>
                </a:solidFill>
              </a:rPr>
              <a:t>participatory Design</a:t>
            </a:r>
            <a:endParaRPr lang="ar-EG" dirty="0">
              <a:solidFill>
                <a:schemeClr val="bg1"/>
              </a:solidFill>
            </a:endParaRPr>
          </a:p>
        </p:txBody>
      </p:sp>
    </p:spTree>
    <p:extLst>
      <p:ext uri="{BB962C8B-B14F-4D97-AF65-F5344CB8AC3E}">
        <p14:creationId xmlns:p14="http://schemas.microsoft.com/office/powerpoint/2010/main" val="3919925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492527" y="-2217738"/>
            <a:ext cx="14241463" cy="9075738"/>
          </a:xfrm>
        </p:spPr>
      </p:pic>
      <p:sp>
        <p:nvSpPr>
          <p:cNvPr id="3" name="Title 1"/>
          <p:cNvSpPr txBox="1">
            <a:spLocks/>
          </p:cNvSpPr>
          <p:nvPr/>
        </p:nvSpPr>
        <p:spPr>
          <a:xfrm>
            <a:off x="1332304" y="1475157"/>
            <a:ext cx="10515600" cy="1325563"/>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u="sng" dirty="0" smtClean="0">
                <a:solidFill>
                  <a:srgbClr val="265E83"/>
                </a:solidFill>
              </a:rPr>
              <a:t>ما </a:t>
            </a:r>
            <a:r>
              <a:rPr lang="ar-SA" u="sng" dirty="0">
                <a:solidFill>
                  <a:srgbClr val="265E83"/>
                </a:solidFill>
              </a:rPr>
              <a:t>هو التصميم </a:t>
            </a:r>
            <a:r>
              <a:rPr lang="ar-SA" u="sng" dirty="0" smtClean="0">
                <a:solidFill>
                  <a:srgbClr val="265E83"/>
                </a:solidFill>
              </a:rPr>
              <a:t>التشاركي؟</a:t>
            </a:r>
            <a:endParaRPr lang="en-US" u="sng" dirty="0">
              <a:solidFill>
                <a:srgbClr val="265E83"/>
              </a:solidFill>
            </a:endParaRPr>
          </a:p>
        </p:txBody>
      </p:sp>
      <p:sp>
        <p:nvSpPr>
          <p:cNvPr id="5" name="Rectangle 4"/>
          <p:cNvSpPr/>
          <p:nvPr/>
        </p:nvSpPr>
        <p:spPr>
          <a:xfrm>
            <a:off x="437322" y="2447639"/>
            <a:ext cx="11163276" cy="3785652"/>
          </a:xfrm>
          <a:prstGeom prst="rect">
            <a:avLst/>
          </a:prstGeom>
        </p:spPr>
        <p:txBody>
          <a:bodyPr wrap="square">
            <a:spAutoFit/>
          </a:bodyPr>
          <a:lstStyle/>
          <a:p>
            <a:pPr algn="just"/>
            <a:endParaRPr lang="ar-SA" sz="2400" dirty="0">
              <a:latin typeface="Times New Roman" panose="02020603050405020304" pitchFamily="18" charset="0"/>
              <a:ea typeface="+mj-ea"/>
              <a:cs typeface="Times New Roman" panose="02020603050405020304" pitchFamily="18" charset="0"/>
            </a:endParaRPr>
          </a:p>
          <a:p>
            <a:pPr algn="just"/>
            <a:r>
              <a:rPr lang="ar-SA" sz="2400" dirty="0" smtClean="0">
                <a:latin typeface="Times New Roman" panose="02020603050405020304" pitchFamily="18" charset="0"/>
                <a:cs typeface="Times New Roman" panose="02020603050405020304" pitchFamily="18" charset="0"/>
              </a:rPr>
              <a:t>التصميم التشاركى منهج تصميمي تم انشائه في الدول الإسكندنافية عام 1970م. كان هدف التصميم التشاركى أنذاك ينقسم إلى أثنين هدف سياسي: تفعيل الديمقراطية (الإتجاه الماركسي في ذلك الوقت) بمشاركة النقابات العمالية في اتخاذ القرار. وهدف صناعى : كانت تكنولوجيا الحاسب حديثة في ذلك الوقت ولم يستطع العمال مسايرتها، </a:t>
            </a:r>
            <a:r>
              <a:rPr lang="ar-SA" sz="2400" dirty="0" smtClean="0"/>
              <a:t>فكانت الوسيلة لتحقيق الإستفادة القصوى من هذه التكنولوجيا هو العمل على تطوير التكنولوجيا الحديثة من خلال التطوير المشترك بين مصممي التكنولوجيا والعمال الذى عرف فيما بعد بالتصميم التشاركى. ثم تبع ذلك مشاريع لتطوير التصميم التشاركى في أماكن عدة منها مشروع </a:t>
            </a:r>
            <a:r>
              <a:rPr lang="en-US" sz="2400" dirty="0" smtClean="0"/>
              <a:t>[NJMF] </a:t>
            </a:r>
            <a:r>
              <a:rPr lang="ar-SA" sz="2400" dirty="0"/>
              <a:t> </a:t>
            </a:r>
            <a:r>
              <a:rPr lang="ar-SA" sz="2400" dirty="0" smtClean="0"/>
              <a:t>في النرويج عام 1979م. ومشروع </a:t>
            </a:r>
            <a:r>
              <a:rPr lang="en-US" sz="2400" dirty="0" smtClean="0"/>
              <a:t>[DEMOS]</a:t>
            </a:r>
            <a:r>
              <a:rPr lang="ar-SA" sz="2400" dirty="0" smtClean="0"/>
              <a:t> في السويد عام 1979م. ومشروع </a:t>
            </a:r>
            <a:r>
              <a:rPr lang="en-US" sz="2400" dirty="0" smtClean="0"/>
              <a:t>[DUE]</a:t>
            </a:r>
            <a:r>
              <a:rPr lang="ar-SA" sz="2400" dirty="0" smtClean="0"/>
              <a:t> في الدنمارك 1982م. ودخلت الولايات المتحدة الأمريكية في نطاق تطوير التصميم التشاركى 1990م. ومع مرور الوقت انتشر التصميم التشاركى من حيث المكان والمجال أيضا، فأصبح غير قاصر على علوم الحاسب والبرمجة ولكنه دخل مجالات شتى وتطبيقات جديدة في تصميم المنتجات والبيئات.</a:t>
            </a:r>
            <a:endParaRPr lang="ar-SA" sz="2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325538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85218" y="-2217738"/>
            <a:ext cx="14241463" cy="9075738"/>
          </a:xfrm>
        </p:spPr>
      </p:pic>
      <p:sp>
        <p:nvSpPr>
          <p:cNvPr id="3" name="Rectangle 2"/>
          <p:cNvSpPr/>
          <p:nvPr/>
        </p:nvSpPr>
        <p:spPr>
          <a:xfrm>
            <a:off x="182376" y="1922565"/>
            <a:ext cx="11655188" cy="3970318"/>
          </a:xfrm>
          <a:prstGeom prst="rect">
            <a:avLst/>
          </a:prstGeom>
        </p:spPr>
        <p:txBody>
          <a:bodyPr wrap="square">
            <a:spAutoFit/>
          </a:bodyPr>
          <a:lstStyle/>
          <a:p>
            <a:endParaRPr lang="en-US" sz="3200" dirty="0">
              <a:latin typeface="Times New Roman" panose="02020603050405020304" pitchFamily="18" charset="0"/>
              <a:ea typeface="+mj-ea"/>
              <a:cs typeface="Times New Roman" panose="02020603050405020304" pitchFamily="18" charset="0"/>
            </a:endParaRPr>
          </a:p>
          <a:p>
            <a:r>
              <a:rPr lang="ar-EG" sz="2800" b="1" u="sng" dirty="0" smtClean="0">
                <a:solidFill>
                  <a:srgbClr val="C00000"/>
                </a:solidFill>
                <a:latin typeface="Times New Roman" panose="02020603050405020304" pitchFamily="18" charset="0"/>
                <a:ea typeface="+mj-ea"/>
                <a:cs typeface="Times New Roman" panose="02020603050405020304" pitchFamily="18" charset="0"/>
              </a:rPr>
              <a:t>إرتبط </a:t>
            </a:r>
            <a:r>
              <a:rPr lang="ar-EG" sz="2800" b="1" u="sng" dirty="0">
                <a:solidFill>
                  <a:srgbClr val="C00000"/>
                </a:solidFill>
                <a:latin typeface="Times New Roman" panose="02020603050405020304" pitchFamily="18" charset="0"/>
                <a:ea typeface="+mj-ea"/>
                <a:cs typeface="Times New Roman" panose="02020603050405020304" pitchFamily="18" charset="0"/>
              </a:rPr>
              <a:t>التصميم التشاركي  بعدة علوم وأنظمة مثل</a:t>
            </a:r>
            <a:r>
              <a:rPr lang="ar-EG" sz="2800" b="1" u="sng" dirty="0" smtClean="0">
                <a:solidFill>
                  <a:srgbClr val="C00000"/>
                </a:solidFill>
                <a:latin typeface="Times New Roman" panose="02020603050405020304" pitchFamily="18" charset="0"/>
                <a:ea typeface="+mj-ea"/>
                <a:cs typeface="Times New Roman" panose="02020603050405020304" pitchFamily="18" charset="0"/>
              </a:rPr>
              <a:t>:</a:t>
            </a:r>
            <a:endParaRPr lang="en-US" sz="2800" b="1" u="sng" dirty="0" smtClean="0">
              <a:solidFill>
                <a:srgbClr val="C00000"/>
              </a:solidFill>
              <a:latin typeface="Times New Roman" panose="02020603050405020304" pitchFamily="18" charset="0"/>
              <a:ea typeface="+mj-ea"/>
              <a:cs typeface="Times New Roman" panose="02020603050405020304" pitchFamily="18" charset="0"/>
            </a:endParaRPr>
          </a:p>
          <a:p>
            <a:endParaRPr lang="en-US" sz="2800" dirty="0">
              <a:latin typeface="Times New Roman" panose="02020603050405020304" pitchFamily="18" charset="0"/>
              <a:ea typeface="+mj-ea"/>
              <a:cs typeface="Times New Roman" panose="02020603050405020304" pitchFamily="18" charset="0"/>
            </a:endParaRPr>
          </a:p>
          <a:p>
            <a:pPr marL="342900" lvl="0" indent="-342900">
              <a:buFont typeface="Wingdings" panose="05000000000000000000" pitchFamily="2" charset="2"/>
              <a:buChar char="q"/>
            </a:pPr>
            <a:r>
              <a:rPr lang="ar-EG" sz="2800" b="1" dirty="0">
                <a:solidFill>
                  <a:schemeClr val="accent1">
                    <a:lumMod val="75000"/>
                  </a:schemeClr>
                </a:solidFill>
              </a:rPr>
              <a:t> نظام التفاعل بين الحاسب الآلي والإنسان</a:t>
            </a:r>
            <a:r>
              <a:rPr lang="en-US" sz="2800" b="1" dirty="0">
                <a:solidFill>
                  <a:schemeClr val="accent1">
                    <a:lumMod val="75000"/>
                  </a:schemeClr>
                </a:solidFill>
              </a:rPr>
              <a:t>     human – computer interaction </a:t>
            </a:r>
          </a:p>
          <a:p>
            <a:pPr marL="342900" lvl="0" indent="-342900">
              <a:buFont typeface="Wingdings" panose="05000000000000000000" pitchFamily="2" charset="2"/>
              <a:buChar char="q"/>
            </a:pPr>
            <a:r>
              <a:rPr lang="en-US" sz="2800" b="1" dirty="0">
                <a:solidFill>
                  <a:schemeClr val="accent1">
                    <a:lumMod val="75000"/>
                  </a:schemeClr>
                </a:solidFill>
              </a:rPr>
              <a:t> </a:t>
            </a:r>
            <a:r>
              <a:rPr lang="ar-EG" sz="2800" b="1" dirty="0">
                <a:solidFill>
                  <a:schemeClr val="accent1">
                    <a:lumMod val="75000"/>
                  </a:schemeClr>
                </a:solidFill>
              </a:rPr>
              <a:t>العمل الجماعي المدعم بالحاسب الآلي </a:t>
            </a:r>
            <a:r>
              <a:rPr lang="en-US" sz="2800" b="1" dirty="0">
                <a:solidFill>
                  <a:schemeClr val="accent1">
                    <a:lumMod val="75000"/>
                  </a:schemeClr>
                </a:solidFill>
              </a:rPr>
              <a:t> computer – supported cooperative work</a:t>
            </a:r>
          </a:p>
          <a:p>
            <a:pPr marL="342900" lvl="0" indent="-342900">
              <a:buFont typeface="Wingdings" panose="05000000000000000000" pitchFamily="2" charset="2"/>
              <a:buChar char="q"/>
            </a:pPr>
            <a:r>
              <a:rPr lang="ar-EG" sz="2800" b="1" dirty="0">
                <a:solidFill>
                  <a:schemeClr val="accent1">
                    <a:lumMod val="75000"/>
                  </a:schemeClr>
                </a:solidFill>
              </a:rPr>
              <a:t>المستخدم مركز التصميم </a:t>
            </a:r>
            <a:r>
              <a:rPr lang="en-US" sz="2800" b="1" dirty="0">
                <a:solidFill>
                  <a:schemeClr val="accent1">
                    <a:lumMod val="75000"/>
                  </a:schemeClr>
                </a:solidFill>
              </a:rPr>
              <a:t>user – center design</a:t>
            </a:r>
          </a:p>
          <a:p>
            <a:pPr marL="342900" lvl="0" indent="-342900">
              <a:buFont typeface="Wingdings" panose="05000000000000000000" pitchFamily="2" charset="2"/>
              <a:buChar char="q"/>
            </a:pPr>
            <a:r>
              <a:rPr lang="ar-EG" sz="2800" b="1" dirty="0">
                <a:solidFill>
                  <a:schemeClr val="accent1">
                    <a:lumMod val="75000"/>
                  </a:schemeClr>
                </a:solidFill>
              </a:rPr>
              <a:t>التصميم الجماعي </a:t>
            </a:r>
            <a:r>
              <a:rPr lang="en-US" sz="2800" b="1" dirty="0">
                <a:solidFill>
                  <a:schemeClr val="accent1">
                    <a:lumMod val="75000"/>
                  </a:schemeClr>
                </a:solidFill>
              </a:rPr>
              <a:t>co-design</a:t>
            </a:r>
          </a:p>
          <a:p>
            <a:pPr marL="342900" lvl="0" indent="-342900">
              <a:buFont typeface="Wingdings" panose="05000000000000000000" pitchFamily="2" charset="2"/>
              <a:buChar char="q"/>
            </a:pPr>
            <a:r>
              <a:rPr lang="ar-EG" sz="2800" b="1" dirty="0">
                <a:solidFill>
                  <a:schemeClr val="accent1">
                    <a:lumMod val="75000"/>
                  </a:schemeClr>
                </a:solidFill>
              </a:rPr>
              <a:t> التصميم القائم على التعاون </a:t>
            </a:r>
            <a:r>
              <a:rPr lang="en-US" sz="2800" b="1" dirty="0">
                <a:solidFill>
                  <a:schemeClr val="accent1">
                    <a:lumMod val="75000"/>
                  </a:schemeClr>
                </a:solidFill>
              </a:rPr>
              <a:t>design situated collaboration</a:t>
            </a:r>
          </a:p>
          <a:p>
            <a:pPr marL="914400" lvl="1" indent="-457200">
              <a:buFont typeface="Wingdings" panose="05000000000000000000" pitchFamily="2" charset="2"/>
              <a:buChar char="§"/>
            </a:pPr>
            <a:endParaRPr lang="ar-SA" sz="2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762643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96472" y="1081079"/>
            <a:ext cx="10515600" cy="1325563"/>
          </a:xfrm>
          <a:prstGeom prst="rect">
            <a:avLst/>
          </a:prstGeom>
        </p:spPr>
        <p:txBody>
          <a:bodyPr anchor="ct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EG" sz="3200" u="sng" dirty="0" smtClean="0">
                <a:solidFill>
                  <a:srgbClr val="C00000"/>
                </a:solidFill>
              </a:rPr>
              <a:t>بناء </a:t>
            </a:r>
            <a:r>
              <a:rPr lang="ar-EG" sz="3200" u="sng" dirty="0">
                <a:solidFill>
                  <a:srgbClr val="C00000"/>
                </a:solidFill>
              </a:rPr>
              <a:t>على بحوث التصميم التشاركي قام </a:t>
            </a:r>
            <a:r>
              <a:rPr lang="ar-EG" sz="3200" u="sng" dirty="0" smtClean="0">
                <a:solidFill>
                  <a:srgbClr val="C00000"/>
                </a:solidFill>
              </a:rPr>
              <a:t>كلاى</a:t>
            </a:r>
            <a:endParaRPr lang="en-US" sz="3200" u="sng" dirty="0" smtClean="0">
              <a:solidFill>
                <a:srgbClr val="C00000"/>
              </a:solidFill>
            </a:endParaRPr>
          </a:p>
          <a:p>
            <a:r>
              <a:rPr lang="ar-EG" sz="3200" u="sng" dirty="0" smtClean="0">
                <a:solidFill>
                  <a:srgbClr val="C00000"/>
                </a:solidFill>
              </a:rPr>
              <a:t> (</a:t>
            </a:r>
            <a:r>
              <a:rPr lang="en-US" sz="3200" u="sng" dirty="0" smtClean="0">
                <a:solidFill>
                  <a:srgbClr val="C00000"/>
                </a:solidFill>
              </a:rPr>
              <a:t>Clay </a:t>
            </a:r>
            <a:r>
              <a:rPr lang="en-US" sz="3200" u="sng" dirty="0" err="1" smtClean="0">
                <a:solidFill>
                  <a:srgbClr val="C00000"/>
                </a:solidFill>
              </a:rPr>
              <a:t>Spinuzzi</a:t>
            </a:r>
            <a:r>
              <a:rPr lang="ar-EG" sz="3200" u="sng" dirty="0" smtClean="0">
                <a:solidFill>
                  <a:srgbClr val="C00000"/>
                </a:solidFill>
              </a:rPr>
              <a:t>) بتقسيم </a:t>
            </a:r>
            <a:r>
              <a:rPr lang="ar-EG" sz="3200" u="sng" dirty="0">
                <a:solidFill>
                  <a:srgbClr val="C00000"/>
                </a:solidFill>
              </a:rPr>
              <a:t>التصميم التشاركي الى ثلاثة مراحل:</a:t>
            </a:r>
            <a:endParaRPr lang="en-US" sz="3200" u="sng" dirty="0">
              <a:solidFill>
                <a:srgbClr val="C00000"/>
              </a:solidFill>
            </a:endParaRPr>
          </a:p>
        </p:txBody>
      </p:sp>
      <p:sp>
        <p:nvSpPr>
          <p:cNvPr id="5" name="Rectangle 4"/>
          <p:cNvSpPr/>
          <p:nvPr/>
        </p:nvSpPr>
        <p:spPr>
          <a:xfrm>
            <a:off x="225287" y="2399511"/>
            <a:ext cx="11375310" cy="4524315"/>
          </a:xfrm>
          <a:prstGeom prst="rect">
            <a:avLst/>
          </a:prstGeom>
        </p:spPr>
        <p:txBody>
          <a:bodyPr wrap="square">
            <a:spAutoFit/>
          </a:bodyPr>
          <a:lstStyle/>
          <a:p>
            <a:pPr marL="342900" indent="-342900" algn="just">
              <a:buFont typeface="Wingdings" panose="05000000000000000000" pitchFamily="2" charset="2"/>
              <a:buChar char="q"/>
            </a:pPr>
            <a:r>
              <a:rPr lang="ar-EG" sz="2400" b="1" dirty="0" smtClean="0">
                <a:solidFill>
                  <a:schemeClr val="accent1">
                    <a:lumMod val="75000"/>
                  </a:schemeClr>
                </a:solidFill>
                <a:latin typeface="Times New Roman" panose="02020603050405020304" pitchFamily="18" charset="0"/>
                <a:ea typeface="+mj-ea"/>
                <a:cs typeface="Times New Roman" panose="02020603050405020304" pitchFamily="18" charset="0"/>
              </a:rPr>
              <a:t>المرحلة </a:t>
            </a:r>
            <a:r>
              <a:rPr lang="ar-EG" sz="2400" b="1" dirty="0">
                <a:solidFill>
                  <a:schemeClr val="accent1">
                    <a:lumMod val="75000"/>
                  </a:schemeClr>
                </a:solidFill>
                <a:latin typeface="Times New Roman" panose="02020603050405020304" pitchFamily="18" charset="0"/>
                <a:ea typeface="+mj-ea"/>
                <a:cs typeface="Times New Roman" panose="02020603050405020304" pitchFamily="18" charset="0"/>
              </a:rPr>
              <a:t>الأولى / الاستكشاف الأولى للعمل </a:t>
            </a:r>
            <a:r>
              <a:rPr lang="en-US" sz="2400" b="1" dirty="0">
                <a:solidFill>
                  <a:schemeClr val="accent1">
                    <a:lumMod val="75000"/>
                  </a:schemeClr>
                </a:solidFill>
                <a:latin typeface="Times New Roman" panose="02020603050405020304" pitchFamily="18" charset="0"/>
                <a:ea typeface="+mj-ea"/>
                <a:cs typeface="Times New Roman" panose="02020603050405020304" pitchFamily="18" charset="0"/>
              </a:rPr>
              <a:t>Initial exploration of work </a:t>
            </a:r>
            <a:r>
              <a:rPr lang="ar-EG" sz="2400" b="1" dirty="0">
                <a:solidFill>
                  <a:schemeClr val="accent1">
                    <a:lumMod val="75000"/>
                  </a:schemeClr>
                </a:solidFill>
                <a:latin typeface="Times New Roman" panose="02020603050405020304" pitchFamily="18" charset="0"/>
                <a:ea typeface="+mj-ea"/>
                <a:cs typeface="Times New Roman" panose="02020603050405020304" pitchFamily="18" charset="0"/>
              </a:rPr>
              <a:t>:</a:t>
            </a:r>
            <a:endParaRPr lang="en-US" sz="2400" b="1" dirty="0">
              <a:solidFill>
                <a:schemeClr val="accent1">
                  <a:lumMod val="75000"/>
                </a:schemeClr>
              </a:solidFill>
              <a:latin typeface="Times New Roman" panose="02020603050405020304" pitchFamily="18" charset="0"/>
              <a:ea typeface="+mj-ea"/>
              <a:cs typeface="Times New Roman" panose="02020603050405020304" pitchFamily="18" charset="0"/>
            </a:endParaRPr>
          </a:p>
          <a:p>
            <a:pPr algn="just"/>
            <a:r>
              <a:rPr lang="ar-EG" sz="2400" dirty="0">
                <a:latin typeface="Times New Roman" panose="02020603050405020304" pitchFamily="18" charset="0"/>
                <a:ea typeface="+mj-ea"/>
                <a:cs typeface="Times New Roman" panose="02020603050405020304" pitchFamily="18" charset="0"/>
              </a:rPr>
              <a:t>يتعرف المصمم على المستخدم وعمله وبيئة عمله؛ أي كل ما يرتبط بالعمل والمشكلة التصميمية والتكنولوجيا المستخدمة وسير العمل وفريق العمل وتقسيم العمل وما الى ذلك، ويستخدم في هذه المرحلة تقنيات مثل الطرق الأنثوغرافية والمقابلات الشخصية وورش العمل والتحقيق السياقي.</a:t>
            </a:r>
            <a:endParaRPr lang="en-US" sz="2400" dirty="0">
              <a:latin typeface="Times New Roman" panose="02020603050405020304" pitchFamily="18" charset="0"/>
              <a:ea typeface="+mj-ea"/>
              <a:cs typeface="Times New Roman" panose="02020603050405020304" pitchFamily="18" charset="0"/>
            </a:endParaRPr>
          </a:p>
          <a:p>
            <a:pPr marL="342900" lvl="0" indent="-342900" algn="just">
              <a:buFont typeface="Wingdings" panose="05000000000000000000" pitchFamily="2" charset="2"/>
              <a:buChar char="q"/>
            </a:pPr>
            <a:r>
              <a:rPr lang="ar-EG" sz="2400" b="1" dirty="0">
                <a:solidFill>
                  <a:schemeClr val="accent1">
                    <a:lumMod val="75000"/>
                  </a:schemeClr>
                </a:solidFill>
                <a:latin typeface="Times New Roman" panose="02020603050405020304" pitchFamily="18" charset="0"/>
                <a:ea typeface="+mj-ea"/>
                <a:cs typeface="Times New Roman" panose="02020603050405020304" pitchFamily="18" charset="0"/>
              </a:rPr>
              <a:t>المرحلة الثانية / استكشاف العملية </a:t>
            </a:r>
            <a:r>
              <a:rPr lang="en-US" sz="2400" b="1" dirty="0">
                <a:solidFill>
                  <a:schemeClr val="accent1">
                    <a:lumMod val="75000"/>
                  </a:schemeClr>
                </a:solidFill>
                <a:latin typeface="Times New Roman" panose="02020603050405020304" pitchFamily="18" charset="0"/>
                <a:ea typeface="+mj-ea"/>
                <a:cs typeface="Times New Roman" panose="02020603050405020304" pitchFamily="18" charset="0"/>
              </a:rPr>
              <a:t>Discovery process </a:t>
            </a:r>
            <a:r>
              <a:rPr lang="ar-EG" sz="2400" b="1" dirty="0">
                <a:solidFill>
                  <a:schemeClr val="accent1">
                    <a:lumMod val="75000"/>
                  </a:schemeClr>
                </a:solidFill>
                <a:latin typeface="Times New Roman" panose="02020603050405020304" pitchFamily="18" charset="0"/>
                <a:ea typeface="+mj-ea"/>
                <a:cs typeface="Times New Roman" panose="02020603050405020304" pitchFamily="18" charset="0"/>
              </a:rPr>
              <a:t>:</a:t>
            </a:r>
            <a:endParaRPr lang="en-US" sz="2400" b="1" dirty="0">
              <a:solidFill>
                <a:schemeClr val="accent1">
                  <a:lumMod val="75000"/>
                </a:schemeClr>
              </a:solidFill>
              <a:latin typeface="Times New Roman" panose="02020603050405020304" pitchFamily="18" charset="0"/>
              <a:ea typeface="+mj-ea"/>
              <a:cs typeface="Times New Roman" panose="02020603050405020304" pitchFamily="18" charset="0"/>
            </a:endParaRPr>
          </a:p>
          <a:p>
            <a:pPr algn="just"/>
            <a:r>
              <a:rPr lang="ar-EG" sz="2400" dirty="0">
                <a:latin typeface="Times New Roman" panose="02020603050405020304" pitchFamily="18" charset="0"/>
                <a:ea typeface="+mj-ea"/>
                <a:cs typeface="Times New Roman" panose="02020603050405020304" pitchFamily="18" charset="0"/>
              </a:rPr>
              <a:t>هى أكثر مرحلة يتم التفاعل فيها بين المصمم والمستخدم. ويتم فيها تحديد وفهم أهداف المستخدم والنتائج المرجوة. وتحتوى هذه المرحلة على العديد من التقنيات التى تدور في إطار التفاعل الكامل بين المصمم والمستخدم مثل الألعاب المنظمة وورش العمل وتنظيم الكروت وورش العمل المستقبلية والتحليل التصويري.</a:t>
            </a:r>
            <a:endParaRPr lang="en-US" sz="2400" dirty="0">
              <a:latin typeface="Times New Roman" panose="02020603050405020304" pitchFamily="18" charset="0"/>
              <a:ea typeface="+mj-ea"/>
              <a:cs typeface="Times New Roman" panose="02020603050405020304" pitchFamily="18" charset="0"/>
            </a:endParaRPr>
          </a:p>
          <a:p>
            <a:pPr marL="342900" lvl="0" indent="-342900" algn="just">
              <a:buFont typeface="Wingdings" panose="05000000000000000000" pitchFamily="2" charset="2"/>
              <a:buChar char="q"/>
            </a:pPr>
            <a:r>
              <a:rPr lang="ar-EG" sz="2400" b="1" dirty="0">
                <a:solidFill>
                  <a:schemeClr val="accent1">
                    <a:lumMod val="75000"/>
                  </a:schemeClr>
                </a:solidFill>
                <a:latin typeface="Times New Roman" panose="02020603050405020304" pitchFamily="18" charset="0"/>
                <a:ea typeface="+mj-ea"/>
                <a:cs typeface="Times New Roman" panose="02020603050405020304" pitchFamily="18" charset="0"/>
              </a:rPr>
              <a:t>المرحلة الثالثة / النمذجة </a:t>
            </a:r>
            <a:r>
              <a:rPr lang="en-US" sz="2400" b="1" dirty="0">
                <a:solidFill>
                  <a:schemeClr val="accent1">
                    <a:lumMod val="75000"/>
                  </a:schemeClr>
                </a:solidFill>
                <a:latin typeface="Times New Roman" panose="02020603050405020304" pitchFamily="18" charset="0"/>
                <a:ea typeface="+mj-ea"/>
                <a:cs typeface="Times New Roman" panose="02020603050405020304" pitchFamily="18" charset="0"/>
              </a:rPr>
              <a:t>Prototyping </a:t>
            </a:r>
            <a:r>
              <a:rPr lang="ar-EG" sz="2400" b="1" dirty="0">
                <a:solidFill>
                  <a:schemeClr val="accent1">
                    <a:lumMod val="75000"/>
                  </a:schemeClr>
                </a:solidFill>
                <a:latin typeface="Times New Roman" panose="02020603050405020304" pitchFamily="18" charset="0"/>
                <a:ea typeface="+mj-ea"/>
                <a:cs typeface="Times New Roman" panose="02020603050405020304" pitchFamily="18" charset="0"/>
              </a:rPr>
              <a:t>: </a:t>
            </a:r>
            <a:endParaRPr lang="en-US" sz="2400" b="1" dirty="0">
              <a:solidFill>
                <a:schemeClr val="accent1">
                  <a:lumMod val="75000"/>
                </a:schemeClr>
              </a:solidFill>
              <a:latin typeface="Times New Roman" panose="02020603050405020304" pitchFamily="18" charset="0"/>
              <a:ea typeface="+mj-ea"/>
              <a:cs typeface="Times New Roman" panose="02020603050405020304" pitchFamily="18" charset="0"/>
            </a:endParaRPr>
          </a:p>
          <a:p>
            <a:pPr algn="just"/>
            <a:r>
              <a:rPr lang="ar-EG" sz="2400" dirty="0">
                <a:latin typeface="Times New Roman" panose="02020603050405020304" pitchFamily="18" charset="0"/>
                <a:ea typeface="+mj-ea"/>
                <a:cs typeface="Times New Roman" panose="02020603050405020304" pitchFamily="18" charset="0"/>
              </a:rPr>
              <a:t>هذه المرحلة تتم بعد وضوح بعض الأفكار لحل المشكلة التصميمية. فتكون بداية لتشكيل وعمل المنتج الجديد. </a:t>
            </a:r>
            <a:r>
              <a:rPr lang="ar-EG" sz="2400" dirty="0">
                <a:latin typeface="Times New Roman" panose="02020603050405020304" pitchFamily="18" charset="0"/>
                <a:ea typeface="+mj-ea"/>
                <a:cs typeface="Times New Roman" panose="02020603050405020304" pitchFamily="18" charset="0"/>
              </a:rPr>
              <a:t>وتحتوى هذه المرحلة على عدة تقنيات لتشكيل المنتجات مثل عمل النماذج الورقية والنمذجة بالحجم الطبيعي والنمذجة بمساعدة الحاسب والنمذجة التشاركية</a:t>
            </a:r>
            <a:r>
              <a:rPr lang="ar-EG" sz="2400" dirty="0" smtClean="0">
                <a:latin typeface="Times New Roman" panose="02020603050405020304" pitchFamily="18" charset="0"/>
                <a:ea typeface="+mj-ea"/>
                <a:cs typeface="Times New Roman" panose="02020603050405020304" pitchFamily="18" charset="0"/>
              </a:rPr>
              <a:t>.</a:t>
            </a:r>
            <a:endParaRPr lang="en-US" sz="2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028109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59600" y="1749295"/>
            <a:ext cx="10515600" cy="103860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EG" sz="4000" u="sng" dirty="0" smtClean="0">
                <a:solidFill>
                  <a:srgbClr val="265E83"/>
                </a:solidFill>
              </a:rPr>
              <a:t>تعريفات </a:t>
            </a:r>
            <a:r>
              <a:rPr lang="ar-EG" sz="4000" u="sng" dirty="0">
                <a:solidFill>
                  <a:srgbClr val="265E83"/>
                </a:solidFill>
              </a:rPr>
              <a:t>التصميم </a:t>
            </a:r>
            <a:r>
              <a:rPr lang="ar-EG" sz="4000" u="sng" dirty="0" smtClean="0">
                <a:solidFill>
                  <a:srgbClr val="265E83"/>
                </a:solidFill>
              </a:rPr>
              <a:t>التشاركي</a:t>
            </a:r>
            <a:r>
              <a:rPr lang="ar-SA" sz="4000" u="sng" dirty="0" smtClean="0">
                <a:solidFill>
                  <a:srgbClr val="265E83"/>
                </a:solidFill>
              </a:rPr>
              <a:t>:</a:t>
            </a:r>
            <a:endParaRPr lang="en-US" sz="4000" u="sng" dirty="0">
              <a:solidFill>
                <a:srgbClr val="265E83"/>
              </a:solidFill>
            </a:endParaRPr>
          </a:p>
        </p:txBody>
      </p:sp>
      <p:sp>
        <p:nvSpPr>
          <p:cNvPr id="5" name="Rectangle 4"/>
          <p:cNvSpPr/>
          <p:nvPr/>
        </p:nvSpPr>
        <p:spPr>
          <a:xfrm>
            <a:off x="245660" y="2868724"/>
            <a:ext cx="11354937" cy="3693319"/>
          </a:xfrm>
          <a:prstGeom prst="rect">
            <a:avLst/>
          </a:prstGeom>
        </p:spPr>
        <p:txBody>
          <a:bodyPr wrap="square">
            <a:spAutoFit/>
          </a:bodyPr>
          <a:lstStyle/>
          <a:p>
            <a:pPr marL="457200" indent="-457200" algn="just">
              <a:buFont typeface="Wingdings" panose="05000000000000000000" pitchFamily="2" charset="2"/>
              <a:buChar char="§"/>
            </a:pPr>
            <a:r>
              <a:rPr lang="ar-EG" sz="2600" dirty="0" smtClean="0">
                <a:latin typeface="Times New Roman" panose="02020603050405020304" pitchFamily="18" charset="0"/>
                <a:ea typeface="+mj-ea"/>
                <a:cs typeface="Times New Roman" panose="02020603050405020304" pitchFamily="18" charset="0"/>
              </a:rPr>
              <a:t>قاموس </a:t>
            </a:r>
            <a:r>
              <a:rPr lang="ar-EG" sz="2600" dirty="0">
                <a:latin typeface="Times New Roman" panose="02020603050405020304" pitchFamily="18" charset="0"/>
                <a:ea typeface="+mj-ea"/>
                <a:cs typeface="Times New Roman" panose="02020603050405020304" pitchFamily="18" charset="0"/>
              </a:rPr>
              <a:t>التصميم </a:t>
            </a:r>
            <a:r>
              <a:rPr lang="en-US" sz="2600" dirty="0">
                <a:latin typeface="Times New Roman" panose="02020603050405020304" pitchFamily="18" charset="0"/>
                <a:ea typeface="+mj-ea"/>
                <a:cs typeface="Times New Roman" panose="02020603050405020304" pitchFamily="18" charset="0"/>
              </a:rPr>
              <a:t>design dictionary </a:t>
            </a:r>
            <a:r>
              <a:rPr lang="ar-EG" sz="2600" dirty="0">
                <a:latin typeface="Times New Roman" panose="02020603050405020304" pitchFamily="18" charset="0"/>
                <a:ea typeface="+mj-ea"/>
                <a:cs typeface="Times New Roman" panose="02020603050405020304" pitchFamily="18" charset="0"/>
              </a:rPr>
              <a:t>: التصميم التشاركي يتصف بأنه نظام تعاوني في تصميم المنتجات والخدمات والأنظمة، حيث يتم إدخال المستفيدين في إجراءات عملية التصميم ويدرك جميع المشاركين في عملية التصميم أن التصميم التشاركي يرتكز على التعاون والإبداع بين المنتج والمصمم والمستخدم النهائي، وأن هذا سوف يؤدي الى نتائج أكثر فعالية وأكثر ملائمة وأكثر </a:t>
            </a:r>
            <a:r>
              <a:rPr lang="ar-EG" sz="2600" dirty="0" smtClean="0">
                <a:latin typeface="Times New Roman" panose="02020603050405020304" pitchFamily="18" charset="0"/>
                <a:ea typeface="+mj-ea"/>
                <a:cs typeface="Times New Roman" panose="02020603050405020304" pitchFamily="18" charset="0"/>
              </a:rPr>
              <a:t>جاذبية.</a:t>
            </a:r>
            <a:endParaRPr lang="en-US" sz="2600" dirty="0" smtClean="0">
              <a:latin typeface="Times New Roman" panose="02020603050405020304" pitchFamily="18" charset="0"/>
              <a:ea typeface="+mj-ea"/>
              <a:cs typeface="Times New Roman" panose="02020603050405020304" pitchFamily="18" charset="0"/>
            </a:endParaRPr>
          </a:p>
          <a:p>
            <a:pPr algn="just"/>
            <a:endParaRPr lang="en-US" sz="2600" dirty="0" smtClean="0">
              <a:latin typeface="Times New Roman" panose="02020603050405020304" pitchFamily="18" charset="0"/>
              <a:ea typeface="+mj-ea"/>
              <a:cs typeface="Times New Roman" panose="02020603050405020304" pitchFamily="18" charset="0"/>
            </a:endParaRPr>
          </a:p>
          <a:p>
            <a:pPr marL="457200" indent="-457200" algn="just">
              <a:buFont typeface="Wingdings" panose="05000000000000000000" pitchFamily="2" charset="2"/>
              <a:buChar char="§"/>
            </a:pPr>
            <a:r>
              <a:rPr lang="ar-EG" sz="2600" dirty="0">
                <a:latin typeface="Times New Roman" panose="02020603050405020304" pitchFamily="18" charset="0"/>
                <a:ea typeface="+mj-ea"/>
                <a:cs typeface="Times New Roman" panose="02020603050405020304" pitchFamily="18" charset="0"/>
              </a:rPr>
              <a:t>عرف كروسوو </a:t>
            </a:r>
            <a:r>
              <a:rPr lang="en-US" sz="2600" dirty="0" err="1">
                <a:latin typeface="Times New Roman" panose="02020603050405020304" pitchFamily="18" charset="0"/>
                <a:ea typeface="+mj-ea"/>
                <a:cs typeface="Times New Roman" panose="02020603050405020304" pitchFamily="18" charset="0"/>
              </a:rPr>
              <a:t>M.Kursou</a:t>
            </a:r>
            <a:r>
              <a:rPr lang="ar-EG" sz="2600" dirty="0">
                <a:latin typeface="Times New Roman" panose="02020603050405020304" pitchFamily="18" charset="0"/>
                <a:ea typeface="+mj-ea"/>
                <a:cs typeface="Times New Roman" panose="02020603050405020304" pitchFamily="18" charset="0"/>
              </a:rPr>
              <a:t> التصميم التشاركي: "أنه طريقة للتصميم مع الأفراد حول الحياة التى تجرى حوسبتها (تنفيذها بواسطة الكمبيوتر) ويعتقد أن هذا الأسلوب سوف يصبح واحد من معايير التصميم في المستقبل". </a:t>
            </a:r>
            <a:r>
              <a:rPr lang="ar-EG" sz="2600" dirty="0">
                <a:latin typeface="Times New Roman" panose="02020603050405020304" pitchFamily="18" charset="0"/>
                <a:ea typeface="+mj-ea"/>
                <a:cs typeface="Times New Roman" panose="02020603050405020304" pitchFamily="18" charset="0"/>
              </a:rPr>
              <a:t>وهذا ينطبق ايضا على باقي المنتجات والخدمات وليس فقط علوم </a:t>
            </a:r>
            <a:r>
              <a:rPr lang="ar-EG" sz="2600" dirty="0" smtClean="0">
                <a:latin typeface="Times New Roman" panose="02020603050405020304" pitchFamily="18" charset="0"/>
                <a:ea typeface="+mj-ea"/>
                <a:cs typeface="Times New Roman" panose="02020603050405020304" pitchFamily="18" charset="0"/>
              </a:rPr>
              <a:t>الحاسب.</a:t>
            </a:r>
            <a:endParaRPr lang="en-US" sz="2600" dirty="0" smtClean="0">
              <a:latin typeface="Times New Roman" panose="02020603050405020304" pitchFamily="18" charset="0"/>
              <a:ea typeface="+mj-ea"/>
              <a:cs typeface="Times New Roman" panose="02020603050405020304" pitchFamily="18" charset="0"/>
            </a:endParaRPr>
          </a:p>
          <a:p>
            <a:pPr algn="just"/>
            <a:endParaRPr lang="en-US" sz="26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530146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59600" y="1749295"/>
            <a:ext cx="10515600" cy="103860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EG" sz="4000" u="sng" dirty="0" smtClean="0">
                <a:solidFill>
                  <a:srgbClr val="265E83"/>
                </a:solidFill>
              </a:rPr>
              <a:t>تعريفات </a:t>
            </a:r>
            <a:r>
              <a:rPr lang="ar-EG" sz="4000" u="sng" dirty="0">
                <a:solidFill>
                  <a:srgbClr val="265E83"/>
                </a:solidFill>
              </a:rPr>
              <a:t>التصميم </a:t>
            </a:r>
            <a:r>
              <a:rPr lang="ar-EG" sz="4000" u="sng" dirty="0" smtClean="0">
                <a:solidFill>
                  <a:srgbClr val="265E83"/>
                </a:solidFill>
              </a:rPr>
              <a:t>التشاركي</a:t>
            </a:r>
            <a:r>
              <a:rPr lang="ar-SA" sz="4000" u="sng" dirty="0" smtClean="0">
                <a:solidFill>
                  <a:srgbClr val="265E83"/>
                </a:solidFill>
              </a:rPr>
              <a:t>:</a:t>
            </a:r>
            <a:endParaRPr lang="en-US" sz="4000" u="sng" dirty="0">
              <a:solidFill>
                <a:srgbClr val="265E83"/>
              </a:solidFill>
            </a:endParaRPr>
          </a:p>
        </p:txBody>
      </p:sp>
      <p:sp>
        <p:nvSpPr>
          <p:cNvPr id="5" name="Rectangle 4"/>
          <p:cNvSpPr/>
          <p:nvPr/>
        </p:nvSpPr>
        <p:spPr>
          <a:xfrm>
            <a:off x="245660" y="2868724"/>
            <a:ext cx="11354937" cy="3693319"/>
          </a:xfrm>
          <a:prstGeom prst="rect">
            <a:avLst/>
          </a:prstGeom>
        </p:spPr>
        <p:txBody>
          <a:bodyPr wrap="square">
            <a:spAutoFit/>
          </a:bodyPr>
          <a:lstStyle/>
          <a:p>
            <a:pPr marL="457200" indent="-457200" algn="just">
              <a:buFont typeface="Wingdings" panose="05000000000000000000" pitchFamily="2" charset="2"/>
              <a:buChar char="§"/>
            </a:pPr>
            <a:r>
              <a:rPr lang="ar-EG" sz="2600" dirty="0" smtClean="0">
                <a:latin typeface="Times New Roman" panose="02020603050405020304" pitchFamily="18" charset="0"/>
                <a:cs typeface="Times New Roman" panose="02020603050405020304" pitchFamily="18" charset="0"/>
              </a:rPr>
              <a:t>كما </a:t>
            </a:r>
            <a:r>
              <a:rPr lang="ar-EG" sz="2600" dirty="0">
                <a:latin typeface="Times New Roman" panose="02020603050405020304" pitchFamily="18" charset="0"/>
                <a:cs typeface="Times New Roman" panose="02020603050405020304" pitchFamily="18" charset="0"/>
              </a:rPr>
              <a:t>قدم تونى روبرسون و يسبر سيمونسن </a:t>
            </a:r>
            <a:r>
              <a:rPr lang="en-US" sz="2600" dirty="0">
                <a:latin typeface="Times New Roman" panose="02020603050405020304" pitchFamily="18" charset="0"/>
                <a:cs typeface="Times New Roman" panose="02020603050405020304" pitchFamily="18" charset="0"/>
              </a:rPr>
              <a:t>Toni </a:t>
            </a:r>
            <a:r>
              <a:rPr lang="en-US" sz="2600" dirty="0" err="1">
                <a:latin typeface="Times New Roman" panose="02020603050405020304" pitchFamily="18" charset="0"/>
                <a:cs typeface="Times New Roman" panose="02020603050405020304" pitchFamily="18" charset="0"/>
              </a:rPr>
              <a:t>Roberston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Jesper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Simonsen</a:t>
            </a:r>
            <a:r>
              <a:rPr lang="ar-EG" sz="2600" dirty="0">
                <a:latin typeface="Times New Roman" panose="02020603050405020304" pitchFamily="18" charset="0"/>
                <a:cs typeface="Times New Roman" panose="02020603050405020304" pitchFamily="18" charset="0"/>
              </a:rPr>
              <a:t> التصميم التشاركي كمصطلح: التصميم التشاركي هو التدخل المباشر للأفراد في العملية التصميمية لــ (الأدوات –المنتجات –البيئة – الأعمال التجارية – المؤسسات الاجتماعية) ليضمن أن هذا العمل يكون أكثر استجابة لاحتياجات الإنسان </a:t>
            </a:r>
            <a:endParaRPr lang="en-US" sz="2600" dirty="0" smtClean="0">
              <a:latin typeface="Times New Roman" panose="02020603050405020304" pitchFamily="18" charset="0"/>
              <a:cs typeface="Times New Roman" panose="02020603050405020304" pitchFamily="18" charset="0"/>
            </a:endParaRPr>
          </a:p>
          <a:p>
            <a:pPr algn="just"/>
            <a:endParaRPr lang="en-US" sz="26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ar-EG" sz="2600" dirty="0">
                <a:latin typeface="Times New Roman" panose="02020603050405020304" pitchFamily="18" charset="0"/>
                <a:cs typeface="Times New Roman" panose="02020603050405020304" pitchFamily="18" charset="0"/>
              </a:rPr>
              <a:t>تحالف محترفي الكمبيوتر للمسؤلية الاجتماعية </a:t>
            </a:r>
            <a:r>
              <a:rPr lang="en-US" sz="2600" dirty="0">
                <a:latin typeface="Times New Roman" panose="02020603050405020304" pitchFamily="18" charset="0"/>
                <a:cs typeface="Times New Roman" panose="02020603050405020304" pitchFamily="18" charset="0"/>
              </a:rPr>
              <a:t>(CPSR)</a:t>
            </a:r>
            <a:r>
              <a:rPr lang="ar-EG" sz="2600" dirty="0">
                <a:latin typeface="Times New Roman" panose="02020603050405020304" pitchFamily="18" charset="0"/>
                <a:cs typeface="Times New Roman" panose="02020603050405020304" pitchFamily="18" charset="0"/>
              </a:rPr>
              <a:t>: وصف التصميم التشاركي على أنه نهج تقييم وتصميم وتطوير للأنطمة التكنولوجية والتنظيمية التى تعلق أهمية قصوى على المشاركة الفعالة من جانب المشاركين في مكان العمل في عملية التصميم وصنع القرار </a:t>
            </a:r>
            <a:endParaRPr lang="en-US" sz="2600" dirty="0">
              <a:latin typeface="Times New Roman" panose="02020603050405020304" pitchFamily="18" charset="0"/>
              <a:cs typeface="Times New Roman" panose="02020603050405020304" pitchFamily="18" charset="0"/>
            </a:endParaRPr>
          </a:p>
          <a:p>
            <a:pPr algn="just"/>
            <a:endParaRPr lang="en-US" sz="26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751916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59600" y="1749295"/>
            <a:ext cx="10515600" cy="103860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lvl="0"/>
            <a:r>
              <a:rPr lang="ar-EG" sz="4000" u="sng" dirty="0" smtClean="0">
                <a:solidFill>
                  <a:srgbClr val="265E83"/>
                </a:solidFill>
              </a:rPr>
              <a:t>أهمية </a:t>
            </a:r>
            <a:r>
              <a:rPr lang="ar-EG" sz="4000" u="sng" dirty="0">
                <a:solidFill>
                  <a:srgbClr val="265E83"/>
                </a:solidFill>
              </a:rPr>
              <a:t>التصميم التشاركي</a:t>
            </a:r>
            <a:endParaRPr lang="en-US" sz="4000" u="sng" dirty="0">
              <a:solidFill>
                <a:srgbClr val="265E83"/>
              </a:solidFill>
            </a:endParaRPr>
          </a:p>
        </p:txBody>
      </p:sp>
      <p:sp>
        <p:nvSpPr>
          <p:cNvPr id="5" name="Rectangle 4"/>
          <p:cNvSpPr/>
          <p:nvPr/>
        </p:nvSpPr>
        <p:spPr>
          <a:xfrm>
            <a:off x="163773" y="2923316"/>
            <a:ext cx="11436824" cy="3693319"/>
          </a:xfrm>
          <a:prstGeom prst="rect">
            <a:avLst/>
          </a:prstGeom>
        </p:spPr>
        <p:txBody>
          <a:bodyPr wrap="square">
            <a:spAutoFit/>
          </a:bodyPr>
          <a:lstStyle/>
          <a:p>
            <a:pPr algn="just"/>
            <a:r>
              <a:rPr lang="ar-EG" sz="2600" dirty="0" smtClean="0">
                <a:latin typeface="Times New Roman" panose="02020603050405020304" pitchFamily="18" charset="0"/>
                <a:ea typeface="+mj-ea"/>
                <a:cs typeface="Times New Roman" panose="02020603050405020304" pitchFamily="18" charset="0"/>
              </a:rPr>
              <a:t>يعتبر </a:t>
            </a:r>
            <a:r>
              <a:rPr lang="ar-EG" sz="2600" dirty="0">
                <a:latin typeface="Times New Roman" panose="02020603050405020304" pitchFamily="18" charset="0"/>
                <a:ea typeface="+mj-ea"/>
                <a:cs typeface="Times New Roman" panose="02020603050405020304" pitchFamily="18" charset="0"/>
              </a:rPr>
              <a:t>منهج التصميم التشاركي من أساليب التصميم الحديثة التى تهتم بالمستخدم بشكل واسع. فأساس التصميم التشاركي هو إشراك المستخدم والمستفيدين في كافة مراحل عملية التصميم أو معظمها على الأقل فهذا يوفر وقت والمجهود لدى المصمم بتحديد ما هى المشكلة، وبإشراك المستخدم يتيح للمصمم معرفة الحلول التى يتبعها المستخدم، وإن كانت حلول مؤقته إلا انها في بعض الأحيان تكون فعالة أو بداية لفكرة تصميم جديد. </a:t>
            </a:r>
            <a:endParaRPr lang="en-US" sz="2600" dirty="0" smtClean="0">
              <a:latin typeface="Times New Roman" panose="02020603050405020304" pitchFamily="18" charset="0"/>
              <a:ea typeface="+mj-ea"/>
              <a:cs typeface="Times New Roman" panose="02020603050405020304" pitchFamily="18" charset="0"/>
            </a:endParaRPr>
          </a:p>
          <a:p>
            <a:pPr algn="just"/>
            <a:endParaRPr lang="en-US" sz="2600" dirty="0" smtClean="0">
              <a:latin typeface="Times New Roman" panose="02020603050405020304" pitchFamily="18" charset="0"/>
              <a:ea typeface="+mj-ea"/>
              <a:cs typeface="Times New Roman" panose="02020603050405020304" pitchFamily="18" charset="0"/>
            </a:endParaRPr>
          </a:p>
          <a:p>
            <a:pPr algn="just"/>
            <a:r>
              <a:rPr lang="ar-EG" sz="2600" dirty="0">
                <a:latin typeface="Times New Roman" panose="02020603050405020304" pitchFamily="18" charset="0"/>
                <a:ea typeface="+mj-ea"/>
                <a:cs typeface="Times New Roman" panose="02020603050405020304" pitchFamily="18" charset="0"/>
              </a:rPr>
              <a:t>وجود المستخدم وتمكينه في مراحل التصميم تجعل مرحلة الاختبارات سهله، فهي مستمرة على طول خطوات التصميم بتواجد المستخدم وشعوره بالقوة وانه احد صانعي القرار يجعل لديه الجرأة في التجريب وتقبل الحلول المختلفة عن المعتاد كما أن شعوره أنه شارك في عملية التصميم وحل المشكلة يدفعه الى إصدار ردود فعل وتغذية مرتجعة جيدة تساهم في تطوير المنتج أو الحل للمشكله التصميمية</a:t>
            </a:r>
            <a:r>
              <a:rPr lang="ar-EG" sz="2600" dirty="0" smtClean="0">
                <a:latin typeface="Times New Roman" panose="02020603050405020304" pitchFamily="18" charset="0"/>
                <a:ea typeface="+mj-ea"/>
                <a:cs typeface="Times New Roman" panose="02020603050405020304" pitchFamily="18" charset="0"/>
              </a:rPr>
              <a:t>.</a:t>
            </a:r>
            <a:endParaRPr lang="en-US" sz="26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037907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7"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smtClean="0">
                <a:solidFill>
                  <a:schemeClr val="bg1"/>
                </a:solidFill>
              </a:rPr>
              <a:t>THANK YOU</a:t>
            </a:r>
            <a:endParaRPr lang="ar-EG" sz="3600" dirty="0">
              <a:solidFill>
                <a:schemeClr val="bg1"/>
              </a:solidFill>
            </a:endParaRPr>
          </a:p>
        </p:txBody>
      </p:sp>
    </p:spTree>
    <p:extLst>
      <p:ext uri="{BB962C8B-B14F-4D97-AF65-F5344CB8AC3E}">
        <p14:creationId xmlns:p14="http://schemas.microsoft.com/office/powerpoint/2010/main" val="2333129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TotalTime>
  <Words>743</Words>
  <Application>Microsoft Office PowerPoint</Application>
  <PresentationFormat>Widescreen</PresentationFormat>
  <Paragraphs>45</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أساليب وطرق تصميم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Nahla</cp:lastModifiedBy>
  <cp:revision>68</cp:revision>
  <dcterms:created xsi:type="dcterms:W3CDTF">2020-03-17T20:43:53Z</dcterms:created>
  <dcterms:modified xsi:type="dcterms:W3CDTF">2020-04-22T02:12:14Z</dcterms:modified>
</cp:coreProperties>
</file>