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3"/>
  </p:notesMasterIdLst>
  <p:sldIdLst>
    <p:sldId id="256" r:id="rId2"/>
    <p:sldId id="257" r:id="rId3"/>
    <p:sldId id="258" r:id="rId4"/>
    <p:sldId id="264" r:id="rId5"/>
    <p:sldId id="259" r:id="rId6"/>
    <p:sldId id="260" r:id="rId7"/>
    <p:sldId id="265" r:id="rId8"/>
    <p:sldId id="261" r:id="rId9"/>
    <p:sldId id="267" r:id="rId10"/>
    <p:sldId id="268" r:id="rId11"/>
    <p:sldId id="262" r:id="rId12"/>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5E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000" autoAdjust="0"/>
    <p:restoredTop sz="94660"/>
  </p:normalViewPr>
  <p:slideViewPr>
    <p:cSldViewPr snapToGrid="0">
      <p:cViewPr varScale="1">
        <p:scale>
          <a:sx n="74" d="100"/>
          <a:sy n="74" d="100"/>
        </p:scale>
        <p:origin x="30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729334-2076-4E78-9EDD-8EB329293A3F}" type="datetimeFigureOut">
              <a:rPr lang="en-US" smtClean="0"/>
              <a:t>4/4/2020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7B259C-2A41-42DA-8C07-CEAC1D981B32}" type="slidenum">
              <a:rPr lang="en-US" smtClean="0"/>
              <a:t>‹#›</a:t>
            </a:fld>
            <a:endParaRPr lang="en-US"/>
          </a:p>
        </p:txBody>
      </p:sp>
    </p:spTree>
    <p:extLst>
      <p:ext uri="{BB962C8B-B14F-4D97-AF65-F5344CB8AC3E}">
        <p14:creationId xmlns:p14="http://schemas.microsoft.com/office/powerpoint/2010/main" val="988575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1</a:t>
            </a:fld>
            <a:endParaRPr lang="en-US"/>
          </a:p>
        </p:txBody>
      </p:sp>
    </p:spTree>
    <p:extLst>
      <p:ext uri="{BB962C8B-B14F-4D97-AF65-F5344CB8AC3E}">
        <p14:creationId xmlns:p14="http://schemas.microsoft.com/office/powerpoint/2010/main" val="25159181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10</a:t>
            </a:fld>
            <a:endParaRPr lang="en-US"/>
          </a:p>
        </p:txBody>
      </p:sp>
    </p:spTree>
    <p:extLst>
      <p:ext uri="{BB962C8B-B14F-4D97-AF65-F5344CB8AC3E}">
        <p14:creationId xmlns:p14="http://schemas.microsoft.com/office/powerpoint/2010/main" val="4142744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2</a:t>
            </a:fld>
            <a:endParaRPr lang="en-US"/>
          </a:p>
        </p:txBody>
      </p:sp>
    </p:spTree>
    <p:extLst>
      <p:ext uri="{BB962C8B-B14F-4D97-AF65-F5344CB8AC3E}">
        <p14:creationId xmlns:p14="http://schemas.microsoft.com/office/powerpoint/2010/main" val="1502571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3</a:t>
            </a:fld>
            <a:endParaRPr lang="en-US"/>
          </a:p>
        </p:txBody>
      </p:sp>
    </p:spTree>
    <p:extLst>
      <p:ext uri="{BB962C8B-B14F-4D97-AF65-F5344CB8AC3E}">
        <p14:creationId xmlns:p14="http://schemas.microsoft.com/office/powerpoint/2010/main" val="3102440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4</a:t>
            </a:fld>
            <a:endParaRPr lang="en-US"/>
          </a:p>
        </p:txBody>
      </p:sp>
    </p:spTree>
    <p:extLst>
      <p:ext uri="{BB962C8B-B14F-4D97-AF65-F5344CB8AC3E}">
        <p14:creationId xmlns:p14="http://schemas.microsoft.com/office/powerpoint/2010/main" val="4194678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5</a:t>
            </a:fld>
            <a:endParaRPr lang="en-US"/>
          </a:p>
        </p:txBody>
      </p:sp>
    </p:spTree>
    <p:extLst>
      <p:ext uri="{BB962C8B-B14F-4D97-AF65-F5344CB8AC3E}">
        <p14:creationId xmlns:p14="http://schemas.microsoft.com/office/powerpoint/2010/main" val="877369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6</a:t>
            </a:fld>
            <a:endParaRPr lang="en-US"/>
          </a:p>
        </p:txBody>
      </p:sp>
    </p:spTree>
    <p:extLst>
      <p:ext uri="{BB962C8B-B14F-4D97-AF65-F5344CB8AC3E}">
        <p14:creationId xmlns:p14="http://schemas.microsoft.com/office/powerpoint/2010/main" val="1470010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7</a:t>
            </a:fld>
            <a:endParaRPr lang="en-US"/>
          </a:p>
        </p:txBody>
      </p:sp>
    </p:spTree>
    <p:extLst>
      <p:ext uri="{BB962C8B-B14F-4D97-AF65-F5344CB8AC3E}">
        <p14:creationId xmlns:p14="http://schemas.microsoft.com/office/powerpoint/2010/main" val="1893213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8</a:t>
            </a:fld>
            <a:endParaRPr lang="en-US"/>
          </a:p>
        </p:txBody>
      </p:sp>
    </p:spTree>
    <p:extLst>
      <p:ext uri="{BB962C8B-B14F-4D97-AF65-F5344CB8AC3E}">
        <p14:creationId xmlns:p14="http://schemas.microsoft.com/office/powerpoint/2010/main" val="3837166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9</a:t>
            </a:fld>
            <a:endParaRPr lang="en-US"/>
          </a:p>
        </p:txBody>
      </p:sp>
    </p:spTree>
    <p:extLst>
      <p:ext uri="{BB962C8B-B14F-4D97-AF65-F5344CB8AC3E}">
        <p14:creationId xmlns:p14="http://schemas.microsoft.com/office/powerpoint/2010/main" val="1238032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E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2378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498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3309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8569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E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A0E5FF-B424-4DFE-8581-6630AAA49E99}" type="datetimeFigureOut">
              <a:rPr lang="ar-EG" smtClean="0"/>
              <a:t>11/08/1441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125176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EFA0E5FF-B424-4DFE-8581-6630AAA49E99}" type="datetimeFigureOut">
              <a:rPr lang="ar-EG" smtClean="0"/>
              <a:t>11/08/1441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36740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E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EFA0E5FF-B424-4DFE-8581-6630AAA49E99}" type="datetimeFigureOut">
              <a:rPr lang="ar-EG" smtClean="0"/>
              <a:t>11/08/1441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44382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EFA0E5FF-B424-4DFE-8581-6630AAA49E99}" type="datetimeFigureOut">
              <a:rPr lang="ar-EG" smtClean="0"/>
              <a:t>11/08/1441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14297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0E5FF-B424-4DFE-8581-6630AAA49E99}" type="datetimeFigureOut">
              <a:rPr lang="ar-EG" smtClean="0"/>
              <a:t>11/08/1441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446788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11/08/1441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1461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11/08/1441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69663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A0E5FF-B424-4DFE-8581-6630AAA49E99}" type="datetimeFigureOut">
              <a:rPr lang="ar-EG" smtClean="0"/>
              <a:t>11/08/1441</a:t>
            </a:fld>
            <a:endParaRPr lang="ar-E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9885911-A0CF-462C-9C41-B99BB0F8794F}" type="slidenum">
              <a:rPr lang="ar-EG" smtClean="0"/>
              <a:t>‹#›</a:t>
            </a:fld>
            <a:endParaRPr lang="ar-EG"/>
          </a:p>
        </p:txBody>
      </p:sp>
    </p:spTree>
    <p:extLst>
      <p:ext uri="{BB962C8B-B14F-4D97-AF65-F5344CB8AC3E}">
        <p14:creationId xmlns:p14="http://schemas.microsoft.com/office/powerpoint/2010/main" val="2985828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7028" y="0"/>
            <a:ext cx="13193962" cy="7253207"/>
          </a:xfrm>
          <a:prstGeom prst="rect">
            <a:avLst/>
          </a:prstGeom>
        </p:spPr>
      </p:pic>
      <p:sp>
        <p:nvSpPr>
          <p:cNvPr id="2" name="Title 1"/>
          <p:cNvSpPr>
            <a:spLocks noGrp="1"/>
          </p:cNvSpPr>
          <p:nvPr>
            <p:ph type="ctrTitle"/>
          </p:nvPr>
        </p:nvSpPr>
        <p:spPr>
          <a:xfrm>
            <a:off x="4313695" y="2802667"/>
            <a:ext cx="7878305" cy="2057113"/>
          </a:xfrm>
        </p:spPr>
        <p:txBody>
          <a:bodyPr>
            <a:normAutofit/>
          </a:bodyPr>
          <a:lstStyle/>
          <a:p>
            <a:r>
              <a:rPr lang="ar-SA" dirty="0" smtClean="0">
                <a:solidFill>
                  <a:schemeClr val="bg1"/>
                </a:solidFill>
              </a:rPr>
              <a:t>أساليب وطرق تصميم</a:t>
            </a:r>
            <a:endParaRPr lang="ar-EG" dirty="0">
              <a:solidFill>
                <a:schemeClr val="bg1"/>
              </a:solidFill>
            </a:endParaRPr>
          </a:p>
        </p:txBody>
      </p:sp>
      <p:sp>
        <p:nvSpPr>
          <p:cNvPr id="3" name="Subtitle 2"/>
          <p:cNvSpPr>
            <a:spLocks noGrp="1"/>
          </p:cNvSpPr>
          <p:nvPr>
            <p:ph type="subTitle" idx="1"/>
          </p:nvPr>
        </p:nvSpPr>
        <p:spPr>
          <a:xfrm>
            <a:off x="4313695" y="5055590"/>
            <a:ext cx="7878306" cy="1426575"/>
          </a:xfrm>
        </p:spPr>
        <p:txBody>
          <a:bodyPr/>
          <a:lstStyle/>
          <a:p>
            <a:r>
              <a:rPr lang="ar-SA" dirty="0" smtClean="0">
                <a:solidFill>
                  <a:schemeClr val="bg1"/>
                </a:solidFill>
              </a:rPr>
              <a:t>قسم المنتجات المعدنية والحلى</a:t>
            </a:r>
          </a:p>
          <a:p>
            <a:r>
              <a:rPr lang="ar-SA" dirty="0" smtClean="0">
                <a:solidFill>
                  <a:schemeClr val="bg1"/>
                </a:solidFill>
              </a:rPr>
              <a:t>الفرقة: الأولى</a:t>
            </a:r>
            <a:endParaRPr lang="ar-EG" dirty="0">
              <a:solidFill>
                <a:schemeClr val="bg1"/>
              </a:solidFill>
            </a:endParaRPr>
          </a:p>
        </p:txBody>
      </p:sp>
    </p:spTree>
    <p:extLst>
      <p:ext uri="{BB962C8B-B14F-4D97-AF65-F5344CB8AC3E}">
        <p14:creationId xmlns:p14="http://schemas.microsoft.com/office/powerpoint/2010/main" val="3593228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3" name="Title 1"/>
          <p:cNvSpPr txBox="1">
            <a:spLocks/>
          </p:cNvSpPr>
          <p:nvPr/>
        </p:nvSpPr>
        <p:spPr>
          <a:xfrm>
            <a:off x="1359600" y="1749295"/>
            <a:ext cx="10515600" cy="1038602"/>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ar-SA" sz="4000" u="sng" dirty="0" smtClean="0">
                <a:solidFill>
                  <a:srgbClr val="265E83"/>
                </a:solidFill>
              </a:rPr>
              <a:t>التصميم </a:t>
            </a:r>
            <a:r>
              <a:rPr lang="ar-SA" sz="4000" u="sng" dirty="0">
                <a:solidFill>
                  <a:srgbClr val="265E83"/>
                </a:solidFill>
              </a:rPr>
              <a:t>الانعكاسي </a:t>
            </a:r>
            <a:r>
              <a:rPr lang="en-US" sz="4000" u="sng" dirty="0">
                <a:solidFill>
                  <a:srgbClr val="265E83"/>
                </a:solidFill>
              </a:rPr>
              <a:t>reflective</a:t>
            </a:r>
          </a:p>
        </p:txBody>
      </p:sp>
      <p:sp>
        <p:nvSpPr>
          <p:cNvPr id="5" name="Rectangle 4"/>
          <p:cNvSpPr/>
          <p:nvPr/>
        </p:nvSpPr>
        <p:spPr>
          <a:xfrm>
            <a:off x="1126435" y="2923316"/>
            <a:ext cx="10474162" cy="1938992"/>
          </a:xfrm>
          <a:prstGeom prst="rect">
            <a:avLst/>
          </a:prstGeom>
        </p:spPr>
        <p:txBody>
          <a:bodyPr wrap="square">
            <a:spAutoFit/>
          </a:bodyPr>
          <a:lstStyle/>
          <a:p>
            <a:pPr algn="just"/>
            <a:endParaRPr lang="ar-SA" sz="3000" dirty="0">
              <a:latin typeface="Times New Roman" panose="02020603050405020304" pitchFamily="18" charset="0"/>
              <a:ea typeface="+mj-ea"/>
              <a:cs typeface="Times New Roman" panose="02020603050405020304" pitchFamily="18" charset="0"/>
            </a:endParaRPr>
          </a:p>
          <a:p>
            <a:pPr algn="just"/>
            <a:r>
              <a:rPr lang="ar-SA" sz="3000" dirty="0">
                <a:latin typeface="Times New Roman" panose="02020603050405020304" pitchFamily="18" charset="0"/>
                <a:ea typeface="+mj-ea"/>
                <a:cs typeface="Times New Roman" panose="02020603050405020304" pitchFamily="18" charset="0"/>
              </a:rPr>
              <a:t>يركز على الرسالة</a:t>
            </a:r>
            <a:r>
              <a:rPr lang="ar-SA" sz="3000" dirty="0">
                <a:latin typeface="Times New Roman" panose="02020603050405020304" pitchFamily="18" charset="0"/>
                <a:ea typeface="+mj-ea"/>
                <a:cs typeface="Times New Roman" panose="02020603050405020304" pitchFamily="18" charset="0"/>
              </a:rPr>
              <a:t>، </a:t>
            </a:r>
            <a:r>
              <a:rPr lang="ar-SA" sz="3000" dirty="0">
                <a:latin typeface="Times New Roman" panose="02020603050405020304" pitchFamily="18" charset="0"/>
                <a:ea typeface="+mj-ea"/>
                <a:cs typeface="Times New Roman" panose="02020603050405020304" pitchFamily="18" charset="0"/>
              </a:rPr>
              <a:t>الثقافة</a:t>
            </a:r>
            <a:r>
              <a:rPr lang="ar-SA" sz="3000" dirty="0">
                <a:latin typeface="Times New Roman" panose="02020603050405020304" pitchFamily="18" charset="0"/>
                <a:ea typeface="+mj-ea"/>
                <a:cs typeface="Times New Roman" panose="02020603050405020304" pitchFamily="18" charset="0"/>
              </a:rPr>
              <a:t>، أو </a:t>
            </a:r>
            <a:r>
              <a:rPr lang="ar-SA" sz="3000" dirty="0">
                <a:latin typeface="Times New Roman" panose="02020603050405020304" pitchFamily="18" charset="0"/>
                <a:ea typeface="+mj-ea"/>
                <a:cs typeface="Times New Roman" panose="02020603050405020304" pitchFamily="18" charset="0"/>
              </a:rPr>
              <a:t>عن معنى المنتج</a:t>
            </a:r>
            <a:r>
              <a:rPr lang="ar-SA" sz="3000" dirty="0">
                <a:latin typeface="Times New Roman" panose="02020603050405020304" pitchFamily="18" charset="0"/>
                <a:ea typeface="+mj-ea"/>
                <a:cs typeface="Times New Roman" panose="02020603050405020304" pitchFamily="18" charset="0"/>
              </a:rPr>
              <a:t>. </a:t>
            </a:r>
            <a:r>
              <a:rPr lang="ar-SA" sz="3000" dirty="0">
                <a:latin typeface="Times New Roman" panose="02020603050405020304" pitchFamily="18" charset="0"/>
                <a:ea typeface="+mj-ea"/>
                <a:cs typeface="Times New Roman" panose="02020603050405020304" pitchFamily="18" charset="0"/>
              </a:rPr>
              <a:t>فيستخدم للتعبير عن معنى </a:t>
            </a:r>
            <a:r>
              <a:rPr lang="ar-SA" sz="3000" dirty="0" smtClean="0">
                <a:latin typeface="Times New Roman" panose="02020603050405020304" pitchFamily="18" charset="0"/>
                <a:ea typeface="+mj-ea"/>
                <a:cs typeface="Times New Roman" panose="02020603050405020304" pitchFamily="18" charset="0"/>
              </a:rPr>
              <a:t>الأشياء، الذكريات </a:t>
            </a:r>
            <a:r>
              <a:rPr lang="ar-SA" sz="3000" dirty="0">
                <a:latin typeface="Times New Roman" panose="02020603050405020304" pitchFamily="18" charset="0"/>
                <a:ea typeface="+mj-ea"/>
                <a:cs typeface="Times New Roman" panose="02020603050405020304" pitchFamily="18" charset="0"/>
              </a:rPr>
              <a:t>الشخصية.</a:t>
            </a:r>
          </a:p>
          <a:p>
            <a:pPr algn="just"/>
            <a:r>
              <a:rPr lang="ar-SA" sz="3000" dirty="0">
                <a:latin typeface="Times New Roman" panose="02020603050405020304" pitchFamily="18" charset="0"/>
                <a:ea typeface="+mj-ea"/>
                <a:cs typeface="Times New Roman" panose="02020603050405020304" pitchFamily="18" charset="0"/>
              </a:rPr>
              <a:t>فهو يعتبر نوع التصميم </a:t>
            </a:r>
            <a:r>
              <a:rPr lang="ar-SA" sz="3000" dirty="0">
                <a:latin typeface="Times New Roman" panose="02020603050405020304" pitchFamily="18" charset="0"/>
                <a:ea typeface="+mj-ea"/>
                <a:cs typeface="Times New Roman" panose="02020603050405020304" pitchFamily="18" charset="0"/>
              </a:rPr>
              <a:t>المعني بالصورة </a:t>
            </a:r>
            <a:r>
              <a:rPr lang="ar-SA" sz="3000" dirty="0">
                <a:latin typeface="Times New Roman" panose="02020603050405020304" pitchFamily="18" charset="0"/>
                <a:ea typeface="+mj-ea"/>
                <a:cs typeface="Times New Roman" panose="02020603050405020304" pitchFamily="18" charset="0"/>
              </a:rPr>
              <a:t>الذاتية والرسالة التي يرسلها المنتج </a:t>
            </a:r>
            <a:r>
              <a:rPr lang="ar-SA" sz="3000" dirty="0" smtClean="0">
                <a:latin typeface="Times New Roman" panose="02020603050405020304" pitchFamily="18" charset="0"/>
                <a:ea typeface="+mj-ea"/>
                <a:cs typeface="Times New Roman" panose="02020603050405020304" pitchFamily="18" charset="0"/>
              </a:rPr>
              <a:t>للآخرين.</a:t>
            </a:r>
          </a:p>
        </p:txBody>
      </p:sp>
    </p:spTree>
    <p:extLst>
      <p:ext uri="{BB962C8B-B14F-4D97-AF65-F5344CB8AC3E}">
        <p14:creationId xmlns:p14="http://schemas.microsoft.com/office/powerpoint/2010/main" val="1441693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027" y="0"/>
            <a:ext cx="13193962" cy="7253207"/>
          </a:xfrm>
          <a:prstGeom prst="rect">
            <a:avLst/>
          </a:prstGeom>
        </p:spPr>
      </p:pic>
      <p:sp>
        <p:nvSpPr>
          <p:cNvPr id="3" name="Subtitle 2"/>
          <p:cNvSpPr>
            <a:spLocks noGrp="1"/>
          </p:cNvSpPr>
          <p:nvPr>
            <p:ph type="subTitle" idx="1"/>
          </p:nvPr>
        </p:nvSpPr>
        <p:spPr>
          <a:xfrm>
            <a:off x="1524000" y="5260362"/>
            <a:ext cx="9144000" cy="1655762"/>
          </a:xfrm>
        </p:spPr>
        <p:txBody>
          <a:bodyPr>
            <a:normAutofit/>
          </a:bodyPr>
          <a:lstStyle/>
          <a:p>
            <a:r>
              <a:rPr lang="en-US" sz="3600" dirty="0" smtClean="0">
                <a:solidFill>
                  <a:schemeClr val="bg1"/>
                </a:solidFill>
              </a:rPr>
              <a:t>THANK YOU</a:t>
            </a:r>
            <a:endParaRPr lang="ar-EG" sz="3600" dirty="0">
              <a:solidFill>
                <a:schemeClr val="bg1"/>
              </a:solidFill>
            </a:endParaRPr>
          </a:p>
        </p:txBody>
      </p:sp>
    </p:spTree>
    <p:extLst>
      <p:ext uri="{BB962C8B-B14F-4D97-AF65-F5344CB8AC3E}">
        <p14:creationId xmlns:p14="http://schemas.microsoft.com/office/powerpoint/2010/main" val="2333129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7028" y="0"/>
            <a:ext cx="13193962" cy="7253207"/>
          </a:xfrm>
          <a:prstGeom prst="rect">
            <a:avLst/>
          </a:prstGeom>
        </p:spPr>
      </p:pic>
      <p:sp>
        <p:nvSpPr>
          <p:cNvPr id="3" name="Title 1"/>
          <p:cNvSpPr txBox="1">
            <a:spLocks/>
          </p:cNvSpPr>
          <p:nvPr/>
        </p:nvSpPr>
        <p:spPr>
          <a:xfrm>
            <a:off x="4313695" y="4129188"/>
            <a:ext cx="7878305" cy="2057113"/>
          </a:xfrm>
          <a:prstGeom prst="rect">
            <a:avLst/>
          </a:prstGeom>
        </p:spPr>
        <p:txBody>
          <a:bodyPr>
            <a:norm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ar-SA" dirty="0" smtClean="0">
                <a:solidFill>
                  <a:schemeClr val="bg1"/>
                </a:solidFill>
              </a:rPr>
              <a:t>التصميم العاطفى</a:t>
            </a:r>
          </a:p>
          <a:p>
            <a:pPr algn="ctr"/>
            <a:r>
              <a:rPr lang="en-US" dirty="0" smtClean="0">
                <a:solidFill>
                  <a:schemeClr val="bg1"/>
                </a:solidFill>
              </a:rPr>
              <a:t>Emotional Design</a:t>
            </a:r>
            <a:endParaRPr lang="ar-EG" dirty="0">
              <a:solidFill>
                <a:schemeClr val="bg1"/>
              </a:solidFill>
            </a:endParaRPr>
          </a:p>
        </p:txBody>
      </p:sp>
    </p:spTree>
    <p:extLst>
      <p:ext uri="{BB962C8B-B14F-4D97-AF65-F5344CB8AC3E}">
        <p14:creationId xmlns:p14="http://schemas.microsoft.com/office/powerpoint/2010/main" val="3919925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492527" y="-2217738"/>
            <a:ext cx="14241463" cy="9075738"/>
          </a:xfrm>
        </p:spPr>
      </p:pic>
      <p:sp>
        <p:nvSpPr>
          <p:cNvPr id="3" name="Title 1"/>
          <p:cNvSpPr txBox="1">
            <a:spLocks/>
          </p:cNvSpPr>
          <p:nvPr/>
        </p:nvSpPr>
        <p:spPr>
          <a:xfrm>
            <a:off x="1332304" y="1104097"/>
            <a:ext cx="10515600" cy="1325563"/>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ar-SA" u="sng" dirty="0" smtClean="0">
                <a:solidFill>
                  <a:srgbClr val="265E83"/>
                </a:solidFill>
              </a:rPr>
              <a:t>تصميم </a:t>
            </a:r>
            <a:r>
              <a:rPr lang="ar-SA" u="sng" dirty="0">
                <a:solidFill>
                  <a:srgbClr val="265E83"/>
                </a:solidFill>
              </a:rPr>
              <a:t>المنتجات للعاطفة</a:t>
            </a:r>
            <a:endParaRPr lang="en-US" u="sng" dirty="0">
              <a:solidFill>
                <a:srgbClr val="265E83"/>
              </a:solidFill>
            </a:endParaRPr>
          </a:p>
        </p:txBody>
      </p:sp>
      <p:sp>
        <p:nvSpPr>
          <p:cNvPr id="5" name="Rectangle 4"/>
          <p:cNvSpPr/>
          <p:nvPr/>
        </p:nvSpPr>
        <p:spPr>
          <a:xfrm>
            <a:off x="1219200" y="2540403"/>
            <a:ext cx="10381397" cy="3539430"/>
          </a:xfrm>
          <a:prstGeom prst="rect">
            <a:avLst/>
          </a:prstGeom>
        </p:spPr>
        <p:txBody>
          <a:bodyPr wrap="square">
            <a:spAutoFit/>
          </a:bodyPr>
          <a:lstStyle/>
          <a:p>
            <a:pPr algn="just"/>
            <a:r>
              <a:rPr lang="ar-SA" sz="2800" dirty="0">
                <a:latin typeface="Times New Roman" panose="02020603050405020304" pitchFamily="18" charset="0"/>
                <a:ea typeface="+mj-ea"/>
                <a:cs typeface="Times New Roman" panose="02020603050405020304" pitchFamily="18" charset="0"/>
              </a:rPr>
              <a:t>إن </a:t>
            </a:r>
            <a:r>
              <a:rPr lang="ar-SA" sz="2800" dirty="0" smtClean="0">
                <a:latin typeface="Times New Roman" panose="02020603050405020304" pitchFamily="18" charset="0"/>
                <a:ea typeface="+mj-ea"/>
                <a:cs typeface="Times New Roman" panose="02020603050405020304" pitchFamily="18" charset="0"/>
              </a:rPr>
              <a:t>التقنية وحدها لم تعد ما يميز الإنتاج الصناعي</a:t>
            </a:r>
            <a:r>
              <a:rPr lang="ar-SA" sz="2800" dirty="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فالمعرفة المتزايدة في هذا المجال</a:t>
            </a:r>
            <a:r>
              <a:rPr lang="ar-SA" sz="2800" dirty="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ساعدت المصمم على عمل منتجات لها شخصية</a:t>
            </a:r>
            <a:r>
              <a:rPr lang="ar-SA" sz="2800" dirty="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وشخصية المنتج تتضمن العواطف</a:t>
            </a:r>
            <a:r>
              <a:rPr lang="ar-SA" sz="2800" dirty="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(المشاعر) </a:t>
            </a:r>
            <a:r>
              <a:rPr lang="ar-SA" sz="2800" dirty="0">
                <a:latin typeface="Times New Roman" panose="02020603050405020304" pitchFamily="18" charset="0"/>
                <a:ea typeface="+mj-ea"/>
                <a:cs typeface="Times New Roman" panose="02020603050405020304" pitchFamily="18" charset="0"/>
              </a:rPr>
              <a:t>التي يمتلكها المستخدم عندما يتفاعل مع المنتج.</a:t>
            </a:r>
          </a:p>
          <a:p>
            <a:pPr algn="just"/>
            <a:r>
              <a:rPr lang="ar-SA" sz="2800" dirty="0" smtClean="0">
                <a:latin typeface="Times New Roman" panose="02020603050405020304" pitchFamily="18" charset="0"/>
                <a:ea typeface="+mj-ea"/>
                <a:cs typeface="Times New Roman" panose="02020603050405020304" pitchFamily="18" charset="0"/>
              </a:rPr>
              <a:t>عرّف </a:t>
            </a:r>
            <a:r>
              <a:rPr lang="ar-SA" sz="2800" dirty="0">
                <a:latin typeface="Times New Roman" panose="02020603050405020304" pitchFamily="18" charset="0"/>
                <a:ea typeface="+mj-ea"/>
                <a:cs typeface="Times New Roman" panose="02020603050405020304" pitchFamily="18" charset="0"/>
              </a:rPr>
              <a:t>ديسلمت </a:t>
            </a:r>
            <a:r>
              <a:rPr lang="ar-SA" sz="2800" dirty="0" smtClean="0">
                <a:latin typeface="Times New Roman" panose="02020603050405020304" pitchFamily="18" charset="0"/>
                <a:ea typeface="+mj-ea"/>
                <a:cs typeface="Times New Roman" panose="02020603050405020304" pitchFamily="18" charset="0"/>
              </a:rPr>
              <a:t>" </a:t>
            </a:r>
            <a:r>
              <a:rPr lang="en-US" sz="2800" dirty="0" err="1" smtClean="0">
                <a:solidFill>
                  <a:srgbClr val="C00000"/>
                </a:solidFill>
                <a:latin typeface="Times New Roman" panose="02020603050405020304" pitchFamily="18" charset="0"/>
                <a:ea typeface="+mj-ea"/>
                <a:cs typeface="Times New Roman" panose="02020603050405020304" pitchFamily="18" charset="0"/>
              </a:rPr>
              <a:t>Desmet</a:t>
            </a:r>
            <a:r>
              <a:rPr lang="en-US" sz="2800" dirty="0" smtClean="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 </a:t>
            </a:r>
            <a:r>
              <a:rPr lang="en-US" sz="2800" dirty="0" smtClean="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 </a:t>
            </a:r>
            <a:r>
              <a:rPr lang="ar-SA" sz="2800" dirty="0">
                <a:solidFill>
                  <a:schemeClr val="accent1">
                    <a:lumMod val="75000"/>
                  </a:schemeClr>
                </a:solidFill>
                <a:latin typeface="Times New Roman" panose="02020603050405020304" pitchFamily="18" charset="0"/>
                <a:ea typeface="+mj-ea"/>
                <a:cs typeface="Times New Roman" panose="02020603050405020304" pitchFamily="18" charset="0"/>
              </a:rPr>
              <a:t>شخصية المنتج بأنها: مظهر المنتج، وكيفية ردود </a:t>
            </a:r>
            <a:r>
              <a:rPr lang="ar-SA" sz="2800" dirty="0" smtClean="0">
                <a:solidFill>
                  <a:schemeClr val="accent1">
                    <a:lumMod val="75000"/>
                  </a:schemeClr>
                </a:solidFill>
                <a:latin typeface="Times New Roman" panose="02020603050405020304" pitchFamily="18" charset="0"/>
                <a:ea typeface="+mj-ea"/>
                <a:cs typeface="Times New Roman" panose="02020603050405020304" pitchFamily="18" charset="0"/>
              </a:rPr>
              <a:t>أفعال</a:t>
            </a:r>
            <a:r>
              <a:rPr lang="ar-SA" sz="2800" dirty="0">
                <a:solidFill>
                  <a:schemeClr val="accent1">
                    <a:lumMod val="75000"/>
                  </a:schemeClr>
                </a:solidFill>
                <a:latin typeface="Times New Roman" panose="02020603050405020304" pitchFamily="18" charset="0"/>
                <a:ea typeface="+mj-ea"/>
                <a:cs typeface="Times New Roman" panose="02020603050405020304" pitchFamily="18" charset="0"/>
              </a:rPr>
              <a:t> </a:t>
            </a:r>
            <a:r>
              <a:rPr lang="ar-SA" sz="2800" dirty="0" smtClean="0">
                <a:solidFill>
                  <a:schemeClr val="accent1">
                    <a:lumMod val="75000"/>
                  </a:schemeClr>
                </a:solidFill>
                <a:latin typeface="Times New Roman" panose="02020603050405020304" pitchFamily="18" charset="0"/>
                <a:ea typeface="+mj-ea"/>
                <a:cs typeface="Times New Roman" panose="02020603050405020304" pitchFamily="18" charset="0"/>
              </a:rPr>
              <a:t>المستخدم </a:t>
            </a:r>
            <a:r>
              <a:rPr lang="ar-SA" sz="2800" dirty="0">
                <a:solidFill>
                  <a:schemeClr val="accent1">
                    <a:lumMod val="75000"/>
                  </a:schemeClr>
                </a:solidFill>
                <a:latin typeface="Times New Roman" panose="02020603050405020304" pitchFamily="18" charset="0"/>
                <a:ea typeface="+mj-ea"/>
                <a:cs typeface="Times New Roman" panose="02020603050405020304" pitchFamily="18" charset="0"/>
              </a:rPr>
              <a:t>الحسية تجاه هذا المظهر. </a:t>
            </a:r>
          </a:p>
          <a:p>
            <a:pPr algn="just"/>
            <a:r>
              <a:rPr lang="ar-SA" sz="2800" dirty="0">
                <a:latin typeface="Times New Roman" panose="02020603050405020304" pitchFamily="18" charset="0"/>
                <a:ea typeface="+mj-ea"/>
                <a:cs typeface="Times New Roman" panose="02020603050405020304" pitchFamily="18" charset="0"/>
              </a:rPr>
              <a:t>لذا نستطيع القول إن التصميم من أجل العاطفة يعني أن تأسر الاحتياجات </a:t>
            </a:r>
            <a:r>
              <a:rPr lang="ar-SA" sz="2800" dirty="0" smtClean="0">
                <a:latin typeface="Times New Roman" panose="02020603050405020304" pitchFamily="18" charset="0"/>
                <a:ea typeface="+mj-ea"/>
                <a:cs typeface="Times New Roman" panose="02020603050405020304" pitchFamily="18" charset="0"/>
              </a:rPr>
              <a:t>الشخصية</a:t>
            </a:r>
            <a:r>
              <a:rPr lang="ar-SA" sz="2800" dirty="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والعاطفية </a:t>
            </a:r>
            <a:r>
              <a:rPr lang="ar-SA" sz="2800" dirty="0">
                <a:latin typeface="Times New Roman" panose="02020603050405020304" pitchFamily="18" charset="0"/>
                <a:ea typeface="+mj-ea"/>
                <a:cs typeface="Times New Roman" panose="02020603050405020304" pitchFamily="18" charset="0"/>
              </a:rPr>
              <a:t>للمستخدم، وتدمجهم في عملية التصميم.</a:t>
            </a:r>
          </a:p>
          <a:p>
            <a:endParaRPr lang="ar-SA" sz="2800" dirty="0" smtClean="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325538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585218" y="-2217738"/>
            <a:ext cx="14241463" cy="9075738"/>
          </a:xfrm>
        </p:spPr>
      </p:pic>
      <p:sp>
        <p:nvSpPr>
          <p:cNvPr id="3" name="Rectangle 2"/>
          <p:cNvSpPr/>
          <p:nvPr/>
        </p:nvSpPr>
        <p:spPr>
          <a:xfrm>
            <a:off x="155872" y="2711397"/>
            <a:ext cx="11655188" cy="3970318"/>
          </a:xfrm>
          <a:prstGeom prst="rect">
            <a:avLst/>
          </a:prstGeom>
        </p:spPr>
        <p:txBody>
          <a:bodyPr wrap="square">
            <a:spAutoFit/>
          </a:bodyPr>
          <a:lstStyle/>
          <a:p>
            <a:r>
              <a:rPr lang="ar-SA" sz="2800" dirty="0" smtClean="0">
                <a:latin typeface="Times New Roman" panose="02020603050405020304" pitchFamily="18" charset="0"/>
                <a:ea typeface="+mj-ea"/>
                <a:cs typeface="Times New Roman" panose="02020603050405020304" pitchFamily="18" charset="0"/>
              </a:rPr>
              <a:t>إن الجمال مهم لحياتنا</a:t>
            </a:r>
            <a:r>
              <a:rPr lang="ar-SA" sz="2800" dirty="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للبيئة</a:t>
            </a:r>
            <a:r>
              <a:rPr lang="ar-SA" sz="2800" dirty="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للمحيط الخاص بنا</a:t>
            </a:r>
            <a:r>
              <a:rPr lang="ar-SA" sz="2800" dirty="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وكذلك في المنتجات التي نشتريها</a:t>
            </a:r>
            <a:r>
              <a:rPr lang="ar-SA" sz="2800" dirty="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ونستخدمها</a:t>
            </a:r>
            <a:r>
              <a:rPr lang="ar-SA" sz="2800" dirty="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فكل التفاعلات </a:t>
            </a:r>
            <a:r>
              <a:rPr lang="ar-SA" sz="2800" dirty="0">
                <a:latin typeface="Times New Roman" panose="02020603050405020304" pitchFamily="18" charset="0"/>
                <a:ea typeface="+mj-ea"/>
                <a:cs typeface="Times New Roman" panose="02020603050405020304" pitchFamily="18" charset="0"/>
              </a:rPr>
              <a:t>الإنسانية ترتبط </a:t>
            </a:r>
            <a:r>
              <a:rPr lang="ar-SA" sz="2800" dirty="0" smtClean="0">
                <a:latin typeface="Times New Roman" panose="02020603050405020304" pitchFamily="18" charset="0"/>
                <a:ea typeface="+mj-ea"/>
                <a:cs typeface="Times New Roman" panose="02020603050405020304" pitchFamily="18" charset="0"/>
              </a:rPr>
              <a:t>بالعواطف</a:t>
            </a:r>
            <a:r>
              <a:rPr lang="ar-SA" sz="2800" dirty="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كلنا نعلم من خبراتنا الشخصية أن المنتجات </a:t>
            </a:r>
            <a:r>
              <a:rPr lang="ar-SA" sz="2800" dirty="0">
                <a:latin typeface="Times New Roman" panose="02020603050405020304" pitchFamily="18" charset="0"/>
                <a:ea typeface="+mj-ea"/>
                <a:cs typeface="Times New Roman" panose="02020603050405020304" pitchFamily="18" charset="0"/>
              </a:rPr>
              <a:t>ممكن أن تنتزع منا أو تخرج منا ردود أفعال عاطفية قوية</a:t>
            </a:r>
            <a:r>
              <a:rPr lang="ar-SA" sz="2800" dirty="0" smtClean="0">
                <a:latin typeface="Times New Roman" panose="02020603050405020304" pitchFamily="18" charset="0"/>
                <a:ea typeface="+mj-ea"/>
                <a:cs typeface="Times New Roman" panose="02020603050405020304" pitchFamily="18" charset="0"/>
              </a:rPr>
              <a:t>.</a:t>
            </a:r>
          </a:p>
          <a:p>
            <a:endParaRPr lang="ar-SA" sz="2800" dirty="0">
              <a:latin typeface="Times New Roman" panose="02020603050405020304" pitchFamily="18" charset="0"/>
              <a:ea typeface="+mj-ea"/>
              <a:cs typeface="Times New Roman" panose="02020603050405020304" pitchFamily="18" charset="0"/>
            </a:endParaRPr>
          </a:p>
          <a:p>
            <a:r>
              <a:rPr lang="ar-SA" sz="2800" dirty="0" smtClean="0">
                <a:latin typeface="Times New Roman" panose="02020603050405020304" pitchFamily="18" charset="0"/>
                <a:ea typeface="+mj-ea"/>
                <a:cs typeface="Times New Roman" panose="02020603050405020304" pitchFamily="18" charset="0"/>
              </a:rPr>
              <a:t>العواطف تجاه هذه المنتجات تؤثر في كلاً من قرار شراء المنتج والمتعة في امتلاكه</a:t>
            </a:r>
            <a:r>
              <a:rPr lang="ar-SA" sz="2800" dirty="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واستخدامه بعد الشراء، لذلك أصبح من المهم على المصمم تصميم منتجات تناسب</a:t>
            </a:r>
            <a:r>
              <a:rPr lang="ar-SA" sz="2800" dirty="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عواطف </a:t>
            </a:r>
            <a:r>
              <a:rPr lang="ar-SA" sz="2800" dirty="0">
                <a:latin typeface="Times New Roman" panose="02020603050405020304" pitchFamily="18" charset="0"/>
                <a:ea typeface="+mj-ea"/>
                <a:cs typeface="Times New Roman" panose="02020603050405020304" pitchFamily="18" charset="0"/>
              </a:rPr>
              <a:t>المستخدمين، تلك التي تخرج المشلاعر </a:t>
            </a:r>
            <a:r>
              <a:rPr lang="ar-SA" sz="2800" dirty="0" smtClean="0">
                <a:latin typeface="Times New Roman" panose="02020603050405020304" pitchFamily="18" charset="0"/>
                <a:ea typeface="+mj-ea"/>
                <a:cs typeface="Times New Roman" panose="02020603050405020304" pitchFamily="18" charset="0"/>
              </a:rPr>
              <a:t>التي يكتسبها المستخدم</a:t>
            </a:r>
            <a:r>
              <a:rPr lang="ar-SA" sz="2800" dirty="0">
                <a:latin typeface="Times New Roman" panose="02020603050405020304" pitchFamily="18" charset="0"/>
                <a:ea typeface="+mj-ea"/>
                <a:cs typeface="Times New Roman" panose="02020603050405020304" pitchFamily="18" charset="0"/>
              </a:rPr>
              <a:t>، فالعاطفلة لا </a:t>
            </a:r>
            <a:r>
              <a:rPr lang="ar-SA" sz="2800" dirty="0" smtClean="0">
                <a:latin typeface="Times New Roman" panose="02020603050405020304" pitchFamily="18" charset="0"/>
                <a:ea typeface="+mj-ea"/>
                <a:cs typeface="Times New Roman" panose="02020603050405020304" pitchFamily="18" charset="0"/>
              </a:rPr>
              <a:t>تخرج</a:t>
            </a:r>
            <a:r>
              <a:rPr lang="ar-SA" sz="2800" dirty="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بواسطة </a:t>
            </a:r>
            <a:r>
              <a:rPr lang="ar-SA" sz="2800" dirty="0">
                <a:latin typeface="Times New Roman" panose="02020603050405020304" pitchFamily="18" charset="0"/>
                <a:ea typeface="+mj-ea"/>
                <a:cs typeface="Times New Roman" panose="02020603050405020304" pitchFamily="18" charset="0"/>
              </a:rPr>
              <a:t>الصفات المادية الملموسة للمنتج، ولكن التركيب المعنوي الشخصي جدا للمنتج.</a:t>
            </a:r>
          </a:p>
          <a:p>
            <a:endParaRPr lang="ar-SA" sz="28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7626438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3" name="Title 1"/>
          <p:cNvSpPr txBox="1">
            <a:spLocks/>
          </p:cNvSpPr>
          <p:nvPr/>
        </p:nvSpPr>
        <p:spPr>
          <a:xfrm>
            <a:off x="1332304" y="1104097"/>
            <a:ext cx="10515600" cy="1325563"/>
          </a:xfrm>
          <a:prstGeom prst="rect">
            <a:avLst/>
          </a:prstGeom>
        </p:spPr>
        <p:txBody>
          <a:bodyPr anchor="ct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ar-SA" u="sng" dirty="0" smtClean="0">
                <a:solidFill>
                  <a:srgbClr val="265E83"/>
                </a:solidFill>
              </a:rPr>
              <a:t>التصميم </a:t>
            </a:r>
            <a:r>
              <a:rPr lang="ar-SA" u="sng" dirty="0">
                <a:solidFill>
                  <a:srgbClr val="265E83"/>
                </a:solidFill>
              </a:rPr>
              <a:t>العاطفي </a:t>
            </a:r>
            <a:r>
              <a:rPr lang="ar-SA" u="sng" dirty="0" smtClean="0">
                <a:solidFill>
                  <a:srgbClr val="265E83"/>
                </a:solidFill>
              </a:rPr>
              <a:t>ومستوياته</a:t>
            </a:r>
            <a:endParaRPr lang="en-US" u="sng" dirty="0">
              <a:solidFill>
                <a:srgbClr val="265E83"/>
              </a:solidFill>
            </a:endParaRPr>
          </a:p>
        </p:txBody>
      </p:sp>
      <p:sp>
        <p:nvSpPr>
          <p:cNvPr id="5" name="Rectangle 4"/>
          <p:cNvSpPr/>
          <p:nvPr/>
        </p:nvSpPr>
        <p:spPr>
          <a:xfrm>
            <a:off x="1787857" y="2813117"/>
            <a:ext cx="9812740" cy="2677656"/>
          </a:xfrm>
          <a:prstGeom prst="rect">
            <a:avLst/>
          </a:prstGeom>
        </p:spPr>
        <p:txBody>
          <a:bodyPr wrap="square">
            <a:spAutoFit/>
          </a:bodyPr>
          <a:lstStyle/>
          <a:p>
            <a:r>
              <a:rPr lang="ar-SA" sz="2800" dirty="0" smtClean="0">
                <a:solidFill>
                  <a:srgbClr val="C00000"/>
                </a:solidFill>
                <a:latin typeface="Times New Roman" panose="02020603050405020304" pitchFamily="18" charset="0"/>
                <a:ea typeface="+mj-ea"/>
                <a:cs typeface="Times New Roman" panose="02020603050405020304" pitchFamily="18" charset="0"/>
              </a:rPr>
              <a:t>دونالد </a:t>
            </a:r>
            <a:r>
              <a:rPr lang="ar-SA" sz="2800" dirty="0">
                <a:solidFill>
                  <a:srgbClr val="C00000"/>
                </a:solidFill>
                <a:latin typeface="Times New Roman" panose="02020603050405020304" pitchFamily="18" charset="0"/>
                <a:ea typeface="+mj-ea"/>
                <a:cs typeface="Times New Roman" panose="02020603050405020304" pitchFamily="18" charset="0"/>
              </a:rPr>
              <a:t>أ. نورمان </a:t>
            </a:r>
            <a:r>
              <a:rPr lang="ar-SA" sz="2800" dirty="0">
                <a:latin typeface="Times New Roman" panose="02020603050405020304" pitchFamily="18" charset="0"/>
                <a:ea typeface="+mj-ea"/>
                <a:cs typeface="Times New Roman" panose="02020603050405020304" pitchFamily="18" charset="0"/>
              </a:rPr>
              <a:t>قد ذكر في كتابله </a:t>
            </a:r>
            <a:r>
              <a:rPr lang="ar-SA" sz="2800" dirty="0">
                <a:solidFill>
                  <a:schemeClr val="accent1">
                    <a:lumMod val="75000"/>
                  </a:schemeClr>
                </a:solidFill>
                <a:latin typeface="Times New Roman" panose="02020603050405020304" pitchFamily="18" charset="0"/>
                <a:ea typeface="+mj-ea"/>
                <a:cs typeface="Times New Roman" panose="02020603050405020304" pitchFamily="18" charset="0"/>
              </a:rPr>
              <a:t>"التصميم العاطفي" </a:t>
            </a:r>
            <a:r>
              <a:rPr lang="ar-SA" sz="2800" dirty="0">
                <a:latin typeface="Times New Roman" panose="02020603050405020304" pitchFamily="18" charset="0"/>
                <a:ea typeface="+mj-ea"/>
                <a:cs typeface="Times New Roman" panose="02020603050405020304" pitchFamily="18" charset="0"/>
              </a:rPr>
              <a:t>أن هنلاك ثلاثة مستويات من التصميم العاطفي، ولخصها فيالآتي</a:t>
            </a:r>
            <a:r>
              <a:rPr lang="ar-SA" sz="2800" dirty="0" smtClean="0">
                <a:latin typeface="Times New Roman" panose="02020603050405020304" pitchFamily="18" charset="0"/>
                <a:ea typeface="+mj-ea"/>
                <a:cs typeface="Times New Roman" panose="02020603050405020304" pitchFamily="18" charset="0"/>
              </a:rPr>
              <a:t>:</a:t>
            </a:r>
          </a:p>
          <a:p>
            <a:pPr marL="457200" indent="-457200">
              <a:buFont typeface="Wingdings" panose="05000000000000000000" pitchFamily="2" charset="2"/>
              <a:buChar char="q"/>
            </a:pPr>
            <a:endParaRPr lang="ar-SA" sz="2800" dirty="0">
              <a:latin typeface="Times New Roman" panose="02020603050405020304" pitchFamily="18" charset="0"/>
              <a:ea typeface="+mj-ea"/>
              <a:cs typeface="Times New Roman" panose="02020603050405020304" pitchFamily="18" charset="0"/>
            </a:endParaRPr>
          </a:p>
          <a:p>
            <a:pPr marL="457200" indent="-457200">
              <a:buFont typeface="Wingdings" panose="05000000000000000000" pitchFamily="2" charset="2"/>
              <a:buChar char="q"/>
            </a:pPr>
            <a:r>
              <a:rPr lang="ar-SA" sz="2800" dirty="0" smtClean="0">
                <a:latin typeface="Times New Roman" panose="02020603050405020304" pitchFamily="18" charset="0"/>
                <a:ea typeface="+mj-ea"/>
                <a:cs typeface="Times New Roman" panose="02020603050405020304" pitchFamily="18" charset="0"/>
              </a:rPr>
              <a:t>العميق </a:t>
            </a:r>
            <a:r>
              <a:rPr lang="en-US" sz="2800" dirty="0" smtClean="0">
                <a:latin typeface="Times New Roman" panose="02020603050405020304" pitchFamily="18" charset="0"/>
                <a:ea typeface="+mj-ea"/>
                <a:cs typeface="Times New Roman" panose="02020603050405020304" pitchFamily="18" charset="0"/>
              </a:rPr>
              <a:t>Visceral</a:t>
            </a:r>
            <a:r>
              <a:rPr lang="ar-SA" sz="2800" dirty="0" smtClean="0">
                <a:latin typeface="Times New Roman" panose="02020603050405020304" pitchFamily="18" charset="0"/>
                <a:ea typeface="+mj-ea"/>
                <a:cs typeface="Times New Roman" panose="02020603050405020304" pitchFamily="18" charset="0"/>
              </a:rPr>
              <a:t>:</a:t>
            </a:r>
            <a:r>
              <a:rPr lang="en-US" sz="2800" dirty="0" smtClean="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يهتم </a:t>
            </a:r>
            <a:r>
              <a:rPr lang="ar-SA" sz="2800" dirty="0">
                <a:latin typeface="Times New Roman" panose="02020603050405020304" pitchFamily="18" charset="0"/>
                <a:ea typeface="+mj-ea"/>
                <a:cs typeface="Times New Roman" panose="02020603050405020304" pitchFamily="18" charset="0"/>
              </a:rPr>
              <a:t>بمظهر المنتج.</a:t>
            </a:r>
          </a:p>
          <a:p>
            <a:pPr marL="457200" indent="-457200">
              <a:buFont typeface="Wingdings" panose="05000000000000000000" pitchFamily="2" charset="2"/>
              <a:buChar char="q"/>
            </a:pPr>
            <a:r>
              <a:rPr lang="ar-SA" sz="2800" dirty="0" smtClean="0">
                <a:latin typeface="Times New Roman" panose="02020603050405020304" pitchFamily="18" charset="0"/>
                <a:ea typeface="+mj-ea"/>
                <a:cs typeface="Times New Roman" panose="02020603050405020304" pitchFamily="18" charset="0"/>
              </a:rPr>
              <a:t>السلوكي </a:t>
            </a:r>
            <a:r>
              <a:rPr lang="en-US" sz="2800" dirty="0" smtClean="0">
                <a:latin typeface="Times New Roman" panose="02020603050405020304" pitchFamily="18" charset="0"/>
                <a:ea typeface="+mj-ea"/>
                <a:cs typeface="Times New Roman" panose="02020603050405020304" pitchFamily="18" charset="0"/>
              </a:rPr>
              <a:t>Behavioral</a:t>
            </a:r>
            <a:r>
              <a:rPr lang="ar-SA" sz="2800" dirty="0" smtClean="0">
                <a:latin typeface="Times New Roman" panose="02020603050405020304" pitchFamily="18" charset="0"/>
                <a:ea typeface="+mj-ea"/>
                <a:cs typeface="Times New Roman" panose="02020603050405020304" pitchFamily="18" charset="0"/>
              </a:rPr>
              <a:t>:</a:t>
            </a:r>
            <a:r>
              <a:rPr lang="en-US" sz="2800" dirty="0" smtClean="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يهتم </a:t>
            </a:r>
            <a:r>
              <a:rPr lang="ar-SA" sz="2800" dirty="0">
                <a:latin typeface="Times New Roman" panose="02020603050405020304" pitchFamily="18" charset="0"/>
                <a:ea typeface="+mj-ea"/>
                <a:cs typeface="Times New Roman" panose="02020603050405020304" pitchFamily="18" charset="0"/>
              </a:rPr>
              <a:t>بالسعادة (المتعة في الاستخدام)</a:t>
            </a:r>
          </a:p>
          <a:p>
            <a:pPr marL="457200" indent="-457200">
              <a:buFont typeface="Wingdings" panose="05000000000000000000" pitchFamily="2" charset="2"/>
              <a:buChar char="q"/>
            </a:pPr>
            <a:r>
              <a:rPr lang="ar-SA" sz="2800" dirty="0" smtClean="0">
                <a:latin typeface="Times New Roman" panose="02020603050405020304" pitchFamily="18" charset="0"/>
                <a:ea typeface="+mj-ea"/>
                <a:cs typeface="Times New Roman" panose="02020603050405020304" pitchFamily="18" charset="0"/>
              </a:rPr>
              <a:t>الانعكاسي </a:t>
            </a:r>
            <a:r>
              <a:rPr lang="en-US" sz="2800" dirty="0" smtClean="0">
                <a:latin typeface="Times New Roman" panose="02020603050405020304" pitchFamily="18" charset="0"/>
                <a:ea typeface="+mj-ea"/>
                <a:cs typeface="Times New Roman" panose="02020603050405020304" pitchFamily="18" charset="0"/>
              </a:rPr>
              <a:t>Reflective</a:t>
            </a:r>
            <a:r>
              <a:rPr lang="ar-SA" sz="2800" dirty="0" smtClean="0">
                <a:latin typeface="Times New Roman" panose="02020603050405020304" pitchFamily="18" charset="0"/>
                <a:ea typeface="+mj-ea"/>
                <a:cs typeface="Times New Roman" panose="02020603050405020304" pitchFamily="18" charset="0"/>
              </a:rPr>
              <a:t>:</a:t>
            </a:r>
            <a:r>
              <a:rPr lang="en-US" sz="2800" dirty="0" smtClean="0">
                <a:latin typeface="Times New Roman" panose="02020603050405020304" pitchFamily="18" charset="0"/>
                <a:ea typeface="+mj-ea"/>
                <a:cs typeface="Times New Roman" panose="02020603050405020304" pitchFamily="18" charset="0"/>
              </a:rPr>
              <a:t> </a:t>
            </a:r>
            <a:r>
              <a:rPr lang="ar-SA" sz="2800" dirty="0" smtClean="0">
                <a:latin typeface="Times New Roman" panose="02020603050405020304" pitchFamily="18" charset="0"/>
                <a:ea typeface="+mj-ea"/>
                <a:cs typeface="Times New Roman" panose="02020603050405020304" pitchFamily="18" charset="0"/>
              </a:rPr>
              <a:t>يهتم </a:t>
            </a:r>
            <a:r>
              <a:rPr lang="ar-SA" sz="2800" dirty="0">
                <a:latin typeface="Times New Roman" panose="02020603050405020304" pitchFamily="18" charset="0"/>
                <a:ea typeface="+mj-ea"/>
                <a:cs typeface="Times New Roman" panose="02020603050405020304" pitchFamily="18" charset="0"/>
              </a:rPr>
              <a:t>بالصورة الذاتية، الإرضاء الشخصي، الذكريات.</a:t>
            </a:r>
          </a:p>
        </p:txBody>
      </p:sp>
    </p:spTree>
    <p:extLst>
      <p:ext uri="{BB962C8B-B14F-4D97-AF65-F5344CB8AC3E}">
        <p14:creationId xmlns:p14="http://schemas.microsoft.com/office/powerpoint/2010/main" val="2028109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585218" y="-2217738"/>
            <a:ext cx="14241463" cy="9075738"/>
          </a:xfrm>
        </p:spPr>
      </p:pic>
      <p:pic>
        <p:nvPicPr>
          <p:cNvPr id="2" name="Picture 1"/>
          <p:cNvPicPr>
            <a:picLocks noChangeAspect="1"/>
          </p:cNvPicPr>
          <p:nvPr/>
        </p:nvPicPr>
        <p:blipFill>
          <a:blip r:embed="rId4"/>
          <a:stretch>
            <a:fillRect/>
          </a:stretch>
        </p:blipFill>
        <p:spPr>
          <a:xfrm>
            <a:off x="3385222" y="1164830"/>
            <a:ext cx="6300581" cy="4560423"/>
          </a:xfrm>
          <a:prstGeom prst="rect">
            <a:avLst/>
          </a:prstGeom>
        </p:spPr>
      </p:pic>
      <p:sp>
        <p:nvSpPr>
          <p:cNvPr id="5" name="Rectangle 4"/>
          <p:cNvSpPr/>
          <p:nvPr/>
        </p:nvSpPr>
        <p:spPr>
          <a:xfrm>
            <a:off x="3770233" y="5725253"/>
            <a:ext cx="4365299" cy="461665"/>
          </a:xfrm>
          <a:prstGeom prst="rect">
            <a:avLst/>
          </a:prstGeom>
        </p:spPr>
        <p:txBody>
          <a:bodyPr wrap="none">
            <a:spAutoFit/>
          </a:bodyPr>
          <a:lstStyle/>
          <a:p>
            <a:r>
              <a:rPr lang="ar-SA" sz="2400" b="1" dirty="0">
                <a:latin typeface="Times New Roman" panose="02020603050405020304" pitchFamily="18" charset="0"/>
                <a:cs typeface="Times New Roman" panose="02020603050405020304" pitchFamily="18" charset="0"/>
              </a:rPr>
              <a:t>توضح مستويات التصميم العاطفى وتأثيرها</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0872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585218" y="-2217738"/>
            <a:ext cx="14241463" cy="9075738"/>
          </a:xfrm>
        </p:spPr>
      </p:pic>
      <p:sp>
        <p:nvSpPr>
          <p:cNvPr id="5" name="Rectangle 4"/>
          <p:cNvSpPr/>
          <p:nvPr/>
        </p:nvSpPr>
        <p:spPr>
          <a:xfrm>
            <a:off x="3499468" y="5493543"/>
            <a:ext cx="5670142" cy="461665"/>
          </a:xfrm>
          <a:prstGeom prst="rect">
            <a:avLst/>
          </a:prstGeom>
        </p:spPr>
        <p:txBody>
          <a:bodyPr wrap="none">
            <a:spAutoFit/>
          </a:bodyPr>
          <a:lstStyle/>
          <a:p>
            <a:r>
              <a:rPr lang="ar-SA" sz="2400" b="1" dirty="0" smtClean="0">
                <a:latin typeface="Times New Roman" panose="02020603050405020304" pitchFamily="18" charset="0"/>
                <a:cs typeface="Times New Roman" panose="02020603050405020304" pitchFamily="18" charset="0"/>
              </a:rPr>
              <a:t>مكونات </a:t>
            </a:r>
            <a:r>
              <a:rPr lang="ar-SA" sz="2400" b="1" dirty="0">
                <a:latin typeface="Times New Roman" panose="02020603050405020304" pitchFamily="18" charset="0"/>
                <a:cs typeface="Times New Roman" panose="02020603050405020304" pitchFamily="18" charset="0"/>
              </a:rPr>
              <a:t>التصميم المثالى من وجهة نظر دونالد أ. </a:t>
            </a:r>
            <a:r>
              <a:rPr lang="ar-SA" sz="2400" b="1" dirty="0">
                <a:latin typeface="Times New Roman" panose="02020603050405020304" pitchFamily="18" charset="0"/>
                <a:cs typeface="Times New Roman" panose="02020603050405020304" pitchFamily="18" charset="0"/>
              </a:rPr>
              <a:t>نورمان</a:t>
            </a:r>
            <a:endParaRPr lang="en-US" sz="2400" b="1"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4"/>
          <a:stretch>
            <a:fillRect/>
          </a:stretch>
        </p:blipFill>
        <p:spPr>
          <a:xfrm>
            <a:off x="2523704" y="2600714"/>
            <a:ext cx="7621670" cy="2451703"/>
          </a:xfrm>
          <a:prstGeom prst="rect">
            <a:avLst/>
          </a:prstGeom>
        </p:spPr>
      </p:pic>
    </p:spTree>
    <p:extLst>
      <p:ext uri="{BB962C8B-B14F-4D97-AF65-F5344CB8AC3E}">
        <p14:creationId xmlns:p14="http://schemas.microsoft.com/office/powerpoint/2010/main" val="3784327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3" name="Title 1"/>
          <p:cNvSpPr txBox="1">
            <a:spLocks/>
          </p:cNvSpPr>
          <p:nvPr/>
        </p:nvSpPr>
        <p:spPr>
          <a:xfrm>
            <a:off x="1359600" y="1749295"/>
            <a:ext cx="10515600" cy="1038602"/>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ar-SA" sz="4000" u="sng" dirty="0" smtClean="0">
                <a:solidFill>
                  <a:srgbClr val="265E83"/>
                </a:solidFill>
              </a:rPr>
              <a:t>التصميم </a:t>
            </a:r>
            <a:r>
              <a:rPr lang="ar-SA" sz="4000" u="sng" dirty="0">
                <a:solidFill>
                  <a:srgbClr val="265E83"/>
                </a:solidFill>
              </a:rPr>
              <a:t>العميق </a:t>
            </a:r>
            <a:r>
              <a:rPr lang="en-US" sz="4000" u="sng" dirty="0" smtClean="0">
                <a:solidFill>
                  <a:srgbClr val="265E83"/>
                </a:solidFill>
              </a:rPr>
              <a:t>visceral</a:t>
            </a:r>
            <a:endParaRPr lang="en-US" sz="4000" u="sng" dirty="0">
              <a:solidFill>
                <a:srgbClr val="265E83"/>
              </a:solidFill>
            </a:endParaRPr>
          </a:p>
        </p:txBody>
      </p:sp>
      <p:sp>
        <p:nvSpPr>
          <p:cNvPr id="5" name="Rectangle 4"/>
          <p:cNvSpPr/>
          <p:nvPr/>
        </p:nvSpPr>
        <p:spPr>
          <a:xfrm>
            <a:off x="1126435" y="2923316"/>
            <a:ext cx="10474162" cy="1938992"/>
          </a:xfrm>
          <a:prstGeom prst="rect">
            <a:avLst/>
          </a:prstGeom>
        </p:spPr>
        <p:txBody>
          <a:bodyPr wrap="square">
            <a:spAutoFit/>
          </a:bodyPr>
          <a:lstStyle/>
          <a:p>
            <a:pPr algn="just"/>
            <a:r>
              <a:rPr lang="ar-SA" sz="3000" dirty="0" smtClean="0">
                <a:latin typeface="Times New Roman" panose="02020603050405020304" pitchFamily="18" charset="0"/>
                <a:ea typeface="+mj-ea"/>
                <a:cs typeface="Times New Roman" panose="02020603050405020304" pitchFamily="18" charset="0"/>
              </a:rPr>
              <a:t>الإنسان يتعايش مع البيئة المتواجد بها بقية الناس، الحيوان، النبات، المناخ، والظواهر الطبيعية، بشكل متناغم ورائع. فيستقبل إشارات قوة العاطفة من البيئة التي تخترقها أوتوماتيكيا في المستوى العميق، والمستوى العميق يُقصد به الخصائص المادية المسيطرة كالمظهر، الإحساس، الصوت، ولا ننسى أن الجمال أيضا يلعب دورا.</a:t>
            </a:r>
            <a:endParaRPr lang="ar-SA" sz="30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15301467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3" name="Title 1"/>
          <p:cNvSpPr txBox="1">
            <a:spLocks/>
          </p:cNvSpPr>
          <p:nvPr/>
        </p:nvSpPr>
        <p:spPr>
          <a:xfrm>
            <a:off x="1359600" y="1749295"/>
            <a:ext cx="10515600" cy="1038602"/>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ar-SA" sz="4000" u="sng" dirty="0">
                <a:solidFill>
                  <a:srgbClr val="265E83"/>
                </a:solidFill>
              </a:rPr>
              <a:t>التصميم السلوكي </a:t>
            </a:r>
            <a:r>
              <a:rPr lang="en-US" sz="4000" u="sng" dirty="0">
                <a:solidFill>
                  <a:srgbClr val="265E83"/>
                </a:solidFill>
              </a:rPr>
              <a:t>behavioral</a:t>
            </a:r>
            <a:endParaRPr lang="en-US" sz="4000" u="sng" dirty="0">
              <a:solidFill>
                <a:srgbClr val="265E83"/>
              </a:solidFill>
            </a:endParaRPr>
          </a:p>
        </p:txBody>
      </p:sp>
      <p:sp>
        <p:nvSpPr>
          <p:cNvPr id="5" name="Rectangle 4"/>
          <p:cNvSpPr/>
          <p:nvPr/>
        </p:nvSpPr>
        <p:spPr>
          <a:xfrm>
            <a:off x="1126435" y="2923316"/>
            <a:ext cx="10474162" cy="2862322"/>
          </a:xfrm>
          <a:prstGeom prst="rect">
            <a:avLst/>
          </a:prstGeom>
        </p:spPr>
        <p:txBody>
          <a:bodyPr wrap="square">
            <a:spAutoFit/>
          </a:bodyPr>
          <a:lstStyle/>
          <a:p>
            <a:pPr algn="just"/>
            <a:r>
              <a:rPr lang="ar-SA" sz="3000" dirty="0" smtClean="0">
                <a:latin typeface="Times New Roman" panose="02020603050405020304" pitchFamily="18" charset="0"/>
                <a:ea typeface="+mj-ea"/>
                <a:cs typeface="Times New Roman" panose="02020603050405020304" pitchFamily="18" charset="0"/>
              </a:rPr>
              <a:t>يركز </a:t>
            </a:r>
            <a:r>
              <a:rPr lang="ar-SA" sz="3000" dirty="0">
                <a:latin typeface="Times New Roman" panose="02020603050405020304" pitchFamily="18" charset="0"/>
                <a:ea typeface="+mj-ea"/>
                <a:cs typeface="Times New Roman" panose="02020603050405020304" pitchFamily="18" charset="0"/>
              </a:rPr>
              <a:t>على قيمة الاستخدام أما المظهر والمنطق غير مهم هنا فالأداء </a:t>
            </a:r>
            <a:r>
              <a:rPr lang="ar-SA" sz="3000" dirty="0">
                <a:latin typeface="Times New Roman" panose="02020603050405020304" pitchFamily="18" charset="0"/>
                <a:ea typeface="+mj-ea"/>
                <a:cs typeface="Times New Roman" panose="02020603050405020304" pitchFamily="18" charset="0"/>
              </a:rPr>
              <a:t>هو الأهم</a:t>
            </a:r>
            <a:r>
              <a:rPr lang="ar-SA" sz="3000" dirty="0">
                <a:latin typeface="Times New Roman" panose="02020603050405020304" pitchFamily="18" charset="0"/>
                <a:ea typeface="+mj-ea"/>
                <a:cs typeface="Times New Roman" panose="02020603050405020304" pitchFamily="18" charset="0"/>
              </a:rPr>
              <a:t>. </a:t>
            </a:r>
            <a:r>
              <a:rPr lang="ar-SA" sz="3000" dirty="0">
                <a:latin typeface="Times New Roman" panose="02020603050405020304" pitchFamily="18" charset="0"/>
                <a:ea typeface="+mj-ea"/>
                <a:cs typeface="Times New Roman" panose="02020603050405020304" pitchFamily="18" charset="0"/>
              </a:rPr>
              <a:t>في </a:t>
            </a:r>
            <a:r>
              <a:rPr lang="ar-SA" sz="3000" dirty="0" smtClean="0">
                <a:latin typeface="Times New Roman" panose="02020603050405020304" pitchFamily="18" charset="0"/>
                <a:ea typeface="+mj-ea"/>
                <a:cs typeface="Times New Roman" panose="02020603050405020304" pitchFamily="18" charset="0"/>
              </a:rPr>
              <a:t>معظم</a:t>
            </a:r>
            <a:r>
              <a:rPr lang="ar-SA" sz="3000" dirty="0">
                <a:latin typeface="Times New Roman" panose="02020603050405020304" pitchFamily="18" charset="0"/>
                <a:ea typeface="+mj-ea"/>
                <a:cs typeface="Times New Roman" panose="02020603050405020304" pitchFamily="18" charset="0"/>
              </a:rPr>
              <a:t> </a:t>
            </a:r>
            <a:r>
              <a:rPr lang="ar-SA" sz="3000" dirty="0" smtClean="0">
                <a:latin typeface="Times New Roman" panose="02020603050405020304" pitchFamily="18" charset="0"/>
                <a:ea typeface="+mj-ea"/>
                <a:cs typeface="Times New Roman" panose="02020603050405020304" pitchFamily="18" charset="0"/>
              </a:rPr>
              <a:t>التصميم </a:t>
            </a:r>
            <a:r>
              <a:rPr lang="ar-SA" sz="3000" dirty="0">
                <a:latin typeface="Times New Roman" panose="02020603050405020304" pitchFamily="18" charset="0"/>
                <a:ea typeface="+mj-ea"/>
                <a:cs typeface="Times New Roman" panose="02020603050405020304" pitchFamily="18" charset="0"/>
              </a:rPr>
              <a:t>السلوكي الوظيفة تأتي أولا، أي ما الذي يفعله المنتج وكيف يؤدي وظيفته.</a:t>
            </a:r>
          </a:p>
          <a:p>
            <a:pPr algn="just"/>
            <a:r>
              <a:rPr lang="ar-SA" sz="3000" dirty="0">
                <a:latin typeface="Times New Roman" panose="02020603050405020304" pitchFamily="18" charset="0"/>
                <a:ea typeface="+mj-ea"/>
                <a:cs typeface="Times New Roman" panose="02020603050405020304" pitchFamily="18" charset="0"/>
              </a:rPr>
              <a:t>التصلميم </a:t>
            </a:r>
            <a:r>
              <a:rPr lang="ar-SA" sz="3000" dirty="0">
                <a:latin typeface="Times New Roman" panose="02020603050405020304" pitchFamily="18" charset="0"/>
                <a:ea typeface="+mj-ea"/>
                <a:cs typeface="Times New Roman" panose="02020603050405020304" pitchFamily="18" charset="0"/>
              </a:rPr>
              <a:t>السلوكي الجيد يجب </a:t>
            </a:r>
            <a:r>
              <a:rPr lang="ar-SA" sz="3000" dirty="0">
                <a:latin typeface="Times New Roman" panose="02020603050405020304" pitchFamily="18" charset="0"/>
                <a:ea typeface="+mj-ea"/>
                <a:cs typeface="Times New Roman" panose="02020603050405020304" pitchFamily="18" charset="0"/>
              </a:rPr>
              <a:t>أن </a:t>
            </a:r>
            <a:r>
              <a:rPr lang="ar-SA" sz="3000" dirty="0">
                <a:latin typeface="Times New Roman" panose="02020603050405020304" pitchFamily="18" charset="0"/>
                <a:ea typeface="+mj-ea"/>
                <a:cs typeface="Times New Roman" panose="02020603050405020304" pitchFamily="18" charset="0"/>
              </a:rPr>
              <a:t>يكون جزء أساسي من عملية التصميم منذ البداية</a:t>
            </a:r>
            <a:r>
              <a:rPr lang="ar-SA" sz="3000" dirty="0">
                <a:latin typeface="Times New Roman" panose="02020603050405020304" pitchFamily="18" charset="0"/>
                <a:ea typeface="+mj-ea"/>
                <a:cs typeface="Times New Roman" panose="02020603050405020304" pitchFamily="18" charset="0"/>
              </a:rPr>
              <a:t>، </a:t>
            </a:r>
            <a:r>
              <a:rPr lang="ar-SA" sz="3000" dirty="0" smtClean="0">
                <a:latin typeface="Times New Roman" panose="02020603050405020304" pitchFamily="18" charset="0"/>
                <a:ea typeface="+mj-ea"/>
                <a:cs typeface="Times New Roman" panose="02020603050405020304" pitchFamily="18" charset="0"/>
              </a:rPr>
              <a:t>لا يمكن </a:t>
            </a:r>
            <a:r>
              <a:rPr lang="ar-SA" sz="3000" dirty="0">
                <a:latin typeface="Times New Roman" panose="02020603050405020304" pitchFamily="18" charset="0"/>
                <a:ea typeface="+mj-ea"/>
                <a:cs typeface="Times New Roman" panose="02020603050405020304" pitchFamily="18" charset="0"/>
              </a:rPr>
              <a:t>عمله بعد أن يكون المنتج مكتملا، فالتصميم السلوكي يبدأ بفهم </a:t>
            </a:r>
            <a:r>
              <a:rPr lang="ar-SA" sz="3000" dirty="0" smtClean="0">
                <a:latin typeface="Times New Roman" panose="02020603050405020304" pitchFamily="18" charset="0"/>
                <a:ea typeface="+mj-ea"/>
                <a:cs typeface="Times New Roman" panose="02020603050405020304" pitchFamily="18" charset="0"/>
              </a:rPr>
              <a:t>احتياجات المستخدم، ويكون </a:t>
            </a:r>
            <a:r>
              <a:rPr lang="ar-SA" sz="3000" dirty="0">
                <a:latin typeface="Times New Roman" panose="02020603050405020304" pitchFamily="18" charset="0"/>
                <a:ea typeface="+mj-ea"/>
                <a:cs typeface="Times New Roman" panose="02020603050405020304" pitchFamily="18" charset="0"/>
              </a:rPr>
              <a:t>بشكل مثالي مشتق من الدراسات الإجرائية ذات الصلة بالسلوك في </a:t>
            </a:r>
            <a:r>
              <a:rPr lang="ar-SA" sz="3000" dirty="0" smtClean="0">
                <a:latin typeface="Times New Roman" panose="02020603050405020304" pitchFamily="18" charset="0"/>
                <a:ea typeface="+mj-ea"/>
                <a:cs typeface="Times New Roman" panose="02020603050405020304" pitchFamily="18" charset="0"/>
              </a:rPr>
              <a:t>المنزل، المدارس</a:t>
            </a:r>
            <a:r>
              <a:rPr lang="ar-SA" sz="3000" dirty="0">
                <a:latin typeface="Times New Roman" panose="02020603050405020304" pitchFamily="18" charset="0"/>
                <a:ea typeface="+mj-ea"/>
                <a:cs typeface="Times New Roman" panose="02020603050405020304" pitchFamily="18" charset="0"/>
              </a:rPr>
              <a:t>، أماكن العمل وأي مكان يُستخدم فيه المنتج.</a:t>
            </a:r>
          </a:p>
        </p:txBody>
      </p:sp>
    </p:spTree>
    <p:extLst>
      <p:ext uri="{BB962C8B-B14F-4D97-AF65-F5344CB8AC3E}">
        <p14:creationId xmlns:p14="http://schemas.microsoft.com/office/powerpoint/2010/main" val="10379078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TotalTime>
  <Words>458</Words>
  <Application>Microsoft Office PowerPoint</Application>
  <PresentationFormat>Widescreen</PresentationFormat>
  <Paragraphs>40</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Wingdings</vt:lpstr>
      <vt:lpstr>Office Theme</vt:lpstr>
      <vt:lpstr>أساليب وطرق تصميم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haidy</dc:creator>
  <cp:lastModifiedBy>Nahla</cp:lastModifiedBy>
  <cp:revision>43</cp:revision>
  <dcterms:created xsi:type="dcterms:W3CDTF">2020-03-17T20:43:53Z</dcterms:created>
  <dcterms:modified xsi:type="dcterms:W3CDTF">2020-04-04T18:11:25Z</dcterms:modified>
</cp:coreProperties>
</file>