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Lst>
  <p:notesMasterIdLst>
    <p:notesMasterId r:id="rId29"/>
  </p:notesMasterIdLst>
  <p:sldIdLst>
    <p:sldId id="256" r:id="rId4"/>
    <p:sldId id="258" r:id="rId5"/>
    <p:sldId id="266" r:id="rId6"/>
    <p:sldId id="282" r:id="rId7"/>
    <p:sldId id="264" r:id="rId8"/>
    <p:sldId id="265" r:id="rId9"/>
    <p:sldId id="268" r:id="rId10"/>
    <p:sldId id="275" r:id="rId11"/>
    <p:sldId id="272" r:id="rId12"/>
    <p:sldId id="273" r:id="rId13"/>
    <p:sldId id="280" r:id="rId14"/>
    <p:sldId id="281" r:id="rId15"/>
    <p:sldId id="283" r:id="rId16"/>
    <p:sldId id="270" r:id="rId17"/>
    <p:sldId id="285" r:id="rId18"/>
    <p:sldId id="286" r:id="rId19"/>
    <p:sldId id="279" r:id="rId20"/>
    <p:sldId id="276" r:id="rId21"/>
    <p:sldId id="277" r:id="rId22"/>
    <p:sldId id="278" r:id="rId23"/>
    <p:sldId id="287" r:id="rId24"/>
    <p:sldId id="289" r:id="rId25"/>
    <p:sldId id="291" r:id="rId26"/>
    <p:sldId id="290" r:id="rId27"/>
    <p:sldId id="263" r:id="rId28"/>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E0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368" autoAdjust="0"/>
    <p:restoredTop sz="94660"/>
  </p:normalViewPr>
  <p:slideViewPr>
    <p:cSldViewPr snapToGrid="0">
      <p:cViewPr varScale="1">
        <p:scale>
          <a:sx n="81" d="100"/>
          <a:sy n="81" d="100"/>
        </p:scale>
        <p:origin x="15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5868874-9724-4769-9C03-C45E50F8704C}" type="datetimeFigureOut">
              <a:rPr lang="ar-EG" smtClean="0"/>
              <a:t>09/08/1441</a:t>
            </a:fld>
            <a:endParaRPr lang="ar-E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1FC3CAA-020D-4411-A2EE-7393EEFB2E7C}" type="slidenum">
              <a:rPr lang="ar-EG" smtClean="0"/>
              <a:t>‹#›</a:t>
            </a:fld>
            <a:endParaRPr lang="ar-EG"/>
          </a:p>
        </p:txBody>
      </p:sp>
    </p:spTree>
    <p:extLst>
      <p:ext uri="{BB962C8B-B14F-4D97-AF65-F5344CB8AC3E}">
        <p14:creationId xmlns:p14="http://schemas.microsoft.com/office/powerpoint/2010/main" val="91840486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09/08/1441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09/08/1441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09/08/1441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345569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725332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16387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421194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806128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04039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214956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09405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09/08/1441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200675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31249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853205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09593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108075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239627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80457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860229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82347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36724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09/08/1441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519482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28738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29389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33413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09/08/1441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09/08/1441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09/08/1441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09/08/1441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09/08/1441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09/08/1441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09/08/1441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701193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solidFill>
                  <a:prstClr val="black">
                    <a:tint val="75000"/>
                  </a:prstClr>
                </a:solidFill>
              </a:rPr>
              <a:pPr/>
              <a:t>09/08/1441</a:t>
            </a:fld>
            <a:endParaRPr lang="ar-EG">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0081439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www.bntpal.com/vb/t32559/" TargetMode="Externa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41.67.12.22/cgi-bin/koha/opac-search.pl?q=Provider:%D9%85%D9%86%D8%B4%D9%88%D8%B1%D8%A7%D8%AA%20%D8%B9%D9%88%D9%8A%D8%AF%D8%A7%D9%86." TargetMode="External"/><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hyperlink" Target="https://www.google.com.eg/search?hl=ar&amp;tbo=p&amp;tbm=bks&amp;q=inauthor:%22Christopher+Green%22&amp;source=gbs_metadata_r&amp;cad=3" TargetMode="External"/><Relationship Id="rId4" Type="http://schemas.openxmlformats.org/officeDocument/2006/relationships/hyperlink" Target="https://www.ducksters.com/history/art/cubism.php"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hyperlink" Target="https://ar.wikipedia.org/wiki/%D8%A7%D9%84%D9%86%D8%AD%D8%AA" TargetMode="External"/><Relationship Id="rId13" Type="http://schemas.openxmlformats.org/officeDocument/2006/relationships/hyperlink" Target="https://ar.wikipedia.org/wiki/%D8%B9%D9%85%D8%A7%D8%B1%D8%A9" TargetMode="External"/><Relationship Id="rId18" Type="http://schemas.openxmlformats.org/officeDocument/2006/relationships/hyperlink" Target="https://ar.wikipedia.org/wiki/%D8%A7%D9%84%D9%81%D9%86_%D8%A7%D9%84%D8%AD%D8%AF%D9%8A%D8%AB" TargetMode="External"/><Relationship Id="rId26" Type="http://schemas.openxmlformats.org/officeDocument/2006/relationships/hyperlink" Target="https://ar.wikipedia.org/wiki/1932" TargetMode="External"/><Relationship Id="rId3" Type="http://schemas.openxmlformats.org/officeDocument/2006/relationships/hyperlink" Target="https://ar.wikipedia.org/wiki/%D8%A3%D9%84%D9%85%D8%A7%D9%86%D9%8A%D8%A9_(%D8%AA%D9%88%D8%B6%D9%8A%D8%AD)" TargetMode="External"/><Relationship Id="rId21" Type="http://schemas.openxmlformats.org/officeDocument/2006/relationships/hyperlink" Target="https://ar.wikipedia.org/wiki/1919" TargetMode="External"/><Relationship Id="rId7" Type="http://schemas.openxmlformats.org/officeDocument/2006/relationships/hyperlink" Target="https://ar.wikipedia.org/wiki/%D8%A7%D9%84%D8%AA%D9%84%D9%88%D9%8A%D9%86" TargetMode="External"/><Relationship Id="rId12" Type="http://schemas.openxmlformats.org/officeDocument/2006/relationships/hyperlink" Target="https://ar.wikipedia.org/wiki/%D9%81%D9%86" TargetMode="External"/><Relationship Id="rId17" Type="http://schemas.openxmlformats.org/officeDocument/2006/relationships/hyperlink" Target="https://ar.wikipedia.org/wiki/%D8%AA%D8%B5%D9%85%D9%8A%D9%85_%D8%A7%D9%84%D8%AC%D8%B1%D8%A7%D9%81%D9%8A%D9%83" TargetMode="External"/><Relationship Id="rId25" Type="http://schemas.openxmlformats.org/officeDocument/2006/relationships/hyperlink" Target="https://ar.wikipedia.org/wiki/%D8%A8%D8%B1%D9%84%D9%8A%D9%86" TargetMode="External"/><Relationship Id="rId2" Type="http://schemas.openxmlformats.org/officeDocument/2006/relationships/image" Target="../media/image2.jpg"/><Relationship Id="rId16" Type="http://schemas.openxmlformats.org/officeDocument/2006/relationships/hyperlink" Target="https://ar.wikipedia.org/wiki/%D8%B7%D8%A8%D8%A7%D8%B9%D8%A9" TargetMode="External"/><Relationship Id="rId20" Type="http://schemas.openxmlformats.org/officeDocument/2006/relationships/hyperlink" Target="https://ar.wikipedia.org/wiki/%D9%88%D8%A7%D9%84%D8%AA%D8%B1_%D8%BA%D8%B1%D9%88%D8%A8%D9%8A%D9%88%D8%B3" TargetMode="External"/><Relationship Id="rId29" Type="http://schemas.openxmlformats.org/officeDocument/2006/relationships/hyperlink" Target="https://ar.wikipedia.org/wiki/%D8%A7%D9%84%D9%88%D9%84%D8%A7%D9%8A%D8%A7%D8%AA_%D8%A7%D9%84%D9%85%D8%AA%D8%AD%D8%AF%D8%A9" TargetMode="External"/><Relationship Id="rId1" Type="http://schemas.openxmlformats.org/officeDocument/2006/relationships/slideLayout" Target="../slideLayouts/slideLayout7.xml"/><Relationship Id="rId6" Type="http://schemas.openxmlformats.org/officeDocument/2006/relationships/hyperlink" Target="https://ar.wikipedia.org/wiki/%D8%B1%D8%B3%D9%85" TargetMode="External"/><Relationship Id="rId11" Type="http://schemas.openxmlformats.org/officeDocument/2006/relationships/hyperlink" Target="https://ar.wikipedia.org/wiki/%D9%81%D8%A7%D9%8A%D9%85%D8%A7%D8%B1" TargetMode="External"/><Relationship Id="rId24" Type="http://schemas.openxmlformats.org/officeDocument/2006/relationships/hyperlink" Target="https://ar.wikipedia.org/wiki/1925" TargetMode="External"/><Relationship Id="rId5" Type="http://schemas.openxmlformats.org/officeDocument/2006/relationships/hyperlink" Target="https://ar.wikipedia.org/wiki/%D9%81%D9%86%D9%88%D9%86_%D9%85%D8%B1%D8%A6%D9%8A%D8%A9" TargetMode="External"/><Relationship Id="rId15" Type="http://schemas.openxmlformats.org/officeDocument/2006/relationships/hyperlink" Target="https://ar.wikipedia.org/w/index.php?title=%D8%A7%D9%84%D8%AA%D8%B5%D9%85%D9%8A%D9%85_%D8%A7%D9%84%D8%AE%D8%A7%D8%B1%D8%AC%D9%8A&amp;action=edit&amp;redlink=1" TargetMode="External"/><Relationship Id="rId23" Type="http://schemas.openxmlformats.org/officeDocument/2006/relationships/hyperlink" Target="https://ar.wikipedia.org/wiki/%D8%AF%D9%8A%D8%B3%D8%A7%D9%88" TargetMode="External"/><Relationship Id="rId28" Type="http://schemas.openxmlformats.org/officeDocument/2006/relationships/hyperlink" Target="https://ar.wikipedia.org/w/index.php?title=%D9%84%D8%A7%D8%A6%D8%AD%D8%A9_%D8%A7%D9%84%D9%8A%D9%88%D9%86%D8%B3%D9%83%D9%88_%D9%84%D9%85%D9%88%D8%A7%D9%82%D8%B9_%D8%A7%D9%84%D8%AA%D8%B1%D8%A7%D8%AB_%D8%A7%D9%84%D8%B9%D8%A7%D9%84%D9%85%D9%8A&amp;action=edit&amp;redlink=1" TargetMode="External"/><Relationship Id="rId10" Type="http://schemas.openxmlformats.org/officeDocument/2006/relationships/hyperlink" Target="https://ar.wikipedia.org/wiki/%D8%A7%D9%84%D9%81%D9%86%D9%88%D9%86_%D8%A7%D9%84%D8%B3%D8%A8%D8%B9%D8%A9" TargetMode="External"/><Relationship Id="rId19" Type="http://schemas.openxmlformats.org/officeDocument/2006/relationships/hyperlink" Target="https://ar.wikipedia.org/wiki/%D9%81%D9%86_%D9%85%D8%B9%D8%A7%D8%B5%D8%B1" TargetMode="External"/><Relationship Id="rId4" Type="http://schemas.openxmlformats.org/officeDocument/2006/relationships/hyperlink" Target="https://ar.wikipedia.org/wiki/%D9%81%D9%86%D9%88%D9%86_%D8%AC%D9%85%D9%8A%D9%84%D8%A9" TargetMode="External"/><Relationship Id="rId9" Type="http://schemas.openxmlformats.org/officeDocument/2006/relationships/hyperlink" Target="https://ar.wikipedia.org/wiki/%D8%A7%D9%84%D8%B9%D9%85%D8%A7%D8%B1%D8%A9" TargetMode="External"/><Relationship Id="rId14" Type="http://schemas.openxmlformats.org/officeDocument/2006/relationships/hyperlink" Target="https://ar.wikipedia.org/wiki/%D8%AF%D9%8A%D9%83%D9%88%D8%B1" TargetMode="External"/><Relationship Id="rId22" Type="http://schemas.openxmlformats.org/officeDocument/2006/relationships/hyperlink" Target="https://ar.wikipedia.org/wiki/%D8%A3%D9%84%D9%85%D8%A7%D9%86%D9%8A%D8%A7" TargetMode="External"/><Relationship Id="rId27" Type="http://schemas.openxmlformats.org/officeDocument/2006/relationships/hyperlink" Target="https://ar.wikipedia.org/wiki/%D8%A7%D9%84%D9%86%D8%B8%D8%A7%D9%85_%D8%A7%D9%84%D9%86%D8%A7%D8%B2%D9%8A" TargetMode="External"/><Relationship Id="rId30" Type="http://schemas.openxmlformats.org/officeDocument/2006/relationships/hyperlink" Target="https://ar.wikipedia.org/wiki/%D8%A8%D8%A7%D9%88%D9%87%D8%A7%D9%88%D8%B3#cite_note-%D9%85%D9%88%D9%84%D8%AF_%D8%AA%D9%84%D9%82%D8%A7%D8%A6%D9%8A%D8%A71-1"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ar.wikipedia.org/wiki/%D8%AA%D9%88%D9%84%D9%8A%D9%81" TargetMode="External"/><Relationship Id="rId3" Type="http://schemas.openxmlformats.org/officeDocument/2006/relationships/hyperlink" Target="https://ar.wikipedia.org/wiki/%D8%A3%D9%88%D8%B1%D9%88%D8%A8%D8%A7" TargetMode="External"/><Relationship Id="rId7" Type="http://schemas.openxmlformats.org/officeDocument/2006/relationships/hyperlink" Target="https://ar.wikipedia.org/wiki/%D8%AA%D8%B5%D9%88%D9%8A%D8%B1"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ar.wikipedia.org/wiki/%D8%A7%D9%84%D8%A3%D8%B5%D9%81%D8%B1" TargetMode="External"/><Relationship Id="rId5" Type="http://schemas.openxmlformats.org/officeDocument/2006/relationships/hyperlink" Target="https://ar.wikipedia.org/wiki/%D8%A7%D9%84%D8%A3%D8%B2%D8%B1%D9%82" TargetMode="External"/><Relationship Id="rId4" Type="http://schemas.openxmlformats.org/officeDocument/2006/relationships/hyperlink" Target="https://ar.wikipedia.org/wiki/%D8%A3%D8%AD%D9%85%D8%B1"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ar.wikipedia.org/wiki/%D8%A7%D9%84%D9%88%D9%84%D8%A7%D9%8A%D8%A7%D8%AA_%D8%A7%D9%84%D9%85%D8%AA%D8%AD%D8%AF%D8%A9" TargetMode="External"/><Relationship Id="rId13" Type="http://schemas.openxmlformats.org/officeDocument/2006/relationships/hyperlink" Target="https://ar.wikipedia.org/wiki/%D8%A7%D9%84%D8%A7%D9%86%D8%B7%D8%A8%D8%A7%D8%B9%D9%8A%D8%A9" TargetMode="External"/><Relationship Id="rId3" Type="http://schemas.openxmlformats.org/officeDocument/2006/relationships/hyperlink" Target="https://ar.wikipedia.org/wiki/%D8%AA%D9%83%D8%B9%D9%8A%D8%A8%D9%8A%D8%A9_(%D8%AA%D9%88%D8%B6%D9%8A%D8%AD)" TargetMode="External"/><Relationship Id="rId7" Type="http://schemas.openxmlformats.org/officeDocument/2006/relationships/hyperlink" Target="https://ar.wikipedia.org/wiki/%D8%A7%D9%84%D9%81%D9%86%D9%88%D9%86" TargetMode="External"/><Relationship Id="rId12" Type="http://schemas.openxmlformats.org/officeDocument/2006/relationships/hyperlink" Target="https://ar.wikipedia.org/wiki/%D8%A7%D9%84%D9%81%D9%86_%D8%A7%D9%84%D8%A8%D8%B5%D8%B1%D9%8A" TargetMode="External"/><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hyperlink" Target="https://ar.wikipedia.org/wiki/%D8%A7%D9%84%D9%81%D9%86%D9%88%D9%86_%D8%A7%D9%84%D8%AC%D9%85%D9%8A%D9%84%D8%A9" TargetMode="External"/><Relationship Id="rId11" Type="http://schemas.openxmlformats.org/officeDocument/2006/relationships/hyperlink" Target="https://ar.wikipedia.org/wiki/%D8%A7%D9%84%D8%B9%D9%85%D8%A7%D8%B1%D8%A9" TargetMode="External"/><Relationship Id="rId5" Type="http://schemas.openxmlformats.org/officeDocument/2006/relationships/hyperlink" Target="https://ar.wikipedia.org/wiki/%D9%88%D9%84%D9%8A%D9%85_%D9%85%D9%88%D8%B1%D9%8A%D8%B3" TargetMode="External"/><Relationship Id="rId10" Type="http://schemas.openxmlformats.org/officeDocument/2006/relationships/hyperlink" Target="https://ar.wikipedia.org/wiki/%D8%A5%D9%86%D8%AC%D9%84%D8%AA%D8%B1%D8%A7" TargetMode="External"/><Relationship Id="rId4" Type="http://schemas.openxmlformats.org/officeDocument/2006/relationships/hyperlink" Target="https://ar.wikipedia.org/wiki/%D8%AA%D8%B9%D8%A8%D9%8A%D8%B1%D9%8A%D8%A9" TargetMode="External"/><Relationship Id="rId9" Type="http://schemas.openxmlformats.org/officeDocument/2006/relationships/hyperlink" Target="https://ar.wikipedia.org/wiki/%D8%A7%D9%84%D8%AD%D8%B1%D8%A8_%D8%A7%D9%84%D8%B9%D8%A7%D9%84%D9%85%D9%8A%D8%A9_%D8%A7%D9%84%D8%AB%D8%A7%D9%86%D9%8A%D8%A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bntpal.com/vb/t32559/"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90" r="6404" b="5449"/>
          <a:stretch/>
        </p:blipFill>
        <p:spPr>
          <a:xfrm>
            <a:off x="0" y="-118752"/>
            <a:ext cx="12192000" cy="6858000"/>
          </a:xfrm>
          <a:prstGeom prst="rect">
            <a:avLst/>
          </a:prstGeom>
        </p:spPr>
      </p:pic>
      <p:sp>
        <p:nvSpPr>
          <p:cNvPr id="2" name="Title 1"/>
          <p:cNvSpPr>
            <a:spLocks noGrp="1"/>
          </p:cNvSpPr>
          <p:nvPr>
            <p:ph type="ctrTitle"/>
          </p:nvPr>
        </p:nvSpPr>
        <p:spPr>
          <a:xfrm>
            <a:off x="2509594" y="2517568"/>
            <a:ext cx="7878305" cy="3918857"/>
          </a:xfrm>
        </p:spPr>
        <p:txBody>
          <a:bodyPr>
            <a:normAutofit/>
          </a:bodyPr>
          <a:lstStyle/>
          <a:p>
            <a:r>
              <a:rPr lang="ar-EG" sz="96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rPr>
              <a:t>مدرسة الباوهاوس</a:t>
            </a:r>
            <a:r>
              <a:rPr lang="ar-EG" sz="96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r>
            <a:br>
              <a:rPr lang="ar-EG" sz="96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br>
            <a:r>
              <a:rPr lang="ar-EG" sz="96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r>
            <a:br>
              <a:rPr lang="ar-EG" sz="96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br>
            <a:endParaRPr lang="ar-EG" sz="5300" b="1" dirty="0">
              <a:solidFill>
                <a:srgbClr val="FFC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593228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55323" y="1902797"/>
            <a:ext cx="8461420" cy="4955203"/>
          </a:xfrm>
          <a:prstGeom prst="rect">
            <a:avLst/>
          </a:prstGeom>
        </p:spPr>
        <p:txBody>
          <a:bodyPr wrap="square">
            <a:spAutoFit/>
          </a:bodyPr>
          <a:lstStyle/>
          <a:p>
            <a:r>
              <a:rPr lang="ar-EG" sz="2000" b="1" dirty="0" smtClean="0">
                <a:latin typeface="alyaumFirst"/>
              </a:rPr>
              <a:t> </a:t>
            </a:r>
            <a:r>
              <a:rPr lang="ar-EG" sz="2800" b="1" dirty="0" smtClean="0">
                <a:solidFill>
                  <a:srgbClr val="FF0000"/>
                </a:solidFill>
                <a:latin typeface="alyaumFirst"/>
              </a:rPr>
              <a:t>تاريخ الباوهاوس:</a:t>
            </a:r>
          </a:p>
          <a:p>
            <a:r>
              <a:rPr lang="ar-EG" sz="2400" b="1" dirty="0" smtClean="0">
                <a:latin typeface="alyaumFirst"/>
              </a:rPr>
              <a:t>تعتبر </a:t>
            </a:r>
            <a:r>
              <a:rPr lang="ar-EG" sz="2400" b="1" dirty="0">
                <a:latin typeface="alyaumFirst"/>
              </a:rPr>
              <a:t>مدرسة الباوهاوس المدرسة الأكثر شهرة في تاريخ الفن في القرن العشرين، والتي لعبت دوراً رئيسياً بتأسيس أول علاقة بين الفنون الرفيعة والفنون التطبيقية، وهي على صلة وثيقة وتأسيسية لما سُمي بعدئذ بفنون الحداثة والتي خلطت اتجاهي الفن الرئيسيين. وذلك عندما عُيّن «فالتر جروبيوس» رئيساً لهذه المدرسة في الفن والتصميم في فايمار عام 1919، فقد كان «جروبيوس» رئيساً لمدرستين فنيتين: مدرسة الفنون والحرف ومعهد الفنون الجميلة، وكان هدف «جروبيوس» توحيد الفنون ليتمكن الفنانون والحرفيون من مباشرة منتجات مشتركة مع الحرف، ورفع مستوى الحرف لتضاهي الفنون الجميلة، وتأسيس اتصال مباشر بين معلمي الحرف والصناعات.</a:t>
            </a:r>
            <a:r>
              <a:rPr lang="ar-EG" sz="2400" dirty="0"/>
              <a:t/>
            </a:r>
            <a:br>
              <a:rPr lang="ar-EG" sz="2400" dirty="0"/>
            </a:br>
            <a:r>
              <a:rPr lang="ar-EG" dirty="0"/>
              <a:t/>
            </a:r>
            <a:br>
              <a:rPr lang="ar-EG" dirty="0"/>
            </a:br>
            <a:r>
              <a:rPr lang="ar-EG" dirty="0"/>
              <a:t/>
            </a:r>
            <a:br>
              <a:rPr lang="ar-EG" dirty="0"/>
            </a:br>
            <a:r>
              <a:rPr lang="ar-EG" dirty="0"/>
              <a:t/>
            </a:r>
            <a:br>
              <a:rPr lang="ar-EG" dirty="0"/>
            </a:br>
            <a:endParaRPr lang="ar-EG" dirty="0"/>
          </a:p>
        </p:txBody>
      </p:sp>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98006" y="1545466"/>
            <a:ext cx="7834648" cy="4893647"/>
          </a:xfrm>
          <a:prstGeom prst="rect">
            <a:avLst/>
          </a:prstGeom>
        </p:spPr>
        <p:txBody>
          <a:bodyPr wrap="square">
            <a:spAutoFit/>
          </a:bodyPr>
          <a:lstStyle/>
          <a:p>
            <a:r>
              <a:rPr lang="ar-EG" sz="2400" b="1" dirty="0">
                <a:latin typeface="alyaumFirst"/>
              </a:rPr>
              <a:t>وعلّم في الباوهاوس فنانون معروفون مثل «موهلي ناجي» و«كاندينسكي» و«بول كلي» وغيرهم، ثم أسس «هانز ماير» قسم العمارة فيها عام 1927، ورأس الباوهاوس بعد «جروبيوس»، ثم تلاه «ميس فان دير رهه» وهو واحد من أعظم المعماريين، ثم أُغلقت المدرسة عام 1933 من قبل النازيين.</a:t>
            </a:r>
            <a:r>
              <a:rPr lang="ar-EG" sz="2400" b="1" dirty="0"/>
              <a:t/>
            </a:r>
            <a:br>
              <a:rPr lang="ar-EG" sz="2400" b="1" dirty="0"/>
            </a:br>
            <a:r>
              <a:rPr lang="ar-EG" sz="2400" b="1" dirty="0"/>
              <a:t/>
            </a:r>
            <a:br>
              <a:rPr lang="ar-EG" sz="2400" b="1" dirty="0"/>
            </a:br>
            <a:r>
              <a:rPr lang="ar-EG" sz="2400" b="1" dirty="0">
                <a:latin typeface="alyaumFirst"/>
              </a:rPr>
              <a:t>ومن أهم سمات الباوهاوس التبسيط والتجريد والاعتماد على الأشكال الهندسية والجمع بين التكعيبية والتعبيرية والربط بين الشكل والوظيفة وهي أول مدرسة تقوم على العمل الجماعي.</a:t>
            </a:r>
            <a:r>
              <a:rPr lang="ar-EG" sz="2400" b="1" dirty="0"/>
              <a:t/>
            </a:r>
            <a:br>
              <a:rPr lang="ar-EG" sz="2400" b="1" dirty="0"/>
            </a:br>
            <a:r>
              <a:rPr lang="ar-EG" sz="2400" b="1" dirty="0"/>
              <a:t/>
            </a:r>
            <a:br>
              <a:rPr lang="ar-EG" sz="2400" b="1" dirty="0"/>
            </a:br>
            <a:r>
              <a:rPr lang="ar-EG" sz="2400" b="1" dirty="0">
                <a:latin typeface="alyaumFirst"/>
              </a:rPr>
              <a:t>وقد انتشرت أفكار الباوهاوس بعد هجرة معلميها بعد الحرب العالمية الثانية، وتركت تاثيراً واسعاً جداً في التعليم والثقافة الفنية وفي الابداع والابتكار البصري، ولا يمكن اليوم تصور شكل البيئة الحديثة دون الباوهاوس، فقد انجزت لغة التصميم وحررت الشكل من تاريخيته للمائة سنة السابقة.</a:t>
            </a:r>
            <a:endParaRPr lang="ar-EG" sz="2400" b="1" dirty="0"/>
          </a:p>
        </p:txBody>
      </p:sp>
    </p:spTree>
    <p:extLst>
      <p:ext uri="{BB962C8B-B14F-4D97-AF65-F5344CB8AC3E}">
        <p14:creationId xmlns:p14="http://schemas.microsoft.com/office/powerpoint/2010/main" val="405601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47752" y="1674254"/>
            <a:ext cx="7933385" cy="4401205"/>
          </a:xfrm>
          <a:prstGeom prst="rect">
            <a:avLst/>
          </a:prstGeom>
        </p:spPr>
        <p:txBody>
          <a:bodyPr wrap="square">
            <a:spAutoFit/>
          </a:bodyPr>
          <a:lstStyle/>
          <a:p>
            <a:r>
              <a:rPr lang="ar-EG" sz="2800" b="1" dirty="0">
                <a:solidFill>
                  <a:srgbClr val="FFC000"/>
                </a:solidFill>
                <a:latin typeface="alyaumFirst"/>
              </a:rPr>
              <a:t>تمّ ترميم مدرسة الباوهاوس في ديساو عام 1979، وأعيد افتتاحها عام 1990 بعد توحيد ألمانيا كمعهد للتصميم، وكانت المدرسة خطوة هامة لتقديم الفن ضمن المصنوعات المختلفة كالأثاث </a:t>
            </a:r>
            <a:r>
              <a:rPr lang="ar-EG" sz="2800" b="1" dirty="0">
                <a:latin typeface="alyaumFirst"/>
              </a:rPr>
              <a:t>والمنسوجات وقطع الاضاءة الكهربائية وغير ذلك مما نراه اليوم منتشراً على أوسع نطاق، ولكنها من ناحية أخرى خلطت الفنون الرفيعة بالفنون التطبيقية مما أثر سلباً على الفنون الرفيعة، وانحدرت القيمة الفنية للكثير من الأعمال التي جرى تسويقها تحت حجج مختلفة، حتى قال أحد النقاد الفرنسيين: يمكنك أن تقول عن أي شيء أنه عمل فني لكن يُعاد النظر اليوم باعادة الاعتبار للفنون الرفيعة ولقيمتها الجمالية التي تهذّب وتمتع النفوس والأرواح.</a:t>
            </a:r>
            <a:endParaRPr lang="ar-EG" sz="2800" b="1" dirty="0"/>
          </a:p>
        </p:txBody>
      </p:sp>
    </p:spTree>
    <p:extLst>
      <p:ext uri="{BB962C8B-B14F-4D97-AF65-F5344CB8AC3E}">
        <p14:creationId xmlns:p14="http://schemas.microsoft.com/office/powerpoint/2010/main" val="287537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7133" y="1250380"/>
            <a:ext cx="11074400" cy="2215991"/>
          </a:xfrm>
          <a:prstGeom prst="rect">
            <a:avLst/>
          </a:prstGeom>
          <a:noFill/>
        </p:spPr>
        <p:txBody>
          <a:bodyPr wrap="square" rtlCol="1">
            <a:spAutoFit/>
          </a:bodyPr>
          <a:lstStyle/>
          <a:p>
            <a:r>
              <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الباوهاوس وعلاقتها بالفنون التطبيقية:</a:t>
            </a:r>
          </a:p>
          <a:p>
            <a:endPar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endParaRPr lang="ar-EG" dirty="0"/>
          </a:p>
        </p:txBody>
      </p:sp>
      <p:pic>
        <p:nvPicPr>
          <p:cNvPr id="3" name="Picture 2"/>
          <p:cNvPicPr>
            <a:picLocks noChangeAspect="1"/>
          </p:cNvPicPr>
          <p:nvPr/>
        </p:nvPicPr>
        <p:blipFill>
          <a:blip r:embed="rId3"/>
          <a:stretch>
            <a:fillRect/>
          </a:stretch>
        </p:blipFill>
        <p:spPr>
          <a:xfrm>
            <a:off x="2949486" y="2125015"/>
            <a:ext cx="8927732" cy="4848895"/>
          </a:xfrm>
          <a:prstGeom prst="rect">
            <a:avLst/>
          </a:prstGeom>
        </p:spPr>
      </p:pic>
    </p:spTree>
    <p:extLst>
      <p:ext uri="{BB962C8B-B14F-4D97-AF65-F5344CB8AC3E}">
        <p14:creationId xmlns:p14="http://schemas.microsoft.com/office/powerpoint/2010/main" val="77402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378" y="1777286"/>
            <a:ext cx="5832327" cy="43788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09" y="2099257"/>
            <a:ext cx="6138247" cy="4597760"/>
          </a:xfrm>
          <a:prstGeom prst="rect">
            <a:avLst/>
          </a:prstGeom>
        </p:spPr>
      </p:pic>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6751" y="468591"/>
            <a:ext cx="7872392" cy="1015663"/>
          </a:xfrm>
          <a:prstGeom prst="rect">
            <a:avLst/>
          </a:prstGeom>
          <a:noFill/>
        </p:spPr>
        <p:txBody>
          <a:bodyPr wrap="square" rtlCol="1">
            <a:spAutoFit/>
          </a:bodyPr>
          <a:lstStyle/>
          <a:p>
            <a:r>
              <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وحدات الاثاث المستلهمه من الباوهاوس</a:t>
            </a:r>
            <a:endParaRPr lang="ar-EG" sz="60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8924" b="30056"/>
          <a:stretch/>
        </p:blipFill>
        <p:spPr>
          <a:xfrm>
            <a:off x="5906473" y="2929961"/>
            <a:ext cx="5843594" cy="2981441"/>
          </a:xfrm>
          <a:prstGeom prst="rect">
            <a:avLst/>
          </a:prstGeom>
        </p:spPr>
      </p:pic>
      <p:pic>
        <p:nvPicPr>
          <p:cNvPr id="4" name="Picture 3"/>
          <p:cNvPicPr>
            <a:picLocks noChangeAspect="1"/>
          </p:cNvPicPr>
          <p:nvPr/>
        </p:nvPicPr>
        <p:blipFill>
          <a:blip r:embed="rId4"/>
          <a:stretch>
            <a:fillRect/>
          </a:stretch>
        </p:blipFill>
        <p:spPr>
          <a:xfrm>
            <a:off x="948608" y="2157230"/>
            <a:ext cx="4885521" cy="4495800"/>
          </a:xfrm>
          <a:prstGeom prst="rect">
            <a:avLst/>
          </a:prstGeom>
        </p:spPr>
      </p:pic>
    </p:spTree>
    <p:extLst>
      <p:ext uri="{BB962C8B-B14F-4D97-AF65-F5344CB8AC3E}">
        <p14:creationId xmlns:p14="http://schemas.microsoft.com/office/powerpoint/2010/main" val="80560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6045724" y="1415534"/>
            <a:ext cx="5567550" cy="830997"/>
          </a:xfrm>
          <a:prstGeom prst="rect">
            <a:avLst/>
          </a:prstGeom>
        </p:spPr>
        <p:txBody>
          <a:bodyPr wrap="none">
            <a:spAutoFit/>
          </a:bodyPr>
          <a:lstStyle/>
          <a:p>
            <a:r>
              <a:rPr lang="ar-EG" sz="48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وحدات الاثاث المستلهمه من الباوهاوس</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747" y="2558871"/>
            <a:ext cx="4318000" cy="3543300"/>
          </a:xfrm>
          <a:prstGeom prst="rect">
            <a:avLst/>
          </a:prstGeom>
        </p:spPr>
      </p:pic>
      <p:pic>
        <p:nvPicPr>
          <p:cNvPr id="11" name="Picture 10"/>
          <p:cNvPicPr>
            <a:picLocks noChangeAspect="1"/>
          </p:cNvPicPr>
          <p:nvPr/>
        </p:nvPicPr>
        <p:blipFill>
          <a:blip r:embed="rId4"/>
          <a:stretch>
            <a:fillRect/>
          </a:stretch>
        </p:blipFill>
        <p:spPr>
          <a:xfrm>
            <a:off x="1759474" y="2558871"/>
            <a:ext cx="4286250" cy="3495675"/>
          </a:xfrm>
          <a:prstGeom prst="rect">
            <a:avLst/>
          </a:prstGeom>
        </p:spPr>
      </p:pic>
    </p:spTree>
    <p:extLst>
      <p:ext uri="{BB962C8B-B14F-4D97-AF65-F5344CB8AC3E}">
        <p14:creationId xmlns:p14="http://schemas.microsoft.com/office/powerpoint/2010/main" val="141881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078" y="2071754"/>
            <a:ext cx="4578908" cy="4578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525" y="2092105"/>
            <a:ext cx="4578908" cy="4558557"/>
          </a:xfrm>
          <a:prstGeom prst="rect">
            <a:avLst/>
          </a:prstGeom>
        </p:spPr>
      </p:pic>
      <p:sp>
        <p:nvSpPr>
          <p:cNvPr id="5" name="Rectangle 4"/>
          <p:cNvSpPr/>
          <p:nvPr/>
        </p:nvSpPr>
        <p:spPr>
          <a:xfrm>
            <a:off x="6408757" y="1240757"/>
            <a:ext cx="5567550" cy="830997"/>
          </a:xfrm>
          <a:prstGeom prst="rect">
            <a:avLst/>
          </a:prstGeom>
        </p:spPr>
        <p:txBody>
          <a:bodyPr wrap="none">
            <a:spAutoFit/>
          </a:bodyPr>
          <a:lstStyle/>
          <a:p>
            <a:pPr lvl="0"/>
            <a:r>
              <a:rPr lang="ar-EG" sz="48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وحدات الاثاث المستلهمه من الباوهاوس</a:t>
            </a:r>
          </a:p>
        </p:txBody>
      </p:sp>
    </p:spTree>
    <p:extLst>
      <p:ext uri="{BB962C8B-B14F-4D97-AF65-F5344CB8AC3E}">
        <p14:creationId xmlns:p14="http://schemas.microsoft.com/office/powerpoint/2010/main" val="2216505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5745991"/>
            <a:ext cx="5157787" cy="823912"/>
          </a:xfrm>
        </p:spPr>
        <p:txBody>
          <a:bodyPr>
            <a:noAutofit/>
          </a:bodyPr>
          <a:lstStyle/>
          <a:p>
            <a:pPr algn="ctr"/>
            <a:r>
              <a:rPr lang="ar-EG" sz="2800" dirty="0" smtClean="0"/>
              <a:t>لوحة </a:t>
            </a:r>
            <a:r>
              <a:rPr lang="ar-EG" sz="2800" dirty="0"/>
              <a:t>من رسم بول كلي تحمل عنوان "تكريم لبيكاسو</a:t>
            </a:r>
            <a:endParaRPr lang="ar-EG" sz="2800" dirty="0">
              <a:latin typeface="Arabic Typesetting" panose="03020402040406030203" pitchFamily="66" charset="-78"/>
              <a:cs typeface="Arabic Typesetting" panose="03020402040406030203" pitchFamily="66" charset="-78"/>
            </a:endParaRPr>
          </a:p>
        </p:txBody>
      </p:sp>
      <p:sp>
        <p:nvSpPr>
          <p:cNvPr id="5" name="Text Placeholder 4"/>
          <p:cNvSpPr>
            <a:spLocks noGrp="1"/>
          </p:cNvSpPr>
          <p:nvPr>
            <p:ph type="body" sz="quarter" idx="3"/>
          </p:nvPr>
        </p:nvSpPr>
        <p:spPr>
          <a:xfrm>
            <a:off x="6590446" y="5680674"/>
            <a:ext cx="5183188" cy="823912"/>
          </a:xfrm>
        </p:spPr>
        <p:txBody>
          <a:bodyPr>
            <a:noAutofit/>
          </a:bodyPr>
          <a:lstStyle/>
          <a:p>
            <a:pPr algn="ctr"/>
            <a:r>
              <a:rPr lang="ar-EG" sz="2800" dirty="0"/>
              <a:t>حوار بين بيكاسو وكلي</a:t>
            </a:r>
            <a:endParaRPr lang="ar-EG" sz="2800" dirty="0">
              <a:latin typeface="Arabic Typesetting" panose="03020402040406030203" pitchFamily="66" charset="-78"/>
              <a:cs typeface="Arabic Typesetting" panose="03020402040406030203" pitchFamily="66" charset="-78"/>
            </a:endParaRPr>
          </a:p>
        </p:txBody>
      </p:sp>
      <p:sp>
        <p:nvSpPr>
          <p:cNvPr id="7" name="Title 7"/>
          <p:cNvSpPr>
            <a:spLocks noGrp="1"/>
          </p:cNvSpPr>
          <p:nvPr>
            <p:ph type="title"/>
          </p:nvPr>
        </p:nvSpPr>
        <p:spPr>
          <a:xfrm>
            <a:off x="839788" y="640108"/>
            <a:ext cx="10515600" cy="775597"/>
          </a:xfrm>
          <a:prstGeom prst="rect">
            <a:avLst/>
          </a:prstGeom>
        </p:spPr>
        <p:txBody>
          <a:bodyPr wrap="square">
            <a:spAutoFit/>
          </a:bodyPr>
          <a:lstStyle/>
          <a:p>
            <a:r>
              <a:rPr lang="ar-EG" sz="48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من اهم لوحات فنانين الباوهاوس</a:t>
            </a:r>
            <a:endParaRPr lang="ar-EG" sz="48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6" name="Content Placeholder 5"/>
          <p:cNvPicPr>
            <a:picLocks noGrp="1" noChangeAspect="1"/>
          </p:cNvPicPr>
          <p:nvPr>
            <p:ph sz="quarter" idx="4"/>
          </p:nvPr>
        </p:nvPicPr>
        <p:blipFill>
          <a:blip r:embed="rId3"/>
          <a:stretch>
            <a:fillRect/>
          </a:stretch>
        </p:blipFill>
        <p:spPr>
          <a:xfrm>
            <a:off x="7708799" y="2217263"/>
            <a:ext cx="3186727" cy="3707634"/>
          </a:xfrm>
          <a:prstGeom prst="rect">
            <a:avLst/>
          </a:prstGeom>
        </p:spPr>
      </p:pic>
      <p:pic>
        <p:nvPicPr>
          <p:cNvPr id="8" name="Content Placeholder 7"/>
          <p:cNvPicPr>
            <a:picLocks noGrp="1" noChangeAspect="1"/>
          </p:cNvPicPr>
          <p:nvPr>
            <p:ph sz="half" idx="2"/>
          </p:nvPr>
        </p:nvPicPr>
        <p:blipFill>
          <a:blip r:embed="rId4"/>
          <a:stretch>
            <a:fillRect/>
          </a:stretch>
        </p:blipFill>
        <p:spPr>
          <a:xfrm>
            <a:off x="939801" y="2217263"/>
            <a:ext cx="5157787" cy="3433151"/>
          </a:xfrm>
          <a:prstGeom prst="rect">
            <a:avLst/>
          </a:prstGeom>
        </p:spPr>
      </p:pic>
    </p:spTree>
    <p:extLst>
      <p:ext uri="{BB962C8B-B14F-4D97-AF65-F5344CB8AC3E}">
        <p14:creationId xmlns:p14="http://schemas.microsoft.com/office/powerpoint/2010/main" val="4125261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8610" y="5950433"/>
            <a:ext cx="5157787" cy="823912"/>
          </a:xfrm>
        </p:spPr>
        <p:txBody>
          <a:bodyPr>
            <a:normAutofit/>
          </a:bodyPr>
          <a:lstStyle/>
          <a:p>
            <a:pPr algn="ctr"/>
            <a:r>
              <a:rPr lang="ar-SA" sz="3600" dirty="0" smtClean="0">
                <a:latin typeface="Arabic Typesetting" panose="03020402040406030203" pitchFamily="66" charset="-78"/>
                <a:cs typeface="Arabic Typesetting" panose="03020402040406030203" pitchFamily="66" charset="-78"/>
              </a:rPr>
              <a:t>عمل للفنان كاندنسكى</a:t>
            </a:r>
            <a:endParaRPr lang="ar-EG" sz="3600" dirty="0">
              <a:latin typeface="Arabic Typesetting" panose="03020402040406030203" pitchFamily="66" charset="-78"/>
              <a:cs typeface="Arabic Typesetting" panose="03020402040406030203" pitchFamily="66" charset="-78"/>
            </a:endParaRPr>
          </a:p>
        </p:txBody>
      </p:sp>
      <p:sp>
        <p:nvSpPr>
          <p:cNvPr id="5" name="Text Placeholder 4"/>
          <p:cNvSpPr>
            <a:spLocks noGrp="1"/>
          </p:cNvSpPr>
          <p:nvPr>
            <p:ph type="body" sz="quarter" idx="3"/>
          </p:nvPr>
        </p:nvSpPr>
        <p:spPr>
          <a:xfrm>
            <a:off x="6453055" y="6650353"/>
            <a:ext cx="5183188" cy="823912"/>
          </a:xfrm>
        </p:spPr>
        <p:txBody>
          <a:bodyPr>
            <a:normAutofit/>
          </a:bodyPr>
          <a:lstStyle/>
          <a:p>
            <a:pPr algn="ctr"/>
            <a:r>
              <a:rPr lang="ar-SA" sz="3600" b="0" dirty="0">
                <a:latin typeface="Calibri" panose="020F0502020204030204" pitchFamily="34" charset="0"/>
                <a:ea typeface="Calibri" panose="020F0502020204030204" pitchFamily="34" charset="0"/>
              </a:rPr>
              <a:t>عمل لموهولي ناجي</a:t>
            </a:r>
            <a:endParaRPr lang="ar-EG" sz="3600" b="0" dirty="0"/>
          </a:p>
          <a:p>
            <a:pPr algn="ctr"/>
            <a:endParaRPr lang="ar-EG" sz="3600" dirty="0">
              <a:latin typeface="Arabic Typesetting" panose="03020402040406030203" pitchFamily="66" charset="-78"/>
              <a:cs typeface="Arabic Typesetting" panose="03020402040406030203" pitchFamily="66" charset="-78"/>
            </a:endParaRPr>
          </a:p>
        </p:txBody>
      </p:sp>
      <p:sp>
        <p:nvSpPr>
          <p:cNvPr id="7" name="Title 7"/>
          <p:cNvSpPr>
            <a:spLocks noGrp="1"/>
          </p:cNvSpPr>
          <p:nvPr>
            <p:ph type="title"/>
          </p:nvPr>
        </p:nvSpPr>
        <p:spPr>
          <a:xfrm>
            <a:off x="839788" y="597404"/>
            <a:ext cx="10515600" cy="861005"/>
          </a:xfrm>
          <a:prstGeom prst="rect">
            <a:avLst/>
          </a:prstGeom>
        </p:spPr>
        <p:txBody>
          <a:bodyPr wrap="square">
            <a:spAutoFit/>
          </a:bodyPr>
          <a:lstStyle/>
          <a:p>
            <a:r>
              <a:rPr lang="ar-EG" sz="54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من اهم لوحات فنانين الباوهاوس</a:t>
            </a:r>
            <a:endParaRPr lang="ar-EG" sz="54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9" name="Content Placeholder 8" descr="الباوهاوس Bauhaus مدرسة رائدة جمعت 077155520585.jpg">
            <a:hlinkClick r:id="rId3"/>
          </p:cNvPr>
          <p:cNvPicPr>
            <a:picLocks noGrp="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556086" y="2505075"/>
            <a:ext cx="4415415" cy="3684588"/>
          </a:xfrm>
          <a:prstGeom prst="rect">
            <a:avLst/>
          </a:prstGeom>
          <a:noFill/>
          <a:ln>
            <a:noFill/>
          </a:ln>
        </p:spPr>
      </p:pic>
      <p:pic>
        <p:nvPicPr>
          <p:cNvPr id="12" name="Content Placeholder 11" descr="الباوهاوس Bauhaus مدرسة رائدة جمعت 800px-Kandinsky_-_Co">
            <a:hlinkClick r:id="rId3"/>
          </p:cNvPr>
          <p:cNvPicPr>
            <a:picLocks noGrp="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839788" y="2505075"/>
            <a:ext cx="5157787" cy="3436375"/>
          </a:xfrm>
          <a:prstGeom prst="rect">
            <a:avLst/>
          </a:prstGeom>
          <a:noFill/>
          <a:ln>
            <a:noFill/>
          </a:ln>
        </p:spPr>
      </p:pic>
    </p:spTree>
    <p:extLst>
      <p:ext uri="{BB962C8B-B14F-4D97-AF65-F5344CB8AC3E}">
        <p14:creationId xmlns:p14="http://schemas.microsoft.com/office/powerpoint/2010/main" val="845876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40066" y="1638794"/>
            <a:ext cx="10070113" cy="5130141"/>
          </a:xfrm>
          <a:prstGeom prst="rect">
            <a:avLst/>
          </a:prstGeom>
        </p:spPr>
      </p:pic>
    </p:spTree>
    <p:extLst>
      <p:ext uri="{BB962C8B-B14F-4D97-AF65-F5344CB8AC3E}">
        <p14:creationId xmlns:p14="http://schemas.microsoft.com/office/powerpoint/2010/main" val="2325538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1144588" y="1308554"/>
            <a:ext cx="10515600" cy="1325563"/>
          </a:xfrm>
        </p:spPr>
        <p:txBody>
          <a:bodyPr>
            <a:normAutofit/>
          </a:bodyPr>
          <a:lstStyle/>
          <a:p>
            <a:r>
              <a:rPr lang="ar-EG" sz="4000" b="1" dirty="0" smtClean="0">
                <a:solidFill>
                  <a:srgbClr val="FF66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المراجع </a:t>
            </a:r>
            <a:endParaRPr lang="ar-EG" sz="4000" b="1" dirty="0">
              <a:solidFill>
                <a:srgbClr val="FF66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extBox 9"/>
          <p:cNvSpPr txBox="1"/>
          <p:nvPr/>
        </p:nvSpPr>
        <p:spPr>
          <a:xfrm>
            <a:off x="870857" y="3033486"/>
            <a:ext cx="11045373" cy="3970318"/>
          </a:xfrm>
          <a:prstGeom prst="rect">
            <a:avLst/>
          </a:prstGeom>
          <a:noFill/>
        </p:spPr>
        <p:txBody>
          <a:bodyPr wrap="square" rtlCol="1">
            <a:spAutoFit/>
          </a:bodyPr>
          <a:lstStyle/>
          <a:p>
            <a:pPr marL="742950" indent="-742950">
              <a:buFont typeface="+mj-lt"/>
              <a:buAutoNum type="arabicPeriod"/>
            </a:pPr>
            <a:r>
              <a:rPr lang="ar-EG" sz="3600" b="1" dirty="0">
                <a:latin typeface="Arabic Typesetting" panose="03020402040406030203" pitchFamily="66" charset="-78"/>
                <a:cs typeface="Arabic Typesetting" panose="03020402040406030203" pitchFamily="66" charset="-78"/>
              </a:rPr>
              <a:t>موديس سيرولا ؛ ترجمة هنري زغيب </a:t>
            </a:r>
            <a:r>
              <a:rPr lang="ar-EG" sz="3600" b="1" dirty="0" smtClean="0">
                <a:latin typeface="Arabic Typesetting" panose="03020402040406030203" pitchFamily="66" charset="-78"/>
                <a:cs typeface="Arabic Typesetting" panose="03020402040406030203" pitchFamily="66" charset="-78"/>
              </a:rPr>
              <a:t>,</a:t>
            </a:r>
            <a:r>
              <a:rPr lang="ar-EG" sz="3600" b="1" i="1" dirty="0" smtClean="0">
                <a:latin typeface="Arabic Typesetting" panose="03020402040406030203" pitchFamily="66" charset="-78"/>
                <a:cs typeface="Arabic Typesetting" panose="03020402040406030203" pitchFamily="66" charset="-78"/>
              </a:rPr>
              <a:t> </a:t>
            </a:r>
            <a:r>
              <a:rPr lang="ar-EG" sz="3600" b="1" dirty="0" smtClean="0">
                <a:latin typeface="Arabic Typesetting" panose="03020402040406030203" pitchFamily="66" charset="-78"/>
                <a:cs typeface="Arabic Typesetting" panose="03020402040406030203" pitchFamily="66" charset="-78"/>
              </a:rPr>
              <a:t>: بيروت </a:t>
            </a:r>
            <a:r>
              <a:rPr lang="ar-EG" sz="3600" b="1" dirty="0">
                <a:latin typeface="Arabic Typesetting" panose="03020402040406030203" pitchFamily="66" charset="-78"/>
                <a:cs typeface="Arabic Typesetting" panose="03020402040406030203" pitchFamily="66" charset="-78"/>
              </a:rPr>
              <a:t>: </a:t>
            </a:r>
            <a:r>
              <a:rPr lang="ar-EG" sz="3600" b="1" u="sng" dirty="0">
                <a:latin typeface="Arabic Typesetting" panose="03020402040406030203" pitchFamily="66" charset="-78"/>
                <a:cs typeface="Arabic Typesetting" panose="03020402040406030203" pitchFamily="66" charset="-78"/>
                <a:hlinkClick r:id="rId3"/>
              </a:rPr>
              <a:t>منشورات عويدان</a:t>
            </a:r>
            <a:r>
              <a:rPr lang="ar-EG" sz="3600" b="1" u="sng" dirty="0" smtClean="0">
                <a:latin typeface="Arabic Typesetting" panose="03020402040406030203" pitchFamily="66" charset="-78"/>
                <a:cs typeface="Arabic Typesetting" panose="03020402040406030203" pitchFamily="66" charset="-78"/>
                <a:hlinkClick r:id="rId3"/>
              </a:rPr>
              <a:t>.</a:t>
            </a:r>
            <a:endParaRPr lang="ar-EG" sz="3600" b="1" u="sng" dirty="0" smtClean="0">
              <a:latin typeface="Arabic Typesetting" panose="03020402040406030203" pitchFamily="66" charset="-78"/>
              <a:cs typeface="Arabic Typesetting" panose="03020402040406030203" pitchFamily="66" charset="-78"/>
            </a:endParaRPr>
          </a:p>
          <a:p>
            <a:pPr marL="742950" indent="-742950">
              <a:buFont typeface="+mj-lt"/>
              <a:buAutoNum type="arabicPeriod"/>
            </a:pPr>
            <a:r>
              <a:rPr lang="en-US" sz="3600" b="1" dirty="0" smtClean="0">
                <a:latin typeface="Arabic Typesetting" panose="03020402040406030203" pitchFamily="66" charset="-78"/>
                <a:cs typeface="Arabic Typesetting" panose="03020402040406030203" pitchFamily="66" charset="-78"/>
              </a:rPr>
              <a:t> </a:t>
            </a:r>
            <a:r>
              <a:rPr lang="ar-EG" sz="3600" b="1" dirty="0">
                <a:latin typeface="Arabic Typesetting" panose="03020402040406030203" pitchFamily="66" charset="-78"/>
                <a:cs typeface="Arabic Typesetting" panose="03020402040406030203" pitchFamily="66" charset="-78"/>
              </a:rPr>
              <a:t>دوغلاس كوبر </a:t>
            </a:r>
            <a:r>
              <a:rPr lang="ar-EG" sz="3600" b="1" i="1" dirty="0" smtClean="0">
                <a:latin typeface="Arabic Typesetting" panose="03020402040406030203" pitchFamily="66" charset="-78"/>
                <a:cs typeface="Arabic Typesetting" panose="03020402040406030203" pitchFamily="66" charset="-78"/>
              </a:rPr>
              <a:t>1971, الناشر :فيدون, </a:t>
            </a:r>
            <a:r>
              <a:rPr lang="ar-EG" sz="3600" b="1" i="1" dirty="0">
                <a:latin typeface="Arabic Typesetting" panose="03020402040406030203" pitchFamily="66" charset="-78"/>
                <a:cs typeface="Arabic Typesetting" panose="03020402040406030203" pitchFamily="66" charset="-78"/>
              </a:rPr>
              <a:t>الصحافة </a:t>
            </a:r>
            <a:r>
              <a:rPr lang="ar-EG" sz="3600" b="1" i="1" dirty="0" smtClean="0">
                <a:latin typeface="Arabic Typesetting" panose="03020402040406030203" pitchFamily="66" charset="-78"/>
                <a:cs typeface="Arabic Typesetting" panose="03020402040406030203" pitchFamily="66" charset="-78"/>
              </a:rPr>
              <a:t>المحدودة.</a:t>
            </a:r>
          </a:p>
          <a:p>
            <a:pPr marL="742950" indent="-742950" algn="r">
              <a:buFont typeface="+mj-lt"/>
              <a:buAutoNum type="arabicPeriod"/>
            </a:pPr>
            <a:r>
              <a:rPr lang="en-US" sz="3600" b="1" dirty="0">
                <a:latin typeface="Arabic Typesetting" panose="03020402040406030203" pitchFamily="66" charset="-78"/>
                <a:cs typeface="Arabic Typesetting" panose="03020402040406030203" pitchFamily="66" charset="-78"/>
                <a:hlinkClick r:id="rId4" tooltip="Art History and Artists"/>
              </a:rPr>
              <a:t>Art History and Artists</a:t>
            </a:r>
            <a:r>
              <a:rPr lang="en-US" sz="3600" b="1" dirty="0">
                <a:latin typeface="Arabic Typesetting" panose="03020402040406030203" pitchFamily="66" charset="-78"/>
                <a:cs typeface="Arabic Typesetting" panose="03020402040406030203" pitchFamily="66" charset="-78"/>
              </a:rPr>
              <a:t>، </a:t>
            </a:r>
            <a:r>
              <a:rPr lang="ar-EG" sz="3600" b="1" dirty="0">
                <a:latin typeface="Arabic Typesetting" panose="03020402040406030203" pitchFamily="66" charset="-78"/>
                <a:cs typeface="Arabic Typesetting" panose="03020402040406030203" pitchFamily="66" charset="-78"/>
              </a:rPr>
              <a:t>من موقع: </a:t>
            </a:r>
            <a:r>
              <a:rPr lang="en-US" sz="3600" b="1" dirty="0">
                <a:latin typeface="Arabic Typesetting" panose="03020402040406030203" pitchFamily="66" charset="-78"/>
                <a:cs typeface="Arabic Typesetting" panose="03020402040406030203" pitchFamily="66" charset="-78"/>
              </a:rPr>
              <a:t>www.ducksters.com، </a:t>
            </a:r>
            <a:r>
              <a:rPr lang="ar-EG" sz="3600" b="1" dirty="0">
                <a:latin typeface="Arabic Typesetting" panose="03020402040406030203" pitchFamily="66" charset="-78"/>
                <a:cs typeface="Arabic Typesetting" panose="03020402040406030203" pitchFamily="66" charset="-78"/>
              </a:rPr>
              <a:t>اطّلع عليه </a:t>
            </a:r>
            <a:r>
              <a:rPr lang="ar-EG" sz="3600" b="1" dirty="0" smtClean="0">
                <a:latin typeface="Arabic Typesetting" panose="03020402040406030203" pitchFamily="66" charset="-78"/>
                <a:cs typeface="Arabic Typesetting" panose="03020402040406030203" pitchFamily="66" charset="-78"/>
              </a:rPr>
              <a:t>بتاريخ 28-3-2020</a:t>
            </a:r>
          </a:p>
          <a:p>
            <a:pPr marL="742950" indent="-742950" algn="l" rtl="0">
              <a:buFont typeface="+mj-lt"/>
              <a:buAutoNum type="arabicPeriod"/>
            </a:pPr>
            <a:r>
              <a:rPr lang="en-US" sz="3600" b="1" dirty="0" smtClean="0">
                <a:solidFill>
                  <a:srgbClr val="6611CC"/>
                </a:solidFill>
                <a:latin typeface="Arabic Typesetting" panose="03020402040406030203" pitchFamily="66" charset="-78"/>
                <a:cs typeface="Arabic Typesetting" panose="03020402040406030203" pitchFamily="66" charset="-78"/>
                <a:hlinkClick r:id="rId5"/>
              </a:rPr>
              <a:t>Christopher </a:t>
            </a:r>
            <a:r>
              <a:rPr lang="en-US" sz="3600" b="1" dirty="0">
                <a:solidFill>
                  <a:srgbClr val="6611CC"/>
                </a:solidFill>
                <a:latin typeface="Arabic Typesetting" panose="03020402040406030203" pitchFamily="66" charset="-78"/>
                <a:cs typeface="Arabic Typesetting" panose="03020402040406030203" pitchFamily="66" charset="-78"/>
                <a:hlinkClick r:id="rId5"/>
              </a:rPr>
              <a:t>Green</a:t>
            </a:r>
            <a:r>
              <a:rPr lang="ar-EG" sz="3600" b="1" dirty="0" smtClean="0">
                <a:latin typeface="Arabic Typesetting" panose="03020402040406030203" pitchFamily="66" charset="-78"/>
                <a:cs typeface="Arabic Typesetting" panose="03020402040406030203" pitchFamily="66" charset="-78"/>
              </a:rPr>
              <a:t>,</a:t>
            </a:r>
            <a:r>
              <a:rPr lang="en-US" sz="3600" b="1" dirty="0" smtClean="0">
                <a:latin typeface="Arabic Typesetting" panose="03020402040406030203" pitchFamily="66" charset="-78"/>
                <a:cs typeface="Arabic Typesetting" panose="03020402040406030203" pitchFamily="66" charset="-78"/>
              </a:rPr>
              <a:t> </a:t>
            </a:r>
            <a:r>
              <a:rPr lang="en-US" sz="3600" b="1" i="1" dirty="0">
                <a:solidFill>
                  <a:srgbClr val="000000"/>
                </a:solidFill>
                <a:latin typeface="Arabic Typesetting" panose="03020402040406030203" pitchFamily="66" charset="-78"/>
                <a:cs typeface="Arabic Typesetting" panose="03020402040406030203" pitchFamily="66" charset="-78"/>
              </a:rPr>
              <a:t>Cubism and Its Enemies: Modern Movements and Reaction in French Art, </a:t>
            </a:r>
            <a:r>
              <a:rPr lang="en-US" sz="3600" b="1" i="1" dirty="0" smtClean="0">
                <a:solidFill>
                  <a:srgbClr val="000000"/>
                </a:solidFill>
                <a:latin typeface="Arabic Typesetting" panose="03020402040406030203" pitchFamily="66" charset="-78"/>
                <a:cs typeface="Arabic Typesetting" panose="03020402040406030203" pitchFamily="66" charset="-78"/>
              </a:rPr>
              <a:t>1916-1928</a:t>
            </a:r>
            <a:r>
              <a:rPr lang="ar-EG" sz="3600" b="1" dirty="0" smtClean="0">
                <a:solidFill>
                  <a:srgbClr val="000000"/>
                </a:solidFill>
                <a:latin typeface="Arabic Typesetting" panose="03020402040406030203" pitchFamily="66" charset="-78"/>
                <a:cs typeface="Arabic Typesetting" panose="03020402040406030203" pitchFamily="66" charset="-78"/>
              </a:rPr>
              <a:t>,</a:t>
            </a:r>
            <a:r>
              <a:rPr lang="en-US" sz="3600" b="1" dirty="0">
                <a:solidFill>
                  <a:srgbClr val="000000"/>
                </a:solidFill>
                <a:latin typeface="Arabic Typesetting" panose="03020402040406030203" pitchFamily="66" charset="-78"/>
                <a:cs typeface="Arabic Typesetting" panose="03020402040406030203" pitchFamily="66" charset="-78"/>
              </a:rPr>
              <a:t> Yale University Press, 1987</a:t>
            </a:r>
            <a:endParaRPr lang="en-US" sz="3600" b="1" dirty="0" smtClean="0">
              <a:latin typeface="Arabic Typesetting" panose="03020402040406030203" pitchFamily="66" charset="-78"/>
              <a:cs typeface="Arabic Typesetting" panose="03020402040406030203" pitchFamily="66" charset="-78"/>
            </a:endParaRPr>
          </a:p>
          <a:p>
            <a:pPr marL="742950" indent="-742950">
              <a:buFont typeface="+mj-lt"/>
              <a:buAutoNum type="arabicPeriod"/>
            </a:pPr>
            <a:r>
              <a:rPr lang="ar-EG" sz="3600" b="1" dirty="0" smtClean="0">
                <a:latin typeface="Arabic Typesetting" panose="03020402040406030203" pitchFamily="66" charset="-78"/>
                <a:cs typeface="Arabic Typesetting" panose="03020402040406030203" pitchFamily="66" charset="-78"/>
              </a:rPr>
              <a:t>أحمد </a:t>
            </a:r>
            <a:r>
              <a:rPr lang="ar-EG" sz="3600" b="1" dirty="0">
                <a:latin typeface="Arabic Typesetting" panose="03020402040406030203" pitchFamily="66" charset="-78"/>
                <a:cs typeface="Arabic Typesetting" panose="03020402040406030203" pitchFamily="66" charset="-78"/>
              </a:rPr>
              <a:t>صالح غالب </a:t>
            </a:r>
            <a:r>
              <a:rPr lang="ar-EG" sz="3600" b="1" dirty="0" smtClean="0">
                <a:latin typeface="Arabic Typesetting" panose="03020402040406030203" pitchFamily="66" charset="-78"/>
                <a:cs typeface="Arabic Typesetting" panose="03020402040406030203" pitchFamily="66" charset="-78"/>
              </a:rPr>
              <a:t>الفقيه </a:t>
            </a:r>
            <a:r>
              <a:rPr lang="ar-EG" sz="3600" b="1" i="1" dirty="0" smtClean="0">
                <a:latin typeface="Arabic Typesetting" panose="03020402040406030203" pitchFamily="66" charset="-78"/>
                <a:cs typeface="Arabic Typesetting" panose="03020402040406030203" pitchFamily="66" charset="-78"/>
              </a:rPr>
              <a:t>, الفن الحديث ,</a:t>
            </a:r>
            <a:r>
              <a:rPr lang="ar-EG" sz="3600" b="1" dirty="0" smtClean="0">
                <a:latin typeface="Arabic Typesetting" panose="03020402040406030203" pitchFamily="66" charset="-78"/>
                <a:cs typeface="Arabic Typesetting" panose="03020402040406030203" pitchFamily="66" charset="-78"/>
              </a:rPr>
              <a:t>صنعاء : ربيع </a:t>
            </a:r>
            <a:r>
              <a:rPr lang="ar-EG" sz="3600" b="1" dirty="0" smtClean="0">
                <a:latin typeface="Arabic Typesetting" panose="03020402040406030203" pitchFamily="66" charset="-78"/>
                <a:cs typeface="Arabic Typesetting" panose="03020402040406030203" pitchFamily="66" charset="-78"/>
              </a:rPr>
              <a:t>2002م</a:t>
            </a:r>
          </a:p>
          <a:p>
            <a:endParaRPr lang="ar-EG" sz="36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529335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921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87902" y="0"/>
            <a:ext cx="7872392" cy="6801862"/>
          </a:xfrm>
          <a:prstGeom prst="rect">
            <a:avLst/>
          </a:prstGeom>
          <a:noFill/>
        </p:spPr>
        <p:txBody>
          <a:bodyPr wrap="square" rtlCol="1">
            <a:spAutoFit/>
          </a:bodyPr>
          <a:lstStyle/>
          <a:p>
            <a:endPar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r>
              <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أهم الملاحظات :-</a:t>
            </a:r>
          </a:p>
          <a:p>
            <a:r>
              <a:rPr lang="ar-EG" sz="3600" b="1" u="sng" dirty="0" smtClean="0">
                <a:solidFill>
                  <a:srgbClr val="00B0F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a:t>
            </a:r>
            <a:r>
              <a:rPr lang="ar-EG" sz="4000" b="1" dirty="0" smtClean="0">
                <a:solidFill>
                  <a:srgbClr val="00B0F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وجود الكتابة فى الشرائح صورة وليست كتابة .</a:t>
            </a:r>
          </a:p>
          <a:p>
            <a:r>
              <a:rPr lang="ar-EG" sz="4000" b="1" dirty="0" smtClean="0">
                <a:solidFill>
                  <a:srgbClr val="00B0F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لو لم هذة النسخة من البور فيها مشاكل عند التطبيق ، اعملى البور بأى صورة أخرى .</a:t>
            </a:r>
          </a:p>
          <a:p>
            <a:r>
              <a:rPr lang="ar-EG" sz="4000" b="1" dirty="0" smtClean="0">
                <a:solidFill>
                  <a:srgbClr val="00B0F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 عند التعرض لصورة منتج لابد من وجود شرح تحتة يحقق أهداف المدرسة .</a:t>
            </a:r>
          </a:p>
          <a:p>
            <a:r>
              <a:rPr lang="ar-EG" sz="4000" b="1" dirty="0" smtClean="0">
                <a:solidFill>
                  <a:srgbClr val="00B0F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 العناوين فى البور تكون فى مساحة لذاتها .</a:t>
            </a:r>
          </a:p>
          <a:p>
            <a:r>
              <a:rPr lang="ar-EG" sz="4000" b="1" dirty="0" smtClean="0">
                <a:solidFill>
                  <a:srgbClr val="00B0F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الدراسة باقى لها تكمله وبتعمق </a:t>
            </a:r>
            <a:r>
              <a:rPr lang="ar-EG" sz="28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p>
          <a:p>
            <a:r>
              <a:rPr lang="ar-EG" sz="28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5</a:t>
            </a:r>
            <a:r>
              <a:rPr lang="ar-EG" sz="3600" b="1" dirty="0" smtClean="0">
                <a:solidFill>
                  <a:srgbClr val="00B0F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تنسيق الشريحة يكون كتنسيق الثلاث شرائح الاولى .</a:t>
            </a:r>
            <a:endParaRPr lang="ar-EG" sz="3600" b="1" dirty="0">
              <a:solidFill>
                <a:srgbClr val="00B0F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770822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265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04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8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0109" y="1085945"/>
            <a:ext cx="11707090" cy="1107996"/>
          </a:xfrm>
          <a:prstGeom prst="rect">
            <a:avLst/>
          </a:prstGeom>
        </p:spPr>
        <p:txBody>
          <a:bodyPr wrap="square">
            <a:spAutoFit/>
          </a:bodyPr>
          <a:lstStyle/>
          <a:p>
            <a:endParaRPr lang="ar-EG" sz="66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Rectangle 2"/>
          <p:cNvSpPr/>
          <p:nvPr/>
        </p:nvSpPr>
        <p:spPr>
          <a:xfrm>
            <a:off x="180109" y="2086379"/>
            <a:ext cx="11707090" cy="4573047"/>
          </a:xfrm>
          <a:prstGeom prst="rect">
            <a:avLst/>
          </a:prstGeom>
        </p:spPr>
        <p:txBody>
          <a:bodyPr wrap="square">
            <a:spAutoFit/>
          </a:bodyPr>
          <a:lstStyle/>
          <a:p>
            <a:pPr>
              <a:lnSpc>
                <a:spcPts val="1920"/>
              </a:lnSpc>
              <a:spcBef>
                <a:spcPts val="600"/>
              </a:spcBef>
              <a:spcAft>
                <a:spcPts val="600"/>
              </a:spcAft>
            </a:pPr>
            <a:r>
              <a:rPr lang="ar-EG" sz="3600" b="1" dirty="0" smtClean="0">
                <a:solidFill>
                  <a:srgbClr val="FF0000"/>
                </a:solidFill>
                <a:latin typeface="Calibri" panose="020F0502020204030204" pitchFamily="34" charset="0"/>
                <a:ea typeface="Times New Roman" panose="02020603050405020304" pitchFamily="18" charset="0"/>
              </a:rPr>
              <a:t> </a:t>
            </a:r>
            <a:r>
              <a:rPr lang="ar-EG" sz="4800" b="1" u="sng" dirty="0" smtClean="0">
                <a:solidFill>
                  <a:srgbClr val="FF0000"/>
                </a:solidFill>
                <a:latin typeface="Calibri" panose="020F0502020204030204" pitchFamily="34" charset="0"/>
                <a:ea typeface="Times New Roman" panose="02020603050405020304" pitchFamily="18" charset="0"/>
                <a:cs typeface="+mj-cs"/>
              </a:rPr>
              <a:t>نشأة المدرسة:</a:t>
            </a:r>
          </a:p>
          <a:p>
            <a:pPr>
              <a:lnSpc>
                <a:spcPts val="1920"/>
              </a:lnSpc>
              <a:spcBef>
                <a:spcPts val="600"/>
              </a:spcBef>
              <a:spcAft>
                <a:spcPts val="600"/>
              </a:spcAft>
            </a:pPr>
            <a:r>
              <a:rPr lang="ar-EG" sz="2400" b="1" dirty="0" smtClean="0">
                <a:latin typeface="Calibri" panose="020F0502020204030204" pitchFamily="34" charset="0"/>
                <a:ea typeface="Times New Roman" panose="02020603050405020304" pitchFamily="18" charset="0"/>
              </a:rPr>
              <a:t>باوهاوس</a:t>
            </a:r>
            <a:r>
              <a:rPr lang="ar-EG" sz="2400" b="1" dirty="0">
                <a:latin typeface="Calibri" panose="020F0502020204030204" pitchFamily="34" charset="0"/>
                <a:ea typeface="Times New Roman" panose="02020603050405020304" pitchFamily="18" charset="0"/>
              </a:rPr>
              <a:t> (</a:t>
            </a:r>
            <a:r>
              <a:rPr lang="ar-EG" sz="2400" b="1" u="sng" dirty="0">
                <a:latin typeface="Calibri" panose="020F0502020204030204" pitchFamily="34" charset="0"/>
                <a:ea typeface="Times New Roman" panose="02020603050405020304" pitchFamily="18" charset="0"/>
                <a:hlinkClick r:id="rId3" tooltip="ألمانية (توضيح)"/>
              </a:rPr>
              <a:t>الألمانية</a:t>
            </a:r>
            <a:r>
              <a:rPr lang="ar-EG" sz="2400" b="1" baseline="30000" dirty="0">
                <a:latin typeface="Calibri" panose="020F0502020204030204" pitchFamily="34" charset="0"/>
                <a:ea typeface="Times New Roman" panose="02020603050405020304" pitchFamily="18" charset="0"/>
              </a:rPr>
              <a:t>[</a:t>
            </a:r>
            <a:r>
              <a:rPr lang="ar-EG" sz="2400" b="1" u="sng" baseline="30000" dirty="0">
                <a:latin typeface="Calibri" panose="020F0502020204030204" pitchFamily="34" charset="0"/>
                <a:ea typeface="Times New Roman" panose="02020603050405020304" pitchFamily="18" charset="0"/>
                <a:hlinkClick r:id="rId3" tooltip="ألمانية (توضيح)"/>
              </a:rPr>
              <a:t>؟</a:t>
            </a:r>
            <a:r>
              <a:rPr lang="ar-EG" sz="2400" b="1" baseline="30000" dirty="0">
                <a:latin typeface="Calibri" panose="020F0502020204030204" pitchFamily="34" charset="0"/>
                <a:ea typeface="Times New Roman" panose="02020603050405020304" pitchFamily="18" charset="0"/>
              </a:rPr>
              <a:t>]</a:t>
            </a:r>
            <a:r>
              <a:rPr lang="ar-EG" sz="2400" b="1" dirty="0">
                <a:latin typeface="Calibri" panose="020F0502020204030204" pitchFamily="34" charset="0"/>
                <a:ea typeface="Times New Roman" panose="02020603050405020304" pitchFamily="18" charset="0"/>
              </a:rPr>
              <a:t>،</a:t>
            </a:r>
            <a:r>
              <a:rPr lang="en-US" sz="2400" b="1" dirty="0">
                <a:latin typeface="Arial" panose="020B0604020202020204" pitchFamily="34" charset="0"/>
                <a:ea typeface="Times New Roman" panose="02020603050405020304" pitchFamily="18" charset="0"/>
              </a:rPr>
              <a:t>Bauhaus</a:t>
            </a:r>
            <a:r>
              <a:rPr lang="ar-EG" sz="2400" b="1" dirty="0">
                <a:latin typeface="Calibri" panose="020F0502020204030204" pitchFamily="34" charset="0"/>
                <a:ea typeface="Times New Roman" panose="02020603050405020304" pitchFamily="18" charset="0"/>
              </a:rPr>
              <a:t>) هو مصطلح يشير إلى مدرسة فنية نشأت في ألمانيا كانت مهمتها الدمج بين الحرفة </a:t>
            </a:r>
            <a:r>
              <a:rPr lang="ar-EG" sz="2400" b="1" u="sng" dirty="0">
                <a:latin typeface="Calibri" panose="020F0502020204030204" pitchFamily="34" charset="0"/>
                <a:ea typeface="Times New Roman" panose="02020603050405020304" pitchFamily="18" charset="0"/>
                <a:hlinkClick r:id="rId4" tooltip="فنون جميلة"/>
              </a:rPr>
              <a:t>والفنون الجميلة</a:t>
            </a:r>
            <a:r>
              <a:rPr lang="ar-EG" sz="2400" b="1" dirty="0">
                <a:latin typeface="Calibri" panose="020F0502020204030204" pitchFamily="34" charset="0"/>
                <a:ea typeface="Times New Roman" panose="02020603050405020304" pitchFamily="18" charset="0"/>
              </a:rPr>
              <a:t> أو ما يسمى </a:t>
            </a:r>
            <a:r>
              <a:rPr lang="ar-EG" sz="2400" b="1" u="sng" dirty="0">
                <a:latin typeface="Calibri" panose="020F0502020204030204" pitchFamily="34" charset="0"/>
                <a:ea typeface="Times New Roman" panose="02020603050405020304" pitchFamily="18" charset="0"/>
                <a:hlinkClick r:id="rId5" tooltip="فنون مرئية"/>
              </a:rPr>
              <a:t>بالفنون التشكيلية</a:t>
            </a:r>
            <a:r>
              <a:rPr lang="ar-EG" sz="2400" b="1" dirty="0">
                <a:latin typeface="Calibri" panose="020F0502020204030204" pitchFamily="34" charset="0"/>
                <a:ea typeface="Times New Roman" panose="02020603050405020304" pitchFamily="18" charset="0"/>
              </a:rPr>
              <a:t> </a:t>
            </a:r>
            <a:r>
              <a:rPr lang="ar-EG" sz="2400" b="1" u="sng" dirty="0">
                <a:latin typeface="Calibri" panose="020F0502020204030204" pitchFamily="34" charset="0"/>
                <a:ea typeface="Times New Roman" panose="02020603050405020304" pitchFamily="18" charset="0"/>
                <a:hlinkClick r:id="rId6" tooltip="رسم"/>
              </a:rPr>
              <a:t>كالرسم</a:t>
            </a:r>
            <a:r>
              <a:rPr lang="ar-EG" sz="2400" b="1" dirty="0">
                <a:latin typeface="Calibri" panose="020F0502020204030204" pitchFamily="34" charset="0"/>
                <a:ea typeface="Times New Roman" panose="02020603050405020304" pitchFamily="18" charset="0"/>
              </a:rPr>
              <a:t>، </a:t>
            </a:r>
            <a:r>
              <a:rPr lang="ar-EG" sz="2400" b="1" u="sng" dirty="0">
                <a:latin typeface="Calibri" panose="020F0502020204030204" pitchFamily="34" charset="0"/>
                <a:ea typeface="Times New Roman" panose="02020603050405020304" pitchFamily="18" charset="0"/>
                <a:hlinkClick r:id="rId7" tooltip="التلوين"/>
              </a:rPr>
              <a:t>التلوين</a:t>
            </a:r>
            <a:r>
              <a:rPr lang="ar-EG" sz="2400" b="1" baseline="30000" dirty="0">
                <a:latin typeface="Calibri" panose="020F0502020204030204" pitchFamily="34" charset="0"/>
                <a:ea typeface="Times New Roman" panose="02020603050405020304" pitchFamily="18" charset="0"/>
              </a:rPr>
              <a:t>[</a:t>
            </a:r>
            <a:r>
              <a:rPr lang="ar-EG" sz="2400" b="1" u="sng" baseline="30000" dirty="0">
                <a:latin typeface="Calibri" panose="020F0502020204030204" pitchFamily="34" charset="0"/>
                <a:ea typeface="Times New Roman" panose="02020603050405020304" pitchFamily="18" charset="0"/>
                <a:hlinkClick r:id="rId7" tooltip="التلوين"/>
              </a:rPr>
              <a:t>؟</a:t>
            </a:r>
            <a:r>
              <a:rPr lang="ar-EG" sz="2400" b="1" baseline="30000" dirty="0">
                <a:latin typeface="Calibri" panose="020F0502020204030204" pitchFamily="34" charset="0"/>
                <a:ea typeface="Times New Roman" panose="02020603050405020304" pitchFamily="18" charset="0"/>
              </a:rPr>
              <a:t>]</a:t>
            </a:r>
            <a:r>
              <a:rPr lang="ar-EG" sz="2400" b="1" dirty="0">
                <a:latin typeface="Calibri" panose="020F0502020204030204" pitchFamily="34" charset="0"/>
                <a:ea typeface="Times New Roman" panose="02020603050405020304" pitchFamily="18" charset="0"/>
              </a:rPr>
              <a:t>، </a:t>
            </a:r>
            <a:r>
              <a:rPr lang="ar-EG" sz="2400" b="1" u="sng" dirty="0">
                <a:latin typeface="Calibri" panose="020F0502020204030204" pitchFamily="34" charset="0"/>
                <a:ea typeface="Times New Roman" panose="02020603050405020304" pitchFamily="18" charset="0"/>
                <a:hlinkClick r:id="rId8" tooltip="النحت"/>
              </a:rPr>
              <a:t>النحت</a:t>
            </a:r>
            <a:r>
              <a:rPr lang="ar-EG" sz="2400" b="1" dirty="0">
                <a:latin typeface="Calibri" panose="020F0502020204030204" pitchFamily="34" charset="0"/>
                <a:ea typeface="Times New Roman" panose="02020603050405020304" pitchFamily="18" charset="0"/>
              </a:rPr>
              <a:t> و</a:t>
            </a:r>
            <a:r>
              <a:rPr lang="ar-EG" sz="2400" b="1" u="sng" dirty="0">
                <a:latin typeface="Calibri" panose="020F0502020204030204" pitchFamily="34" charset="0"/>
                <a:ea typeface="Times New Roman" panose="02020603050405020304" pitchFamily="18" charset="0"/>
                <a:hlinkClick r:id="rId9" tooltip="العمارة"/>
              </a:rPr>
              <a:t>العمارة</a:t>
            </a:r>
            <a:r>
              <a:rPr lang="ar-EG" sz="2400" b="1" baseline="30000" dirty="0">
                <a:latin typeface="Calibri" panose="020F0502020204030204" pitchFamily="34" charset="0"/>
                <a:ea typeface="Times New Roman" panose="02020603050405020304" pitchFamily="18" charset="0"/>
              </a:rPr>
              <a:t>[</a:t>
            </a:r>
            <a:r>
              <a:rPr lang="ar-EG" sz="2400" b="1" u="sng" baseline="30000" dirty="0">
                <a:latin typeface="Calibri" panose="020F0502020204030204" pitchFamily="34" charset="0"/>
                <a:ea typeface="Times New Roman" panose="02020603050405020304" pitchFamily="18" charset="0"/>
                <a:hlinkClick r:id="rId9" tooltip="العمارة"/>
              </a:rPr>
              <a:t>؟</a:t>
            </a:r>
            <a:r>
              <a:rPr lang="ar-EG" sz="2400" b="1" baseline="30000" dirty="0">
                <a:latin typeface="Calibri" panose="020F0502020204030204" pitchFamily="34" charset="0"/>
                <a:ea typeface="Times New Roman" panose="02020603050405020304" pitchFamily="18" charset="0"/>
              </a:rPr>
              <a:t>]</a:t>
            </a:r>
            <a:r>
              <a:rPr lang="ar-EG" sz="2400" b="1" dirty="0">
                <a:latin typeface="Calibri" panose="020F0502020204030204" pitchFamily="34" charset="0"/>
                <a:ea typeface="Times New Roman" panose="02020603050405020304" pitchFamily="18" charset="0"/>
              </a:rPr>
              <a:t> من بين </a:t>
            </a:r>
            <a:r>
              <a:rPr lang="ar-EG" sz="2400" b="1" u="sng" dirty="0">
                <a:latin typeface="Calibri" panose="020F0502020204030204" pitchFamily="34" charset="0"/>
                <a:ea typeface="Times New Roman" panose="02020603050405020304" pitchFamily="18" charset="0"/>
                <a:hlinkClick r:id="rId10" tooltip="الفنون السبعة"/>
              </a:rPr>
              <a:t>الفنون السبعة</a:t>
            </a:r>
            <a:r>
              <a:rPr lang="ar-EG" sz="2400" b="1" dirty="0">
                <a:latin typeface="Calibri" panose="020F0502020204030204" pitchFamily="34" charset="0"/>
                <a:ea typeface="Times New Roman" panose="02020603050405020304" pitchFamily="18" charset="0"/>
              </a:rPr>
              <a:t>. تأسست في مدينة </a:t>
            </a:r>
            <a:r>
              <a:rPr lang="ar-EG" sz="2400" b="1" u="sng" dirty="0">
                <a:latin typeface="Calibri" panose="020F0502020204030204" pitchFamily="34" charset="0"/>
                <a:ea typeface="Times New Roman" panose="02020603050405020304" pitchFamily="18" charset="0"/>
                <a:hlinkClick r:id="rId11" tooltip="فايمار"/>
              </a:rPr>
              <a:t>فايمر</a:t>
            </a:r>
            <a:r>
              <a:rPr lang="ar-EG" sz="2400" b="1" dirty="0">
                <a:latin typeface="Calibri" panose="020F0502020204030204" pitchFamily="34" charset="0"/>
                <a:ea typeface="Times New Roman" panose="02020603050405020304" pitchFamily="18" charset="0"/>
              </a:rPr>
              <a:t> الألمانية.</a:t>
            </a:r>
            <a:endParaRPr lang="en-US" sz="2400" b="1" dirty="0">
              <a:latin typeface="Calibri" panose="020F0502020204030204" pitchFamily="34" charset="0"/>
              <a:ea typeface="Calibri" panose="020F0502020204030204" pitchFamily="34" charset="0"/>
            </a:endParaRPr>
          </a:p>
          <a:p>
            <a:pPr>
              <a:lnSpc>
                <a:spcPts val="1920"/>
              </a:lnSpc>
              <a:spcBef>
                <a:spcPts val="600"/>
              </a:spcBef>
              <a:spcAft>
                <a:spcPts val="600"/>
              </a:spcAft>
            </a:pPr>
            <a:r>
              <a:rPr lang="ar-EG" sz="2400" b="1" dirty="0">
                <a:latin typeface="Calibri" panose="020F0502020204030204" pitchFamily="34" charset="0"/>
                <a:ea typeface="Times New Roman" panose="02020603050405020304" pitchFamily="18" charset="0"/>
              </a:rPr>
              <a:t>كان للباوهاوس تأثير كبير على </a:t>
            </a:r>
            <a:r>
              <a:rPr lang="ar-EG" sz="2400" b="1" u="sng" dirty="0">
                <a:latin typeface="Calibri" panose="020F0502020204030204" pitchFamily="34" charset="0"/>
                <a:ea typeface="Times New Roman" panose="02020603050405020304" pitchFamily="18" charset="0"/>
                <a:hlinkClick r:id="rId12" tooltip="فن"/>
              </a:rPr>
              <a:t>الفن</a:t>
            </a:r>
            <a:r>
              <a:rPr lang="ar-EG" sz="2400" b="1" dirty="0">
                <a:latin typeface="Calibri" panose="020F0502020204030204" pitchFamily="34" charset="0"/>
                <a:ea typeface="Times New Roman" panose="02020603050405020304" pitchFamily="18" charset="0"/>
              </a:rPr>
              <a:t> </a:t>
            </a:r>
            <a:r>
              <a:rPr lang="ar-EG" sz="2400" b="1" u="sng" dirty="0">
                <a:latin typeface="Calibri" panose="020F0502020204030204" pitchFamily="34" charset="0"/>
                <a:ea typeface="Times New Roman" panose="02020603050405020304" pitchFamily="18" charset="0"/>
                <a:hlinkClick r:id="rId13" tooltip="عمارة"/>
              </a:rPr>
              <a:t>والهندسة المعمارية</a:t>
            </a:r>
            <a:r>
              <a:rPr lang="ar-EG" sz="2400" b="1" dirty="0">
                <a:latin typeface="Calibri" panose="020F0502020204030204" pitchFamily="34" charset="0"/>
                <a:ea typeface="Times New Roman" panose="02020603050405020304" pitchFamily="18" charset="0"/>
              </a:rPr>
              <a:t> </a:t>
            </a:r>
            <a:r>
              <a:rPr lang="ar-EG" sz="2400" b="1" u="sng" dirty="0">
                <a:latin typeface="Calibri" panose="020F0502020204030204" pitchFamily="34" charset="0"/>
                <a:ea typeface="Times New Roman" panose="02020603050405020304" pitchFamily="18" charset="0"/>
                <a:hlinkClick r:id="rId14" tooltip="ديكور"/>
              </a:rPr>
              <a:t>والديكور</a:t>
            </a:r>
            <a:r>
              <a:rPr lang="ar-EG" sz="2400" b="1" dirty="0">
                <a:latin typeface="Calibri" panose="020F0502020204030204" pitchFamily="34" charset="0"/>
                <a:ea typeface="Times New Roman" panose="02020603050405020304" pitchFamily="18" charset="0"/>
              </a:rPr>
              <a:t> </a:t>
            </a:r>
            <a:r>
              <a:rPr lang="ar-EG" sz="2400" b="1" u="sng" dirty="0">
                <a:latin typeface="Calibri" panose="020F0502020204030204" pitchFamily="34" charset="0"/>
                <a:ea typeface="Times New Roman" panose="02020603050405020304" pitchFamily="18" charset="0"/>
                <a:hlinkClick r:id="rId15" tooltip="التصميم الخارجي (الصفحة غير موجودة)"/>
              </a:rPr>
              <a:t>والتصميم الخارجي</a:t>
            </a:r>
            <a:r>
              <a:rPr lang="ar-EG" sz="2400" b="1" dirty="0">
                <a:latin typeface="Calibri" panose="020F0502020204030204" pitchFamily="34" charset="0"/>
                <a:ea typeface="Times New Roman" panose="02020603050405020304" pitchFamily="18" charset="0"/>
              </a:rPr>
              <a:t> </a:t>
            </a:r>
            <a:r>
              <a:rPr lang="ar-EG" sz="2400" b="1" u="sng" dirty="0">
                <a:latin typeface="Calibri" panose="020F0502020204030204" pitchFamily="34" charset="0"/>
                <a:ea typeface="Times New Roman" panose="02020603050405020304" pitchFamily="18" charset="0"/>
                <a:hlinkClick r:id="rId16" tooltip="طباعة"/>
              </a:rPr>
              <a:t>والطباعة</a:t>
            </a:r>
            <a:r>
              <a:rPr lang="ar-EG" sz="2400" b="1" dirty="0">
                <a:latin typeface="Calibri" panose="020F0502020204030204" pitchFamily="34" charset="0"/>
                <a:ea typeface="Times New Roman" panose="02020603050405020304" pitchFamily="18" charset="0"/>
              </a:rPr>
              <a:t> </a:t>
            </a:r>
            <a:r>
              <a:rPr lang="ar-EG" sz="2400" b="1" u="sng" dirty="0">
                <a:latin typeface="Calibri" panose="020F0502020204030204" pitchFamily="34" charset="0"/>
                <a:ea typeface="Times New Roman" panose="02020603050405020304" pitchFamily="18" charset="0"/>
                <a:hlinkClick r:id="rId17" tooltip="تصميم الجرافيك"/>
              </a:rPr>
              <a:t>وتصميم الجرافيك</a:t>
            </a:r>
            <a:r>
              <a:rPr lang="ar-EG" sz="2400" b="1" dirty="0">
                <a:latin typeface="Calibri" panose="020F0502020204030204" pitchFamily="34" charset="0"/>
                <a:ea typeface="Times New Roman" panose="02020603050405020304" pitchFamily="18" charset="0"/>
              </a:rPr>
              <a:t>. يعتبر أسلوب الباوهاوس في التصميم من أكثر تيارات </a:t>
            </a:r>
            <a:r>
              <a:rPr lang="ar-EG" sz="2400" b="1" u="sng" dirty="0">
                <a:latin typeface="Calibri" panose="020F0502020204030204" pitchFamily="34" charset="0"/>
                <a:ea typeface="Times New Roman" panose="02020603050405020304" pitchFamily="18" charset="0"/>
                <a:hlinkClick r:id="rId18" tooltip="الفن الحديث"/>
              </a:rPr>
              <a:t>الفن الحديث</a:t>
            </a:r>
            <a:r>
              <a:rPr lang="ar-EG" sz="2400" b="1" dirty="0">
                <a:latin typeface="Calibri" panose="020F0502020204030204" pitchFamily="34" charset="0"/>
                <a:ea typeface="Times New Roman" panose="02020603050405020304" pitchFamily="18" charset="0"/>
              </a:rPr>
              <a:t> تأثيراً في الهندسة والتصميم في </a:t>
            </a:r>
            <a:r>
              <a:rPr lang="ar-EG" sz="2400" b="1" u="sng" dirty="0">
                <a:latin typeface="Calibri" panose="020F0502020204030204" pitchFamily="34" charset="0"/>
                <a:ea typeface="Times New Roman" panose="02020603050405020304" pitchFamily="18" charset="0"/>
                <a:hlinkClick r:id="rId19" tooltip="فن معاصر"/>
              </a:rPr>
              <a:t>الفن المعاصر</a:t>
            </a:r>
            <a:r>
              <a:rPr lang="ar-EG" sz="2400" b="1" dirty="0">
                <a:latin typeface="Calibri" panose="020F0502020204030204" pitchFamily="34" charset="0"/>
                <a:ea typeface="Times New Roman" panose="02020603050405020304" pitchFamily="18" charset="0"/>
              </a:rPr>
              <a:t>.</a:t>
            </a:r>
            <a:endParaRPr lang="en-US" sz="2400" b="1" dirty="0">
              <a:latin typeface="Calibri" panose="020F0502020204030204" pitchFamily="34" charset="0"/>
              <a:ea typeface="Calibri" panose="020F0502020204030204" pitchFamily="34" charset="0"/>
            </a:endParaRPr>
          </a:p>
          <a:p>
            <a:pPr>
              <a:lnSpc>
                <a:spcPts val="1920"/>
              </a:lnSpc>
              <a:spcBef>
                <a:spcPts val="600"/>
              </a:spcBef>
              <a:spcAft>
                <a:spcPts val="600"/>
              </a:spcAft>
            </a:pPr>
            <a:r>
              <a:rPr lang="ar-EG" sz="2400" b="1" dirty="0">
                <a:latin typeface="Calibri" panose="020F0502020204030204" pitchFamily="34" charset="0"/>
                <a:ea typeface="Times New Roman" panose="02020603050405020304" pitchFamily="18" charset="0"/>
              </a:rPr>
              <a:t>قام بإيجاد المدرسة المهندس المعماري الألماني </a:t>
            </a:r>
            <a:r>
              <a:rPr lang="ar-EG" sz="2400" b="1" u="sng" dirty="0">
                <a:latin typeface="Calibri" panose="020F0502020204030204" pitchFamily="34" charset="0"/>
                <a:ea typeface="Times New Roman" panose="02020603050405020304" pitchFamily="18" charset="0"/>
                <a:hlinkClick r:id="rId20" tooltip="والتر غروبيوس"/>
              </a:rPr>
              <a:t>والتر غروبيوس</a:t>
            </a:r>
            <a:r>
              <a:rPr lang="ar-EG" sz="2400" b="1" dirty="0">
                <a:latin typeface="Calibri" panose="020F0502020204030204" pitchFamily="34" charset="0"/>
                <a:ea typeface="Times New Roman" panose="02020603050405020304" pitchFamily="18" charset="0"/>
              </a:rPr>
              <a:t> عام </a:t>
            </a:r>
            <a:r>
              <a:rPr lang="ar-EG" sz="2400" b="1" u="sng" dirty="0">
                <a:latin typeface="Calibri" panose="020F0502020204030204" pitchFamily="34" charset="0"/>
                <a:ea typeface="Times New Roman" panose="02020603050405020304" pitchFamily="18" charset="0"/>
                <a:hlinkClick r:id="rId21" tooltip="1919"/>
              </a:rPr>
              <a:t>1919م</a:t>
            </a:r>
            <a:r>
              <a:rPr lang="ar-EG" sz="2400" b="1" dirty="0">
                <a:latin typeface="Calibri" panose="020F0502020204030204" pitchFamily="34" charset="0"/>
                <a:ea typeface="Times New Roman" panose="02020603050405020304" pitchFamily="18" charset="0"/>
              </a:rPr>
              <a:t> في </a:t>
            </a:r>
            <a:r>
              <a:rPr lang="ar-EG" sz="2400" b="1" u="sng" dirty="0">
                <a:latin typeface="Calibri" panose="020F0502020204030204" pitchFamily="34" charset="0"/>
                <a:ea typeface="Times New Roman" panose="02020603050405020304" pitchFamily="18" charset="0"/>
                <a:hlinkClick r:id="rId11" tooltip="فايمار"/>
              </a:rPr>
              <a:t>فايمار</a:t>
            </a:r>
            <a:r>
              <a:rPr lang="ar-EG" sz="2400" b="1" dirty="0">
                <a:latin typeface="Calibri" panose="020F0502020204030204" pitchFamily="34" charset="0"/>
                <a:ea typeface="Times New Roman" panose="02020603050405020304" pitchFamily="18" charset="0"/>
              </a:rPr>
              <a:t> في </a:t>
            </a:r>
            <a:r>
              <a:rPr lang="ar-EG" sz="2400" b="1" u="sng" dirty="0">
                <a:latin typeface="Calibri" panose="020F0502020204030204" pitchFamily="34" charset="0"/>
                <a:ea typeface="Times New Roman" panose="02020603050405020304" pitchFamily="18" charset="0"/>
                <a:hlinkClick r:id="rId22" tooltip="ألمانيا"/>
              </a:rPr>
              <a:t>ألمانيا</a:t>
            </a:r>
            <a:r>
              <a:rPr lang="ar-EG" sz="2400" b="1" dirty="0">
                <a:latin typeface="Calibri" panose="020F0502020204030204" pitchFamily="34" charset="0"/>
                <a:ea typeface="Times New Roman" panose="02020603050405020304" pitchFamily="18" charset="0"/>
              </a:rPr>
              <a:t> إلى حين أن انتقلت إلى </a:t>
            </a:r>
            <a:r>
              <a:rPr lang="ar-EG" sz="2400" b="1" u="sng" dirty="0">
                <a:latin typeface="Calibri" panose="020F0502020204030204" pitchFamily="34" charset="0"/>
                <a:ea typeface="Times New Roman" panose="02020603050405020304" pitchFamily="18" charset="0"/>
                <a:hlinkClick r:id="rId23" tooltip="ديساو"/>
              </a:rPr>
              <a:t>ديساو</a:t>
            </a:r>
            <a:r>
              <a:rPr lang="ar-EG" sz="2400" b="1" dirty="0">
                <a:latin typeface="Calibri" panose="020F0502020204030204" pitchFamily="34" charset="0"/>
                <a:ea typeface="Times New Roman" panose="02020603050405020304" pitchFamily="18" charset="0"/>
              </a:rPr>
              <a:t> عام </a:t>
            </a:r>
            <a:r>
              <a:rPr lang="ar-EG" sz="2400" b="1" u="sng" dirty="0">
                <a:latin typeface="Calibri" panose="020F0502020204030204" pitchFamily="34" charset="0"/>
                <a:ea typeface="Times New Roman" panose="02020603050405020304" pitchFamily="18" charset="0"/>
                <a:hlinkClick r:id="rId24" tooltip="1925"/>
              </a:rPr>
              <a:t>1925</a:t>
            </a:r>
            <a:r>
              <a:rPr lang="ar-EG" sz="2400" b="1" dirty="0">
                <a:latin typeface="Calibri" panose="020F0502020204030204" pitchFamily="34" charset="0"/>
                <a:ea typeface="Times New Roman" panose="02020603050405020304" pitchFamily="18" charset="0"/>
              </a:rPr>
              <a:t> ثم إلى </a:t>
            </a:r>
            <a:r>
              <a:rPr lang="ar-EG" sz="2400" b="1" u="sng" dirty="0">
                <a:latin typeface="Calibri" panose="020F0502020204030204" pitchFamily="34" charset="0"/>
                <a:ea typeface="Times New Roman" panose="02020603050405020304" pitchFamily="18" charset="0"/>
                <a:hlinkClick r:id="rId25" tooltip="برلين"/>
              </a:rPr>
              <a:t>برلين</a:t>
            </a:r>
            <a:r>
              <a:rPr lang="ar-EG" sz="2400" b="1" dirty="0">
                <a:latin typeface="Calibri" panose="020F0502020204030204" pitchFamily="34" charset="0"/>
                <a:ea typeface="Times New Roman" panose="02020603050405020304" pitchFamily="18" charset="0"/>
              </a:rPr>
              <a:t> عام </a:t>
            </a:r>
            <a:r>
              <a:rPr lang="ar-EG" sz="2400" b="1" u="sng" dirty="0">
                <a:latin typeface="Calibri" panose="020F0502020204030204" pitchFamily="34" charset="0"/>
                <a:ea typeface="Times New Roman" panose="02020603050405020304" pitchFamily="18" charset="0"/>
                <a:hlinkClick r:id="rId26" tooltip="1932"/>
              </a:rPr>
              <a:t>1932م</a:t>
            </a:r>
            <a:r>
              <a:rPr lang="ar-EG" sz="2400" b="1" dirty="0">
                <a:latin typeface="Calibri" panose="020F0502020204030204" pitchFamily="34" charset="0"/>
                <a:ea typeface="Times New Roman" panose="02020603050405020304" pitchFamily="18" charset="0"/>
              </a:rPr>
              <a:t> حيث اغلقها رئيسها (ميس) عام 1933 ميلادي قبل ان يغلقها </a:t>
            </a:r>
            <a:r>
              <a:rPr lang="ar-EG" sz="2400" b="1" u="sng" dirty="0">
                <a:latin typeface="Calibri" panose="020F0502020204030204" pitchFamily="34" charset="0"/>
                <a:ea typeface="Times New Roman" panose="02020603050405020304" pitchFamily="18" charset="0"/>
                <a:hlinkClick r:id="rId27" tooltip="النظام النازي"/>
              </a:rPr>
              <a:t>النظام النازي</a:t>
            </a:r>
            <a:r>
              <a:rPr lang="ar-EG" sz="2400" b="1" dirty="0">
                <a:latin typeface="Calibri" panose="020F0502020204030204" pitchFamily="34" charset="0"/>
                <a:ea typeface="Times New Roman" panose="02020603050405020304" pitchFamily="18" charset="0"/>
              </a:rPr>
              <a:t> الحاكم آنذاك بدعوى انها عالمية الطراز مما يساهم في ضياع الهوية الألمانية، ولم يبقى منها سوى متحف في برلين.</a:t>
            </a:r>
            <a:endParaRPr lang="en-US" sz="2400" b="1" dirty="0">
              <a:latin typeface="Calibri" panose="020F0502020204030204" pitchFamily="34" charset="0"/>
              <a:ea typeface="Calibri" panose="020F0502020204030204" pitchFamily="34" charset="0"/>
            </a:endParaRPr>
          </a:p>
          <a:p>
            <a:pPr>
              <a:lnSpc>
                <a:spcPts val="1920"/>
              </a:lnSpc>
              <a:spcBef>
                <a:spcPts val="600"/>
              </a:spcBef>
              <a:spcAft>
                <a:spcPts val="600"/>
              </a:spcAft>
            </a:pPr>
            <a:r>
              <a:rPr lang="ar-EG" sz="2400" b="1" dirty="0">
                <a:latin typeface="Calibri" panose="020F0502020204030204" pitchFamily="34" charset="0"/>
                <a:ea typeface="Times New Roman" panose="02020603050405020304" pitchFamily="18" charset="0"/>
              </a:rPr>
              <a:t>يعتبر مبنى مدرسة الباوهاوس الأولى في ألمانيا أحد المواقع الموجودة على </a:t>
            </a:r>
            <a:r>
              <a:rPr lang="ar-EG" sz="2400" b="1" u="sng" dirty="0">
                <a:latin typeface="Calibri" panose="020F0502020204030204" pitchFamily="34" charset="0"/>
                <a:ea typeface="Times New Roman" panose="02020603050405020304" pitchFamily="18" charset="0"/>
                <a:hlinkClick r:id="rId28" tooltip="لائحة اليونسكو لمواقع التراث العالمي (الصفحة غير موجودة)"/>
              </a:rPr>
              <a:t>لائحة اليونسكو لمواقع التراث العالمي</a:t>
            </a:r>
            <a:r>
              <a:rPr lang="ar-EG" sz="2400" b="1" dirty="0">
                <a:latin typeface="Calibri" panose="020F0502020204030204" pitchFamily="34" charset="0"/>
                <a:ea typeface="Times New Roman" panose="02020603050405020304" pitchFamily="18" charset="0"/>
              </a:rPr>
              <a:t>.</a:t>
            </a:r>
            <a:endParaRPr lang="en-US" sz="2400" b="1" dirty="0">
              <a:latin typeface="Calibri" panose="020F0502020204030204" pitchFamily="34" charset="0"/>
              <a:ea typeface="Calibri" panose="020F0502020204030204" pitchFamily="34" charset="0"/>
            </a:endParaRPr>
          </a:p>
          <a:p>
            <a:r>
              <a:rPr lang="ar-EG" sz="2400" b="1" dirty="0">
                <a:ea typeface="Times New Roman" panose="02020603050405020304" pitchFamily="18" charset="0"/>
              </a:rPr>
              <a:t>بعد أن تم إغلاق الأكاديمية في ألمانيا أجبر فنانو الباوهاوس على الهجرة بحثاً عن وسيلة للعيش. هاجر معظم الفنانين إلى </a:t>
            </a:r>
            <a:r>
              <a:rPr lang="ar-EG" sz="2400" b="1" u="sng" dirty="0">
                <a:ea typeface="Times New Roman" panose="02020603050405020304" pitchFamily="18" charset="0"/>
                <a:hlinkClick r:id="rId29" tooltip="الولايات المتحدة"/>
              </a:rPr>
              <a:t>الولايات المتحدة الأمريكية</a:t>
            </a:r>
            <a:r>
              <a:rPr lang="ar-EG" sz="2400" b="1" dirty="0">
                <a:ea typeface="Times New Roman" panose="02020603050405020304" pitchFamily="18" charset="0"/>
              </a:rPr>
              <a:t> من ضمنهم مؤسس المدرسة والتر غروبيوس الذي ساهم في تشييد برجي التجارة العالمية، مما ساعد في نشر طراز هذه المدرسة بشكل أكبر.</a:t>
            </a:r>
            <a:r>
              <a:rPr lang="ar-EG" sz="2400" b="1" u="sng" baseline="30000" dirty="0">
                <a:ea typeface="Times New Roman" panose="02020603050405020304" pitchFamily="18" charset="0"/>
                <a:hlinkClick r:id="rId30"/>
              </a:rPr>
              <a:t>[1]</a:t>
            </a:r>
            <a:endParaRPr lang="ar-EG" sz="2400" b="1" dirty="0"/>
          </a:p>
        </p:txBody>
      </p:sp>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0301" y="2315689"/>
            <a:ext cx="8829387" cy="4085377"/>
          </a:xfrm>
          <a:prstGeom prst="rect">
            <a:avLst/>
          </a:prstGeom>
        </p:spPr>
        <p:txBody>
          <a:bodyPr wrap="square">
            <a:spAutoFit/>
          </a:bodyPr>
          <a:lstStyle/>
          <a:p>
            <a:pPr>
              <a:lnSpc>
                <a:spcPts val="1920"/>
              </a:lnSpc>
              <a:spcBef>
                <a:spcPts val="600"/>
              </a:spcBef>
              <a:spcAft>
                <a:spcPts val="600"/>
              </a:spcAft>
            </a:pPr>
            <a:r>
              <a:rPr lang="ar-EG" sz="3200" b="1" dirty="0">
                <a:solidFill>
                  <a:srgbClr val="C00000"/>
                </a:solidFill>
              </a:rPr>
              <a:t>الطراز والأساس </a:t>
            </a:r>
            <a:r>
              <a:rPr lang="ar-EG" sz="3200" b="1" dirty="0" smtClean="0">
                <a:solidFill>
                  <a:srgbClr val="C00000"/>
                </a:solidFill>
              </a:rPr>
              <a:t>الفكري :</a:t>
            </a:r>
          </a:p>
          <a:p>
            <a:pPr>
              <a:lnSpc>
                <a:spcPts val="1920"/>
              </a:lnSpc>
              <a:spcBef>
                <a:spcPts val="600"/>
              </a:spcBef>
              <a:spcAft>
                <a:spcPts val="600"/>
              </a:spcAft>
            </a:pPr>
            <a:endParaRPr lang="ar-EG" sz="3200" b="1" dirty="0" smtClean="0">
              <a:solidFill>
                <a:srgbClr val="C00000"/>
              </a:solidFill>
            </a:endParaRPr>
          </a:p>
          <a:p>
            <a:pPr>
              <a:lnSpc>
                <a:spcPts val="1920"/>
              </a:lnSpc>
              <a:spcBef>
                <a:spcPts val="600"/>
              </a:spcBef>
              <a:spcAft>
                <a:spcPts val="600"/>
              </a:spcAft>
            </a:pPr>
            <a:r>
              <a:rPr lang="ar-EG" sz="2400" b="1" dirty="0" smtClean="0">
                <a:solidFill>
                  <a:srgbClr val="222222"/>
                </a:solidFill>
                <a:latin typeface="Calibri" panose="020F0502020204030204" pitchFamily="34" charset="0"/>
                <a:ea typeface="Times New Roman" panose="02020603050405020304" pitchFamily="18" charset="0"/>
              </a:rPr>
              <a:t>الِنيَّة </a:t>
            </a:r>
            <a:r>
              <a:rPr lang="ar-EG" sz="2400" b="1" dirty="0">
                <a:solidFill>
                  <a:srgbClr val="222222"/>
                </a:solidFill>
                <a:latin typeface="Calibri" panose="020F0502020204030204" pitchFamily="34" charset="0"/>
                <a:ea typeface="Times New Roman" panose="02020603050405020304" pitchFamily="18" charset="0"/>
              </a:rPr>
              <a:t>الحقيقية (الأساسية) لوالتر غريبيوس وهنري فون دي فالدي كانت تحرير الفن من الصناعة وإحياء الحرفة من جديد وبالتالي كان الابتعاد عن الزخرفة الزائدة التي كانت ميزة الفن في </a:t>
            </a:r>
            <a:r>
              <a:rPr lang="ar-EG" sz="2400" b="1" u="sng" dirty="0">
                <a:solidFill>
                  <a:srgbClr val="0B0080"/>
                </a:solidFill>
                <a:latin typeface="Calibri" panose="020F0502020204030204" pitchFamily="34" charset="0"/>
                <a:ea typeface="Times New Roman" panose="02020603050405020304" pitchFamily="18" charset="0"/>
                <a:hlinkClick r:id="rId3" tooltip="أوروبا"/>
              </a:rPr>
              <a:t>أوروبا</a:t>
            </a:r>
            <a:r>
              <a:rPr lang="ar-EG" sz="2400" b="1" dirty="0">
                <a:solidFill>
                  <a:srgbClr val="222222"/>
                </a:solidFill>
                <a:latin typeface="Calibri" panose="020F0502020204030204" pitchFamily="34" charset="0"/>
                <a:ea typeface="Times New Roman" panose="02020603050405020304" pitchFamily="18" charset="0"/>
              </a:rPr>
              <a:t> خلال حقبة ماقبل القرن العشرين أمرا لابد منه. التبسيط والتجربة والعودة إلى الشكل الأساسي كان من الأساسيات التي تلاحظ في أعمال الباوهاوس. كما تعتمد على استخدام الألوان الأساسية حيث يتركز استخدام الألوان على </a:t>
            </a:r>
            <a:r>
              <a:rPr lang="ar-EG" sz="2400" b="1" u="sng" dirty="0">
                <a:solidFill>
                  <a:srgbClr val="0B0080"/>
                </a:solidFill>
                <a:latin typeface="Calibri" panose="020F0502020204030204" pitchFamily="34" charset="0"/>
                <a:ea typeface="Times New Roman" panose="02020603050405020304" pitchFamily="18" charset="0"/>
                <a:hlinkClick r:id="rId4" tooltip="أحمر"/>
              </a:rPr>
              <a:t>الأحمر</a:t>
            </a:r>
            <a:r>
              <a:rPr lang="ar-EG" sz="2400" b="1" dirty="0">
                <a:solidFill>
                  <a:srgbClr val="222222"/>
                </a:solidFill>
                <a:latin typeface="Calibri" panose="020F0502020204030204" pitchFamily="34" charset="0"/>
                <a:ea typeface="Times New Roman" panose="02020603050405020304" pitchFamily="18" charset="0"/>
              </a:rPr>
              <a:t> </a:t>
            </a:r>
            <a:r>
              <a:rPr lang="ar-EG" sz="2400" b="1" u="sng" dirty="0">
                <a:solidFill>
                  <a:srgbClr val="0B0080"/>
                </a:solidFill>
                <a:latin typeface="Calibri" panose="020F0502020204030204" pitchFamily="34" charset="0"/>
                <a:ea typeface="Times New Roman" panose="02020603050405020304" pitchFamily="18" charset="0"/>
                <a:hlinkClick r:id="rId5" tooltip="الأزرق"/>
              </a:rPr>
              <a:t>والأزرق</a:t>
            </a:r>
            <a:r>
              <a:rPr lang="ar-EG" sz="2400" b="1" dirty="0">
                <a:solidFill>
                  <a:srgbClr val="222222"/>
                </a:solidFill>
                <a:latin typeface="Calibri" panose="020F0502020204030204" pitchFamily="34" charset="0"/>
                <a:ea typeface="Times New Roman" panose="02020603050405020304" pitchFamily="18" charset="0"/>
              </a:rPr>
              <a:t> </a:t>
            </a:r>
            <a:r>
              <a:rPr lang="ar-EG" sz="2400" b="1" u="sng" dirty="0">
                <a:solidFill>
                  <a:srgbClr val="0B0080"/>
                </a:solidFill>
                <a:latin typeface="Calibri" panose="020F0502020204030204" pitchFamily="34" charset="0"/>
                <a:ea typeface="Times New Roman" panose="02020603050405020304" pitchFamily="18" charset="0"/>
                <a:hlinkClick r:id="rId6" tooltip="الأصفر"/>
              </a:rPr>
              <a:t>والأصفر</a:t>
            </a:r>
            <a:r>
              <a:rPr lang="ar-EG" sz="2400" b="1" dirty="0">
                <a:solidFill>
                  <a:srgbClr val="222222"/>
                </a:solidFill>
                <a:latin typeface="Calibri" panose="020F0502020204030204" pitchFamily="34" charset="0"/>
                <a:ea typeface="Times New Roman" panose="02020603050405020304" pitchFamily="18" charset="0"/>
              </a:rPr>
              <a:t>. كما يلاحظ في طراز الباوهاوس التركيز على الاشكال الهندسية الأساسية (الدائرة والمربع والمثلث) واستخدام الخطوط والابتعاد عن المركزية في وضعية الصورة. كما يمكن ملاحظة الفراغ الواسع نسبياً في تصاميم الباوهاوس واستخدام نمط معين في طباعة الحروف. إضافة إلى ادخال </a:t>
            </a:r>
            <a:r>
              <a:rPr lang="ar-EG" sz="2400" b="1" u="sng" dirty="0">
                <a:solidFill>
                  <a:srgbClr val="0B0080"/>
                </a:solidFill>
                <a:latin typeface="Calibri" panose="020F0502020204030204" pitchFamily="34" charset="0"/>
                <a:ea typeface="Times New Roman" panose="02020603050405020304" pitchFamily="18" charset="0"/>
                <a:hlinkClick r:id="rId7" tooltip="تصوير"/>
              </a:rPr>
              <a:t>التصوير الفوتوغرافي</a:t>
            </a:r>
            <a:r>
              <a:rPr lang="ar-EG" sz="2400" b="1" dirty="0">
                <a:solidFill>
                  <a:srgbClr val="222222"/>
                </a:solidFill>
                <a:latin typeface="Calibri" panose="020F0502020204030204" pitchFamily="34" charset="0"/>
                <a:ea typeface="Times New Roman" panose="02020603050405020304" pitchFamily="18" charset="0"/>
              </a:rPr>
              <a:t> </a:t>
            </a:r>
            <a:r>
              <a:rPr lang="ar-EG" sz="2400" b="1" u="sng" dirty="0">
                <a:solidFill>
                  <a:srgbClr val="0B0080"/>
                </a:solidFill>
                <a:latin typeface="Calibri" panose="020F0502020204030204" pitchFamily="34" charset="0"/>
                <a:ea typeface="Times New Roman" panose="02020603050405020304" pitchFamily="18" charset="0"/>
                <a:hlinkClick r:id="rId8" tooltip="توليف"/>
              </a:rPr>
              <a:t>ومونتاج</a:t>
            </a:r>
            <a:r>
              <a:rPr lang="ar-EG" sz="2400" b="1" dirty="0">
                <a:solidFill>
                  <a:srgbClr val="222222"/>
                </a:solidFill>
                <a:latin typeface="Calibri" panose="020F0502020204030204" pitchFamily="34" charset="0"/>
                <a:ea typeface="Times New Roman" panose="02020603050405020304" pitchFamily="18" charset="0"/>
              </a:rPr>
              <a:t> الصور إلى الفن الجميل.</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ts val="1920"/>
              </a:lnSpc>
              <a:spcBef>
                <a:spcPts val="600"/>
              </a:spcBef>
              <a:spcAft>
                <a:spcPts val="600"/>
              </a:spcAft>
            </a:pPr>
            <a:r>
              <a:rPr lang="ar-EG" sz="2400" b="1" dirty="0">
                <a:solidFill>
                  <a:srgbClr val="222222"/>
                </a:solidFill>
                <a:latin typeface="Calibri" panose="020F0502020204030204" pitchFamily="34" charset="0"/>
                <a:ea typeface="Times New Roman" panose="02020603050405020304" pitchFamily="18" charset="0"/>
              </a:rPr>
              <a:t>يرى العديد من الناقدين أن الباهاوس لم تكن ذات طراز معين بحد ذاتها بقدر ما أنها كانت وسيلة فتحت ابداعاً غير محدد بطراز أو ضوابط معينة.</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778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122359" y="1733156"/>
            <a:ext cx="11850914" cy="1442073"/>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altLang="ar-EG" sz="6000" b="1" i="0" u="sng" strike="noStrike" cap="none" normalizeH="0" baseline="0" dirty="0" smtClean="0">
              <a:ln>
                <a:noFill/>
              </a:ln>
              <a:solidFill>
                <a:srgbClr val="FF66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lvl="0" fontAlgn="base">
              <a:spcBef>
                <a:spcPct val="0"/>
              </a:spcBef>
              <a:spcAft>
                <a:spcPct val="0"/>
              </a:spcAft>
            </a:pPr>
            <a:r>
              <a:rPr lang="ar-EG" altLang="ar-EG" sz="3600" b="1" dirty="0">
                <a:solidFill>
                  <a:srgbClr val="222222"/>
                </a:solidFill>
                <a:latin typeface="Arabic Typesetting" panose="03020402040406030203" pitchFamily="66" charset="-78"/>
                <a:cs typeface="Arabic Typesetting" panose="03020402040406030203" pitchFamily="66" charset="-78"/>
              </a:rPr>
              <a:t> </a:t>
            </a:r>
            <a:endParaRPr kumimoji="0" lang="ar-EG" altLang="ar-EG" sz="48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296883" y="1733156"/>
            <a:ext cx="11542816" cy="5293757"/>
          </a:xfrm>
          <a:prstGeom prst="rect">
            <a:avLst/>
          </a:prstGeom>
        </p:spPr>
        <p:txBody>
          <a:bodyPr wrap="square">
            <a:spAutoFit/>
          </a:bodyPr>
          <a:lstStyle/>
          <a:p>
            <a:r>
              <a:rPr lang="ar-EG" sz="2400" b="1" dirty="0">
                <a:solidFill>
                  <a:srgbClr val="000000"/>
                </a:solidFill>
                <a:ea typeface="Times New Roman" panose="02020603050405020304" pitchFamily="18" charset="0"/>
              </a:rPr>
              <a:t>التأثر </a:t>
            </a:r>
            <a:r>
              <a:rPr lang="ar-EG" sz="2400" b="1" dirty="0" smtClean="0">
                <a:solidFill>
                  <a:srgbClr val="000000"/>
                </a:solidFill>
                <a:ea typeface="Times New Roman" panose="02020603050405020304" pitchFamily="18" charset="0"/>
              </a:rPr>
              <a:t>والتأثير  </a:t>
            </a:r>
          </a:p>
          <a:p>
            <a:r>
              <a:rPr lang="ar-EG" sz="2400" b="1" dirty="0"/>
              <a:t>يلاحظ ان مدرسة باوهاوس تجمع ما بين </a:t>
            </a:r>
            <a:r>
              <a:rPr lang="ar-EG" sz="2400" b="1" u="sng" dirty="0">
                <a:hlinkClick r:id="rId3" tooltip="تكعيبية (توضيح)"/>
              </a:rPr>
              <a:t>المدرسة التكعيبية</a:t>
            </a:r>
            <a:r>
              <a:rPr lang="ar-EG" sz="2400" b="1" baseline="30000" dirty="0"/>
              <a:t>[</a:t>
            </a:r>
            <a:r>
              <a:rPr lang="ar-EG" sz="2400" b="1" u="sng" baseline="30000" dirty="0">
                <a:hlinkClick r:id="rId3" tooltip="تكعيبية (توضيح)"/>
              </a:rPr>
              <a:t>؟</a:t>
            </a:r>
            <a:r>
              <a:rPr lang="ar-EG" sz="2400" b="1" baseline="30000" dirty="0"/>
              <a:t>]</a:t>
            </a:r>
            <a:r>
              <a:rPr lang="ar-EG" sz="2400" b="1" dirty="0"/>
              <a:t> </a:t>
            </a:r>
            <a:r>
              <a:rPr lang="ar-EG" sz="2400" b="1" u="sng" dirty="0">
                <a:hlinkClick r:id="rId4" tooltip="تعبيرية"/>
              </a:rPr>
              <a:t>والتعبيرية</a:t>
            </a:r>
            <a:r>
              <a:rPr lang="ar-EG" sz="2400" b="1" dirty="0"/>
              <a:t>. كما أنها قد تأثرت بافكار الفنان الإنكليزي </a:t>
            </a:r>
            <a:r>
              <a:rPr lang="ar-EG" sz="2400" b="1" u="sng" dirty="0">
                <a:hlinkClick r:id="rId5" tooltip="وليم موريس"/>
              </a:rPr>
              <a:t>وليم موريس</a:t>
            </a:r>
            <a:r>
              <a:rPr lang="ar-EG" sz="2400" b="1" dirty="0"/>
              <a:t> من ناحية محاولة الدمج بين الحرفة </a:t>
            </a:r>
            <a:r>
              <a:rPr lang="ar-EG" sz="2400" b="1" u="sng" dirty="0">
                <a:hlinkClick r:id="rId6" tooltip="الفنون الجميلة"/>
              </a:rPr>
              <a:t>والفنون الجميلة</a:t>
            </a:r>
            <a:r>
              <a:rPr lang="ar-EG" sz="2400" b="1" dirty="0"/>
              <a:t>.</a:t>
            </a:r>
            <a:endParaRPr lang="en-US" sz="2400" b="1" dirty="0"/>
          </a:p>
          <a:p>
            <a:r>
              <a:rPr lang="ar-EG" sz="2400" b="1" dirty="0"/>
              <a:t>ويقول “د. أسعد عرابي” عن أهميّة مدرسة "الباوهاوس"، وتأثيرها على اتجاهات فنية أخرى، وكذلك ظهور تعاون </a:t>
            </a:r>
            <a:r>
              <a:rPr lang="ar-EG" sz="2400" b="1" u="sng" dirty="0">
                <a:hlinkClick r:id="rId7" tooltip="الفنون"/>
              </a:rPr>
              <a:t>الفنون</a:t>
            </a:r>
            <a:r>
              <a:rPr lang="ar-EG" sz="2400" b="1" dirty="0"/>
              <a:t> في أعمال أتباع هذه المدرسة، في سياق حديثه عنها: [ترعرعت ما بين الحربين، قبل أن يهاجر بعض أعمدتها إلى </a:t>
            </a:r>
            <a:r>
              <a:rPr lang="ar-EG" sz="2400" b="1" u="sng" dirty="0">
                <a:hlinkClick r:id="rId8" tooltip="الولايات المتحدة"/>
              </a:rPr>
              <a:t>الولايات المتحدة</a:t>
            </a:r>
            <a:r>
              <a:rPr lang="ar-EG" sz="2400" b="1" dirty="0"/>
              <a:t> في أعقاب </a:t>
            </a:r>
            <a:r>
              <a:rPr lang="ar-EG" sz="2400" b="1" u="sng" dirty="0">
                <a:hlinkClick r:id="rId9" tooltip="الحرب العالمية الثانية"/>
              </a:rPr>
              <a:t>الحرب العالمية الثانية</a:t>
            </a:r>
            <a:r>
              <a:rPr lang="ar-EG" sz="2400" b="1" dirty="0"/>
              <a:t>، ولتلعب دوراً محرّكاً- بتعاليمها وعقائدها التربويّة- في دفع الاتجاهات الهندسية والاختصارية(</a:t>
            </a:r>
            <a:r>
              <a:rPr lang="en-US" sz="2400" b="1" dirty="0"/>
              <a:t>Le </a:t>
            </a:r>
            <a:r>
              <a:rPr lang="en-US" sz="2400" b="1" dirty="0" err="1"/>
              <a:t>Minimalisme</a:t>
            </a:r>
            <a:r>
              <a:rPr lang="ar-EG" sz="2400" b="1" dirty="0"/>
              <a:t>)، ثم ترتد موجاتها إلى محترفات الشاطئ الأوروبي من جديد خاصة إلى </a:t>
            </a:r>
            <a:r>
              <a:rPr lang="ar-EG" sz="2400" b="1" u="sng" dirty="0">
                <a:hlinkClick r:id="rId10" tooltip="إنجلترا"/>
              </a:rPr>
              <a:t>إنجلترا</a:t>
            </a:r>
            <a:r>
              <a:rPr lang="ar-EG" sz="2400" b="1" dirty="0"/>
              <a:t>، اعتمدت هذه المدرسة على إعادة توحيد الفنون حول </a:t>
            </a:r>
            <a:r>
              <a:rPr lang="ar-EG" sz="2400" b="1" u="sng" dirty="0">
                <a:hlinkClick r:id="rId11" tooltip="العمارة"/>
              </a:rPr>
              <a:t>العمارة</a:t>
            </a:r>
            <a:r>
              <a:rPr lang="ar-EG" sz="2400" b="1" baseline="30000" dirty="0"/>
              <a:t>[</a:t>
            </a:r>
            <a:r>
              <a:rPr lang="ar-EG" sz="2400" b="1" u="sng" baseline="30000" dirty="0">
                <a:hlinkClick r:id="rId11" tooltip="العمارة"/>
              </a:rPr>
              <a:t>؟</a:t>
            </a:r>
            <a:r>
              <a:rPr lang="ar-EG" sz="2400" b="1" baseline="30000" dirty="0"/>
              <a:t>]</a:t>
            </a:r>
            <a:r>
              <a:rPr lang="ar-EG" sz="2400" b="1" dirty="0"/>
              <a:t> واندماجها في النسيج الحضاري والبيئي.. (…).. أمّا "فيكتور فازاريللي" (</a:t>
            </a:r>
            <a:r>
              <a:rPr lang="en-US" sz="2400" b="1" dirty="0"/>
              <a:t>Victor </a:t>
            </a:r>
            <a:r>
              <a:rPr lang="en-US" sz="2400" b="1" dirty="0" err="1"/>
              <a:t>Vasarelly</a:t>
            </a:r>
            <a:r>
              <a:rPr lang="ar-EG" sz="2400" b="1" dirty="0"/>
              <a:t>) (الذي يمثّل الجيل الثاني في الباوهاوس في بودابست) فقد استخرج </a:t>
            </a:r>
            <a:r>
              <a:rPr lang="ar-EG" sz="2400" b="1" u="sng" dirty="0">
                <a:hlinkClick r:id="rId12" tooltip="الفن البصري"/>
              </a:rPr>
              <a:t>“أوهامه البصرية</a:t>
            </a:r>
            <a:r>
              <a:rPr lang="ar-EG" sz="2400" b="1" dirty="0"/>
              <a:t>" من الالتباس اللوني في </a:t>
            </a:r>
            <a:r>
              <a:rPr lang="ar-EG" sz="2400" b="1" u="sng" dirty="0">
                <a:hlinkClick r:id="rId13" tooltip="الانطباعية"/>
              </a:rPr>
              <a:t>الانطباعية</a:t>
            </a:r>
            <a:r>
              <a:rPr lang="ar-EG" sz="2400" b="1" dirty="0"/>
              <a:t> والالتباس في الشكل والخط “الباوهاوسي”، إن نظرة تأملية لمتحفه في "إكس إن بروفانس" (الذي صممه بنفسه مبشراً بدعواته النظرية) تكشف هاجس وحدة العمارة والتصميم الصناعي مع أنواع </a:t>
            </a:r>
            <a:r>
              <a:rPr lang="ar-EG" sz="2400" b="1" u="sng" dirty="0">
                <a:hlinkClick r:id="rId7" tooltip="الفنون"/>
              </a:rPr>
              <a:t>الفنون</a:t>
            </a:r>
            <a:r>
              <a:rPr lang="ar-EG" sz="2400" b="1" dirty="0"/>
              <a:t> والحرف،..]</a:t>
            </a:r>
            <a:endParaRPr lang="en-US" sz="2400" b="1" dirty="0"/>
          </a:p>
          <a:p>
            <a:r>
              <a:rPr lang="en-US" sz="3200" b="1" dirty="0"/>
              <a:t> </a:t>
            </a:r>
          </a:p>
          <a:p>
            <a:endParaRPr lang="ar-EG" dirty="0"/>
          </a:p>
        </p:txBody>
      </p:sp>
    </p:spTree>
    <p:extLst>
      <p:ext uri="{BB962C8B-B14F-4D97-AF65-F5344CB8AC3E}">
        <p14:creationId xmlns:p14="http://schemas.microsoft.com/office/powerpoint/2010/main" val="1982536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208296" y="1579418"/>
            <a:ext cx="6851541" cy="52785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79419"/>
            <a:ext cx="6915954" cy="5278581"/>
          </a:xfrm>
          <a:prstGeom prst="rect">
            <a:avLst/>
          </a:prstGeom>
        </p:spPr>
      </p:pic>
      <p:sp>
        <p:nvSpPr>
          <p:cNvPr id="2" name="Rectangle 1"/>
          <p:cNvSpPr/>
          <p:nvPr/>
        </p:nvSpPr>
        <p:spPr>
          <a:xfrm>
            <a:off x="7288869" y="5034498"/>
            <a:ext cx="3821879" cy="369332"/>
          </a:xfrm>
          <a:prstGeom prst="rect">
            <a:avLst/>
          </a:prstGeom>
        </p:spPr>
        <p:txBody>
          <a:bodyPr wrap="none">
            <a:spAutoFit/>
          </a:bodyPr>
          <a:lstStyle/>
          <a:p>
            <a:r>
              <a:rPr lang="ar-EG" dirty="0">
                <a:solidFill>
                  <a:srgbClr val="1C1E21"/>
                </a:solidFill>
                <a:latin typeface="Helvetica" panose="020B0604020202020204" pitchFamily="34" charset="0"/>
              </a:rPr>
              <a:t>- الدمج بين روحانيه فان دروه وفكر لوكوربيزيه .</a:t>
            </a:r>
            <a:endParaRPr lang="ar-EG" dirty="0"/>
          </a:p>
        </p:txBody>
      </p:sp>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59855" y="1433901"/>
            <a:ext cx="6682648" cy="500553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172" y="3593205"/>
            <a:ext cx="4523890" cy="2640170"/>
          </a:xfrm>
          <a:prstGeom prst="rect">
            <a:avLst/>
          </a:prstGeom>
        </p:spPr>
      </p:pic>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3047999" y="1378039"/>
            <a:ext cx="7731617" cy="3970318"/>
          </a:xfrm>
          <a:prstGeom prst="rect">
            <a:avLst/>
          </a:prstGeom>
        </p:spPr>
        <p:txBody>
          <a:bodyPr wrap="square">
            <a:spAutoFit/>
          </a:bodyPr>
          <a:lstStyle/>
          <a:p>
            <a:r>
              <a:rPr lang="ar-EG" sz="2800" b="1" dirty="0">
                <a:solidFill>
                  <a:srgbClr val="FF0000"/>
                </a:solidFill>
                <a:latin typeface="Helvetica" panose="020B0604020202020204" pitchFamily="34" charset="0"/>
              </a:rPr>
              <a:t>رواد مدرسة الباوهاوس:</a:t>
            </a:r>
            <a:r>
              <a:rPr lang="ar-EG" sz="2800" b="1" dirty="0"/>
              <a:t/>
            </a:r>
            <a:br>
              <a:rPr lang="ar-EG" sz="2800" b="1" dirty="0"/>
            </a:br>
            <a:r>
              <a:rPr lang="ar-EG" sz="2800" b="1" dirty="0">
                <a:solidFill>
                  <a:srgbClr val="1C1E21"/>
                </a:solidFill>
                <a:latin typeface="Helvetica" panose="020B0604020202020204" pitchFamily="34" charset="0"/>
              </a:rPr>
              <a:t>- والتر غروبيوس. </a:t>
            </a:r>
            <a:r>
              <a:rPr lang="ar-EG" sz="2800" b="1" dirty="0"/>
              <a:t/>
            </a:r>
            <a:br>
              <a:rPr lang="ar-EG" sz="2800" b="1" dirty="0"/>
            </a:br>
            <a:r>
              <a:rPr lang="ar-EG" sz="2800" b="1" dirty="0">
                <a:solidFill>
                  <a:srgbClr val="1C1E21"/>
                </a:solidFill>
                <a:latin typeface="Helvetica" panose="020B0604020202020204" pitchFamily="34" charset="0"/>
              </a:rPr>
              <a:t>- هانس ماير.</a:t>
            </a:r>
            <a:r>
              <a:rPr lang="ar-EG" sz="2800" b="1" dirty="0"/>
              <a:t/>
            </a:r>
            <a:br>
              <a:rPr lang="ar-EG" sz="2800" b="1" dirty="0"/>
            </a:br>
            <a:r>
              <a:rPr lang="ar-EG" sz="2800" b="1" dirty="0">
                <a:solidFill>
                  <a:srgbClr val="1C1E21"/>
                </a:solidFill>
                <a:latin typeface="Helvetica" panose="020B0604020202020204" pitchFamily="34" charset="0"/>
              </a:rPr>
              <a:t>- مارسيل بروير .</a:t>
            </a:r>
            <a:r>
              <a:rPr lang="ar-EG" sz="2800" b="1" dirty="0"/>
              <a:t/>
            </a:r>
            <a:br>
              <a:rPr lang="ar-EG" sz="2800" b="1" dirty="0"/>
            </a:br>
            <a:r>
              <a:rPr lang="ar-EG" sz="2800" b="1" dirty="0">
                <a:solidFill>
                  <a:srgbClr val="1C1E21"/>
                </a:solidFill>
                <a:latin typeface="Helvetica" panose="020B0604020202020204" pitchFamily="34" charset="0"/>
              </a:rPr>
              <a:t>للباوهاوس تأثير كبير على الفن والهندسة المعمارية والديكوروالتصميم الخارجي والطباعة وتصميم الجرافيك. يعتبر أسلوب الباوهاوس في التصميم من أكثر تيارات الفن الحديث تأثيراً في الهندسة والتصميم في الفن المعاصر ولا يزال تأثيرها قوي على مدارس الفن المعاصر </a:t>
            </a:r>
            <a:endParaRPr lang="ar-EG" sz="2800" b="1" dirty="0"/>
          </a:p>
        </p:txBody>
      </p:sp>
    </p:spTree>
    <p:extLst>
      <p:ext uri="{BB962C8B-B14F-4D97-AF65-F5344CB8AC3E}">
        <p14:creationId xmlns:p14="http://schemas.microsoft.com/office/powerpoint/2010/main" val="1392875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425781" y="1430757"/>
            <a:ext cx="8165206" cy="4524315"/>
          </a:xfrm>
          <a:prstGeom prst="rect">
            <a:avLst/>
          </a:prstGeom>
        </p:spPr>
        <p:txBody>
          <a:bodyPr wrap="square">
            <a:spAutoFit/>
          </a:bodyPr>
          <a:lstStyle/>
          <a:p>
            <a:r>
              <a:rPr lang="ar-SA" sz="3600" b="1" dirty="0">
                <a:solidFill>
                  <a:schemeClr val="accent1"/>
                </a:solidFill>
                <a:latin typeface="Calibri" panose="020F0502020204030204" pitchFamily="34" charset="0"/>
                <a:ea typeface="Calibri" panose="020F0502020204030204" pitchFamily="34" charset="0"/>
              </a:rPr>
              <a:t>أفكار المدرسة</a:t>
            </a:r>
            <a:r>
              <a:rPr lang="en-US" sz="3600" b="1" dirty="0">
                <a:solidFill>
                  <a:schemeClr val="accent1"/>
                </a:solidFill>
                <a:latin typeface="Calibri" panose="020F0502020204030204" pitchFamily="34" charset="0"/>
                <a:ea typeface="Calibri" panose="020F0502020204030204" pitchFamily="34" charset="0"/>
                <a:cs typeface="Arial" panose="020B0604020202020204" pitchFamily="34" charset="0"/>
              </a:rPr>
              <a:t>:</a:t>
            </a:r>
            <a:r>
              <a:rPr lang="en-US" b="1" dirty="0">
                <a:latin typeface="Calibri" panose="020F0502020204030204" pitchFamily="34" charset="0"/>
                <a:ea typeface="Calibri" panose="020F0502020204030204" pitchFamily="34" charset="0"/>
                <a:cs typeface="Arial" panose="020B0604020202020204" pitchFamily="34" charset="0"/>
              </a:rPr>
              <a:t/>
            </a:r>
            <a:br>
              <a:rPr lang="en-US" b="1" dirty="0">
                <a:latin typeface="Calibri" panose="020F0502020204030204" pitchFamily="34" charset="0"/>
                <a:ea typeface="Calibri" panose="020F0502020204030204" pitchFamily="34" charset="0"/>
                <a:cs typeface="Arial" panose="020B0604020202020204" pitchFamily="34" charset="0"/>
              </a:rPr>
            </a:br>
            <a:r>
              <a:rPr lang="en-US" b="1" dirty="0"/>
              <a:t>1- </a:t>
            </a:r>
            <a:r>
              <a:rPr lang="ar-SA" b="1" dirty="0"/>
              <a:t>إن الإبداع المعماري يجب أن يتميز بالوضوح و الصراحة و الإبتعاد عن كل ما لا يمت للعمارة الحقيقية بصلة</a:t>
            </a:r>
            <a:r>
              <a:rPr lang="en-US" b="1" dirty="0"/>
              <a:t>.</a:t>
            </a:r>
            <a:br>
              <a:rPr lang="en-US" b="1" dirty="0"/>
            </a:br>
            <a:r>
              <a:rPr lang="en-US" b="1" dirty="0"/>
              <a:t/>
            </a:r>
            <a:br>
              <a:rPr lang="en-US" b="1" dirty="0"/>
            </a:br>
            <a:r>
              <a:rPr lang="en-US" b="1" dirty="0"/>
              <a:t>2- </a:t>
            </a:r>
            <a:r>
              <a:rPr lang="ar-SA" b="1" dirty="0"/>
              <a:t>إن إقامة المباني السكنية من حيث المحتوى و التنفيذ يجب أن يتوافق مع الإمكانيات الإقتصادية. و من هنا يأتي اهتمام</a:t>
            </a:r>
            <a:r>
              <a:rPr lang="ar-SA" b="1" i="1" dirty="0">
                <a:hlinkClick r:id="rId3" tooltip="الباوهاوس"/>
              </a:rPr>
              <a:t>الباوهاوس</a:t>
            </a:r>
            <a:r>
              <a:rPr lang="en-US" b="1" i="1" dirty="0"/>
              <a:t> </a:t>
            </a:r>
            <a:r>
              <a:rPr lang="ar-SA" b="1" i="1" dirty="0"/>
              <a:t>بالجوانب الاقتصادية المتمثلة بمتطلبات اقتصادالوقت و الفراغ و مواد البناء و النفقات</a:t>
            </a:r>
            <a:r>
              <a:rPr lang="en-US" b="1" i="1" dirty="0"/>
              <a:t>.</a:t>
            </a:r>
            <a:br>
              <a:rPr lang="en-US" b="1" i="1" dirty="0"/>
            </a:br>
            <a:r>
              <a:rPr lang="en-US" b="1" i="1" dirty="0"/>
              <a:t/>
            </a:r>
            <a:br>
              <a:rPr lang="en-US" b="1" i="1" dirty="0"/>
            </a:br>
            <a:r>
              <a:rPr lang="en-US" b="1" i="1" dirty="0"/>
              <a:t>3- </a:t>
            </a:r>
            <a:r>
              <a:rPr lang="ar-SA" b="1" i="1" dirty="0"/>
              <a:t>يجب أن تكون المفروشات و تجهيزات المبنى سهلة المنال جميلة و متينة. و قد قدمت </a:t>
            </a:r>
            <a:r>
              <a:rPr lang="ar-SA" b="1" i="1" dirty="0">
                <a:hlinkClick r:id="rId3" tooltip="الباوهاوس"/>
              </a:rPr>
              <a:t>الباوهاوس</a:t>
            </a:r>
            <a:r>
              <a:rPr lang="en-US" b="1" i="1" dirty="0"/>
              <a:t> </a:t>
            </a:r>
            <a:r>
              <a:rPr lang="ar-SA" b="1" i="1" dirty="0"/>
              <a:t>عدد من الحلول و المقترحات العملية لهذا الغرض</a:t>
            </a:r>
            <a:r>
              <a:rPr lang="en-US" b="1" i="1" dirty="0"/>
              <a:t>.</a:t>
            </a:r>
            <a:br>
              <a:rPr lang="en-US" b="1" i="1" dirty="0"/>
            </a:br>
            <a:r>
              <a:rPr lang="en-US" b="1" i="1" dirty="0"/>
              <a:t/>
            </a:r>
            <a:br>
              <a:rPr lang="en-US" b="1" i="1" dirty="0"/>
            </a:br>
            <a:r>
              <a:rPr lang="en-US" b="1" i="1" dirty="0"/>
              <a:t>4- </a:t>
            </a:r>
            <a:r>
              <a:rPr lang="ar-SA" b="1" i="1" dirty="0"/>
              <a:t>توحيد و نمذجة تصميم المباني السكنية، و التأكيد على أهمية اتباع أساليب البناء الجاهز و المسبق الصنع الذي سيساعد مع الزمن على تقريب الأفكار المعمارية حول العالم في سبيل الوصول إلى عمارة عالمية</a:t>
            </a:r>
            <a:r>
              <a:rPr lang="en-US" b="1" i="1" dirty="0"/>
              <a:t>.</a:t>
            </a:r>
            <a:br>
              <a:rPr lang="en-US" b="1" i="1" dirty="0"/>
            </a:br>
            <a:r>
              <a:rPr lang="en-US" b="1" i="1" dirty="0"/>
              <a:t/>
            </a:r>
            <a:br>
              <a:rPr lang="en-US" b="1" i="1" dirty="0"/>
            </a:br>
            <a:r>
              <a:rPr lang="en-US" b="1" i="1" dirty="0"/>
              <a:t>5- </a:t>
            </a:r>
            <a:r>
              <a:rPr lang="ar-SA" b="1" i="1" dirty="0"/>
              <a:t>ترى </a:t>
            </a:r>
            <a:r>
              <a:rPr lang="ar-SA" b="1" i="1" dirty="0">
                <a:hlinkClick r:id="rId3" tooltip="الباوهاوس"/>
              </a:rPr>
              <a:t>الباوهاوس</a:t>
            </a:r>
            <a:r>
              <a:rPr lang="en-US" b="1" i="1" dirty="0"/>
              <a:t> </a:t>
            </a:r>
            <a:r>
              <a:rPr lang="ar-SA" b="1" i="1" dirty="0"/>
              <a:t>مستقبل العمارة في العمل المعماري الجماعي الذي يتسم بالعطاء و الديمقراطية و التوجه الفكري المحدد</a:t>
            </a:r>
            <a:r>
              <a:rPr lang="en-US" b="1" i="1" dirty="0"/>
              <a:t>.</a:t>
            </a:r>
            <a:endParaRPr lang="ar-EG" b="1" dirty="0"/>
          </a:p>
        </p:txBody>
      </p:sp>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TotalTime>
  <Words>470</Words>
  <Application>Microsoft Office PowerPoint</Application>
  <PresentationFormat>Widescreen</PresentationFormat>
  <Paragraphs>48</Paragraphs>
  <Slides>25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alyaumFirst</vt:lpstr>
      <vt:lpstr>Arabic Typesetting</vt:lpstr>
      <vt:lpstr>Arial</vt:lpstr>
      <vt:lpstr>Calibri</vt:lpstr>
      <vt:lpstr>Calibri Light</vt:lpstr>
      <vt:lpstr>Helvetica</vt:lpstr>
      <vt:lpstr>Times New Roman</vt:lpstr>
      <vt:lpstr>Office Theme</vt:lpstr>
      <vt:lpstr>1_Office Theme</vt:lpstr>
      <vt:lpstr>2_Office Theme</vt:lpstr>
      <vt:lpstr>مدرسة الباوهاوس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 اهم لوحات فنانين الباوهاوس</vt:lpstr>
      <vt:lpstr>من اهم لوحات فنانين الباوهاوس</vt:lpstr>
      <vt:lpstr>المراجع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El-Sayed</cp:lastModifiedBy>
  <cp:revision>66</cp:revision>
  <dcterms:created xsi:type="dcterms:W3CDTF">2020-03-17T20:43:53Z</dcterms:created>
  <dcterms:modified xsi:type="dcterms:W3CDTF">2020-04-01T22:56:24Z</dcterms:modified>
</cp:coreProperties>
</file>