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372C3-8181-4B76-A660-7B25A63447AF}" type="datetimeFigureOut">
              <a:rPr lang="en-US" smtClean="0"/>
              <a:t>3/21/2020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0AD50-11CD-4DD0-AFBE-24EC817A2C7E}" type="slidenum">
              <a:rPr lang="en-US" smtClean="0"/>
              <a:t>‹#›</a:t>
            </a:fld>
            <a:endParaRPr lang="en-US"/>
          </a:p>
        </p:txBody>
      </p:sp>
    </p:spTree>
    <p:extLst>
      <p:ext uri="{BB962C8B-B14F-4D97-AF65-F5344CB8AC3E}">
        <p14:creationId xmlns:p14="http://schemas.microsoft.com/office/powerpoint/2010/main" val="392111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8F8D-E01C-49D3-A2A4-89B17CC92371}" type="slidenum">
              <a:rPr lang="ru-RU" smtClean="0"/>
              <a:t>1</a:t>
            </a:fld>
            <a:endParaRPr lang="ru-RU"/>
          </a:p>
        </p:txBody>
      </p:sp>
    </p:spTree>
    <p:extLst>
      <p:ext uri="{BB962C8B-B14F-4D97-AF65-F5344CB8AC3E}">
        <p14:creationId xmlns:p14="http://schemas.microsoft.com/office/powerpoint/2010/main" val="194667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xmlns="" id="{7C2F842F-3D39-4EB1-A4C9-87B92A6EB83C}"/>
              </a:ext>
            </a:extLst>
          </p:cNvPr>
          <p:cNvSpPr>
            <a:spLocks noGrp="1"/>
          </p:cNvSpPr>
          <p:nvPr>
            <p:ph type="pic" sz="quarter" idx="13" hasCustomPrompt="1"/>
          </p:nvPr>
        </p:nvSpPr>
        <p:spPr>
          <a:xfrm>
            <a:off x="4648448" y="2167188"/>
            <a:ext cx="1883723" cy="2511243"/>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11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5" name="Рисунок 14">
            <a:extLst>
              <a:ext uri="{FF2B5EF4-FFF2-40B4-BE49-F238E27FC236}">
                <a16:creationId xmlns:a16="http://schemas.microsoft.com/office/drawing/2014/main" xmlns="" id="{F03B9A38-20B2-4C22-91FA-3A050CC1A61C}"/>
              </a:ext>
            </a:extLst>
          </p:cNvPr>
          <p:cNvSpPr>
            <a:spLocks noGrp="1"/>
          </p:cNvSpPr>
          <p:nvPr>
            <p:ph type="pic" sz="quarter" idx="14" hasCustomPrompt="1"/>
          </p:nvPr>
        </p:nvSpPr>
        <p:spPr>
          <a:xfrm>
            <a:off x="2611827" y="2167188"/>
            <a:ext cx="1883723" cy="2511243"/>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11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3" name="Рисунок 12">
            <a:extLst>
              <a:ext uri="{FF2B5EF4-FFF2-40B4-BE49-F238E27FC236}">
                <a16:creationId xmlns:a16="http://schemas.microsoft.com/office/drawing/2014/main" xmlns="" id="{3712C8A6-E4AA-4949-99C3-527D21E5362B}"/>
              </a:ext>
            </a:extLst>
          </p:cNvPr>
          <p:cNvSpPr>
            <a:spLocks noGrp="1"/>
          </p:cNvSpPr>
          <p:nvPr>
            <p:ph type="pic" sz="quarter" idx="12" hasCustomPrompt="1"/>
          </p:nvPr>
        </p:nvSpPr>
        <p:spPr>
          <a:xfrm>
            <a:off x="3630138" y="3535356"/>
            <a:ext cx="1883723" cy="2511243"/>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11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0" name="Рисунок 9">
            <a:extLst>
              <a:ext uri="{FF2B5EF4-FFF2-40B4-BE49-F238E27FC236}">
                <a16:creationId xmlns:a16="http://schemas.microsoft.com/office/drawing/2014/main" xmlns="" id="{1BDA17FB-CF0C-423E-A8B1-7C892A9FB76F}"/>
              </a:ext>
            </a:extLst>
          </p:cNvPr>
          <p:cNvSpPr>
            <a:spLocks noGrp="1"/>
          </p:cNvSpPr>
          <p:nvPr>
            <p:ph type="pic" sz="quarter" idx="11" hasCustomPrompt="1"/>
          </p:nvPr>
        </p:nvSpPr>
        <p:spPr>
          <a:xfrm>
            <a:off x="3630138" y="811149"/>
            <a:ext cx="1883723" cy="2511243"/>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11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Tree>
    <p:extLst>
      <p:ext uri="{BB962C8B-B14F-4D97-AF65-F5344CB8AC3E}">
        <p14:creationId xmlns:p14="http://schemas.microsoft.com/office/powerpoint/2010/main" val="51819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428D29F1-9E45-454A-A95E-D9417EF9F7F4}"/>
              </a:ext>
            </a:extLst>
          </p:cNvPr>
          <p:cNvSpPr>
            <a:spLocks noGrp="1"/>
          </p:cNvSpPr>
          <p:nvPr>
            <p:ph type="pic" sz="quarter" idx="10" hasCustomPrompt="1"/>
          </p:nvPr>
        </p:nvSpPr>
        <p:spPr>
          <a:xfrm>
            <a:off x="0" y="0"/>
            <a:ext cx="9144000" cy="6858000"/>
          </a:xfrm>
        </p:spPr>
        <p:txBody>
          <a:bodyPr/>
          <a:lstStyle>
            <a:lvl1pPr marL="0" marR="0" indent="0" algn="r" defTabSz="767959" rtl="1" eaLnBrk="1" fontAlgn="auto" latinLnBrk="0" hangingPunct="1">
              <a:lnSpc>
                <a:spcPct val="90000"/>
              </a:lnSpc>
              <a:spcBef>
                <a:spcPts val="840"/>
              </a:spcBef>
              <a:spcAft>
                <a:spcPts val="0"/>
              </a:spcAft>
              <a:buClrTx/>
              <a:buSzTx/>
              <a:buFont typeface="Arial" panose="020B0604020202020204" pitchFamily="34" charset="0"/>
              <a:buNone/>
              <a:tabLst/>
              <a:defRPr sz="1300">
                <a:latin typeface="Helvetica Neue W23 for SKY Reg" panose="020B0604020202020204" pitchFamily="34" charset="-78"/>
                <a:cs typeface="Helvetica Neue W23 for SKY Reg" panose="020B0604020202020204" pitchFamily="34" charset="-78"/>
              </a:defRPr>
            </a:lvl1pPr>
          </a:lstStyle>
          <a:p>
            <a:pPr marL="0" marR="0" lvl="0" indent="0" algn="l" defTabSz="767959" rtl="0" eaLnBrk="1" fontAlgn="auto" latinLnBrk="0" hangingPunct="1">
              <a:lnSpc>
                <a:spcPct val="90000"/>
              </a:lnSpc>
              <a:spcBef>
                <a:spcPts val="840"/>
              </a:spcBef>
              <a:spcAft>
                <a:spcPts val="0"/>
              </a:spcAft>
              <a:buClrTx/>
              <a:buSzTx/>
              <a:buFont typeface="Arial" panose="020B0604020202020204" pitchFamily="34" charset="0"/>
              <a:buNone/>
              <a:tabLst/>
              <a:defRPr/>
            </a:pPr>
            <a:r>
              <a:rPr lang="ar-EG" dirty="0"/>
              <a:t>أضف صورة</a:t>
            </a:r>
            <a:endParaRPr lang="ru-RU" dirty="0"/>
          </a:p>
          <a:p>
            <a:endParaRPr lang="ru-RU" dirty="0"/>
          </a:p>
        </p:txBody>
      </p:sp>
    </p:spTree>
    <p:extLst>
      <p:ext uri="{BB962C8B-B14F-4D97-AF65-F5344CB8AC3E}">
        <p14:creationId xmlns:p14="http://schemas.microsoft.com/office/powerpoint/2010/main" val="375580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xmlns="" id="{EF8021BB-1DC4-411A-8D7C-861A79386A21}"/>
              </a:ext>
            </a:extLst>
          </p:cNvPr>
          <p:cNvSpPr>
            <a:spLocks noGrp="1"/>
          </p:cNvSpPr>
          <p:nvPr>
            <p:ph type="pic" sz="quarter" idx="10"/>
          </p:nvPr>
        </p:nvSpPr>
        <p:spPr>
          <a:xfrm>
            <a:off x="0" y="0"/>
            <a:ext cx="5290344" cy="6858000"/>
          </a:xfrm>
        </p:spPr>
        <p:txBody>
          <a:bodyPr/>
          <a:lstStyle/>
          <a:p>
            <a:endParaRPr lang="ru-RU"/>
          </a:p>
        </p:txBody>
      </p:sp>
    </p:spTree>
    <p:extLst>
      <p:ext uri="{BB962C8B-B14F-4D97-AF65-F5344CB8AC3E}">
        <p14:creationId xmlns:p14="http://schemas.microsoft.com/office/powerpoint/2010/main" val="34129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xmlns="" id="{09FBD65F-5EC4-44B6-8A54-3F9B9960F0BB}"/>
              </a:ext>
            </a:extLst>
          </p:cNvPr>
          <p:cNvSpPr/>
          <p:nvPr/>
        </p:nvSpPr>
        <p:spPr>
          <a:xfrm>
            <a:off x="1" y="3429529"/>
            <a:ext cx="9144000" cy="34284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19" name="TextBox 18">
            <a:extLst>
              <a:ext uri="{FF2B5EF4-FFF2-40B4-BE49-F238E27FC236}">
                <a16:creationId xmlns:a16="http://schemas.microsoft.com/office/drawing/2014/main" xmlns="" id="{B16134C6-2F1E-4A8B-B739-4C0938312382}"/>
              </a:ext>
            </a:extLst>
          </p:cNvPr>
          <p:cNvSpPr txBox="1"/>
          <p:nvPr/>
        </p:nvSpPr>
        <p:spPr>
          <a:xfrm>
            <a:off x="-76202" y="3521892"/>
            <a:ext cx="9103834" cy="2821687"/>
          </a:xfrm>
          <a:prstGeom prst="rect">
            <a:avLst/>
          </a:prstGeom>
          <a:noFill/>
        </p:spPr>
        <p:txBody>
          <a:bodyPr wrap="square" lIns="51197" tIns="25599" rIns="51197" bIns="25599" rtlCol="0">
            <a:spAutoFit/>
          </a:bodyPr>
          <a:lstStyle/>
          <a:p>
            <a:pPr algn="r" rtl="1"/>
            <a:r>
              <a:rPr lang="ar-SA" b="1" dirty="0">
                <a:solidFill>
                  <a:schemeClr val="bg1"/>
                </a:solidFill>
              </a:rPr>
              <a:t>عناصر قلم الخراطة</a:t>
            </a:r>
            <a:r>
              <a:rPr lang="ar-EG" dirty="0">
                <a:solidFill>
                  <a:schemeClr val="bg1"/>
                </a:solidFill>
              </a:rPr>
              <a:t>: </a:t>
            </a:r>
            <a:r>
              <a:rPr lang="ar-SA" i="1" dirty="0">
                <a:solidFill>
                  <a:schemeClr val="bg1"/>
                </a:solidFill>
              </a:rPr>
              <a:t>يتكون من جزئيين رئيسيين </a:t>
            </a:r>
            <a:endParaRPr lang="en-US" dirty="0">
              <a:solidFill>
                <a:schemeClr val="bg1"/>
              </a:solidFill>
            </a:endParaRPr>
          </a:p>
          <a:p>
            <a:pPr algn="r" rtl="1"/>
            <a:r>
              <a:rPr lang="ar-SA" dirty="0">
                <a:solidFill>
                  <a:schemeClr val="bg1"/>
                </a:solidFill>
              </a:rPr>
              <a:t>1 جسم القلم ويسمى النصاب وهو الذي يثبت في المقدمة</a:t>
            </a:r>
            <a:endParaRPr lang="en-US" dirty="0">
              <a:solidFill>
                <a:schemeClr val="bg1"/>
              </a:solidFill>
            </a:endParaRPr>
          </a:p>
          <a:p>
            <a:pPr algn="r" rtl="1"/>
            <a:r>
              <a:rPr lang="ar-SA" dirty="0">
                <a:solidFill>
                  <a:schemeClr val="bg1"/>
                </a:solidFill>
              </a:rPr>
              <a:t>2 الطرف القاطع (منطقة الحد القاطع) ويشمل السطح الجانبي والسطح الخلفي وسطح</a:t>
            </a:r>
            <a:r>
              <a:rPr lang="ar-EG" dirty="0">
                <a:solidFill>
                  <a:schemeClr val="bg1"/>
                </a:solidFill>
              </a:rPr>
              <a:t> </a:t>
            </a:r>
            <a:r>
              <a:rPr lang="ar-SA" dirty="0">
                <a:solidFill>
                  <a:schemeClr val="bg1"/>
                </a:solidFill>
              </a:rPr>
              <a:t>الجرف ومن تقاطعهم تنتج حدود القطع</a:t>
            </a:r>
            <a:endParaRPr lang="en-US" dirty="0">
              <a:solidFill>
                <a:schemeClr val="bg1"/>
              </a:solidFill>
            </a:endParaRPr>
          </a:p>
          <a:p>
            <a:pPr algn="r" rtl="1"/>
            <a:r>
              <a:rPr lang="ar-SA" b="1" dirty="0">
                <a:solidFill>
                  <a:schemeClr val="bg1"/>
                </a:solidFill>
              </a:rPr>
              <a:t>الزوايا الرئيسية لقلم القطع بالخراطة: </a:t>
            </a:r>
            <a:endParaRPr lang="en-US" dirty="0">
              <a:solidFill>
                <a:schemeClr val="bg1"/>
              </a:solidFill>
            </a:endParaRPr>
          </a:p>
          <a:p>
            <a:pPr algn="r" rtl="1"/>
            <a:r>
              <a:rPr lang="ar-SA" b="1" dirty="0">
                <a:solidFill>
                  <a:schemeClr val="bg1"/>
                </a:solidFill>
              </a:rPr>
              <a:t>زاوية الخلوص :</a:t>
            </a:r>
            <a:endParaRPr lang="en-US" dirty="0">
              <a:solidFill>
                <a:schemeClr val="bg1"/>
              </a:solidFill>
            </a:endParaRPr>
          </a:p>
          <a:p>
            <a:pPr algn="r" rtl="1"/>
            <a:r>
              <a:rPr lang="ar-SA" dirty="0">
                <a:solidFill>
                  <a:schemeClr val="bg1"/>
                </a:solidFill>
              </a:rPr>
              <a:t>هي الزاوية الموجودة في وجه العدة القاطعة من الأمام وتعمل على حدية الحد القاطع </a:t>
            </a:r>
            <a:endParaRPr lang="ar-EG" dirty="0">
              <a:solidFill>
                <a:schemeClr val="bg1"/>
              </a:solidFill>
            </a:endParaRPr>
          </a:p>
          <a:p>
            <a:pPr algn="r" rtl="1"/>
            <a:r>
              <a:rPr lang="ar-SA" b="1" dirty="0">
                <a:solidFill>
                  <a:schemeClr val="bg1"/>
                </a:solidFill>
              </a:rPr>
              <a:t>زاوية الجرف</a:t>
            </a:r>
            <a:endParaRPr lang="en-US" dirty="0">
              <a:solidFill>
                <a:schemeClr val="bg1"/>
              </a:solidFill>
            </a:endParaRPr>
          </a:p>
          <a:p>
            <a:pPr algn="r" rtl="1"/>
            <a:r>
              <a:rPr lang="ar-SA" dirty="0">
                <a:solidFill>
                  <a:schemeClr val="bg1"/>
                </a:solidFill>
              </a:rPr>
              <a:t> و هي الزاوية الموجودة على العدة الشائعة ومهمتها سهولة إنزلاق الرایش تقل في المعدن الصلبة وتزيد في المعادن الطرية.</a:t>
            </a:r>
            <a:endParaRPr lang="en-US" dirty="0">
              <a:solidFill>
                <a:schemeClr val="bg1"/>
              </a:solidFill>
            </a:endParaRPr>
          </a:p>
          <a:p>
            <a:pPr algn="r" rtl="1"/>
            <a:r>
              <a:rPr lang="ar-SA" dirty="0">
                <a:solidFill>
                  <a:schemeClr val="bg1"/>
                </a:solidFill>
              </a:rPr>
              <a:t> </a:t>
            </a:r>
            <a:r>
              <a:rPr lang="ar-SA" b="1" dirty="0">
                <a:solidFill>
                  <a:schemeClr val="bg1"/>
                </a:solidFill>
              </a:rPr>
              <a:t>زاوية الحد</a:t>
            </a:r>
            <a:endParaRPr lang="en-US" dirty="0">
              <a:solidFill>
                <a:schemeClr val="bg1"/>
              </a:solidFill>
            </a:endParaRPr>
          </a:p>
          <a:p>
            <a:pPr algn="r" rtl="1"/>
            <a:r>
              <a:rPr lang="ar-SA" dirty="0">
                <a:solidFill>
                  <a:schemeClr val="bg1"/>
                </a:solidFill>
              </a:rPr>
              <a:t> هي الزاوية المحصورة بين زاويتي الخلوص و الجرف وتكمل </a:t>
            </a:r>
            <a:r>
              <a:rPr lang="fa-IR" dirty="0">
                <a:solidFill>
                  <a:schemeClr val="bg1"/>
                </a:solidFill>
              </a:rPr>
              <a:t>۹۰</a:t>
            </a:r>
            <a:r>
              <a:rPr lang="ar-SA" dirty="0">
                <a:solidFill>
                  <a:schemeClr val="bg1"/>
                </a:solidFill>
              </a:rPr>
              <a:t> ومرتبطة بصلابة المعدن المقطوع وتقوم بعملية القطع</a:t>
            </a:r>
            <a:endParaRPr lang="en-US" dirty="0">
              <a:solidFill>
                <a:schemeClr val="bg1"/>
              </a:solidFill>
            </a:endParaRPr>
          </a:p>
        </p:txBody>
      </p:sp>
      <p:pic>
        <p:nvPicPr>
          <p:cNvPr id="1026" name="Picture 2" descr="C:\Users\ELBADR STOR\Desktop\الخراطه\خط عربي\b63f5338-b232-4fa4-9afe-f2e3ac29ab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37"/>
            <a:ext cx="6542314" cy="3405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2315" y="290694"/>
            <a:ext cx="2507091" cy="2929409"/>
          </a:xfrm>
          <a:prstGeom prst="rect">
            <a:avLst/>
          </a:prstGeom>
        </p:spPr>
        <p:txBody>
          <a:bodyPr wrap="square" lIns="51197" tIns="25599" rIns="51197" bIns="25599">
            <a:spAutoFit/>
          </a:bodyPr>
          <a:lstStyle/>
          <a:p>
            <a:pPr algn="r" rtl="1"/>
            <a:r>
              <a:rPr lang="ar-SA" sz="2500" b="1" dirty="0"/>
              <a:t>أقلام الخراطة:</a:t>
            </a:r>
            <a:endParaRPr lang="en-US" sz="2500" dirty="0"/>
          </a:p>
          <a:p>
            <a:pPr algn="r" rtl="1"/>
            <a:r>
              <a:rPr lang="ar-SA" sz="1600" dirty="0"/>
              <a:t> </a:t>
            </a:r>
            <a:r>
              <a:rPr lang="ar-SA" dirty="0"/>
              <a:t>قلم الخراطة هو ع</a:t>
            </a:r>
            <a:r>
              <a:rPr lang="ar-EG" dirty="0"/>
              <a:t>د</a:t>
            </a:r>
            <a:r>
              <a:rPr lang="ar-SA" dirty="0"/>
              <a:t>ة القطع الرئيسية المستخدمة في التشغيل على المخرطة و هو أكثر عدد القطع شيوعا وأبسطها في التصميم حيث تتشابه جميع الاقلام في الزوايا الرئيسية و في الخامات التي تصنع منها وتخلف في الشكل الذي يجب أن يفي بمتطلبات عملية التشغيل</a:t>
            </a:r>
            <a:r>
              <a:rPr lang="ar-SA" sz="1600" dirty="0"/>
              <a:t>,</a:t>
            </a:r>
            <a:endParaRPr lang="en-US" sz="16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731250" y="6307752"/>
            <a:ext cx="304800" cy="406337"/>
          </a:xfrm>
          <a:prstGeom prst="rect">
            <a:avLst/>
          </a:prstGeom>
        </p:spPr>
      </p:pic>
    </p:spTree>
    <p:custDataLst>
      <p:tags r:id="rId1"/>
    </p:custDataLst>
    <p:extLst>
      <p:ext uri="{BB962C8B-B14F-4D97-AF65-F5344CB8AC3E}">
        <p14:creationId xmlns:p14="http://schemas.microsoft.com/office/powerpoint/2010/main" val="2756814126"/>
      </p:ext>
    </p:extLst>
  </p:cSld>
  <p:clrMapOvr>
    <a:masterClrMapping/>
  </p:clrMapOvr>
  <mc:AlternateContent xmlns:mc="http://schemas.openxmlformats.org/markup-compatibility/2006" xmlns:p14="http://schemas.microsoft.com/office/powerpoint/2010/main">
    <mc:Choice Requires="p14">
      <p:transition spd="slow" p14:dur="2000" advTm="144749"/>
    </mc:Choice>
    <mc:Fallback xmlns="">
      <p:transition spd="slow" advTm="144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EFED28CB-0D25-4B13-97F2-341F222C4EB1}"/>
              </a:ext>
            </a:extLst>
          </p:cNvPr>
          <p:cNvSpPr/>
          <p:nvPr/>
        </p:nvSpPr>
        <p:spPr>
          <a:xfrm>
            <a:off x="540328" y="631247"/>
            <a:ext cx="8094518" cy="559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4" name="Рисунок 3">
            <a:extLst>
              <a:ext uri="{FF2B5EF4-FFF2-40B4-BE49-F238E27FC236}">
                <a16:creationId xmlns:a16="http://schemas.microsoft.com/office/drawing/2014/main" xmlns="" id="{1E99B4CA-A245-4903-955D-F5109FD36F0E}"/>
              </a:ext>
            </a:extLst>
          </p:cNvPr>
          <p:cNvSpPr>
            <a:spLocks noGrp="1"/>
          </p:cNvSpPr>
          <p:nvPr>
            <p:ph type="pic" sz="quarter" idx="10"/>
          </p:nvPr>
        </p:nvSpPr>
        <p:spPr>
          <a:solidFill>
            <a:schemeClr val="accent3">
              <a:lumMod val="20000"/>
              <a:lumOff val="80000"/>
            </a:schemeClr>
          </a:solidFill>
        </p:spPr>
      </p:sp>
      <p:sp>
        <p:nvSpPr>
          <p:cNvPr id="36" name="Овал 35">
            <a:extLst>
              <a:ext uri="{FF2B5EF4-FFF2-40B4-BE49-F238E27FC236}">
                <a16:creationId xmlns:a16="http://schemas.microsoft.com/office/drawing/2014/main" xmlns="" id="{BDBFBD41-D9E2-49AB-B283-464FB0420CA3}"/>
              </a:ext>
            </a:extLst>
          </p:cNvPr>
          <p:cNvSpPr/>
          <p:nvPr/>
        </p:nvSpPr>
        <p:spPr>
          <a:xfrm>
            <a:off x="5858543" y="3291885"/>
            <a:ext cx="444945" cy="593168"/>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7" name="Овал 36">
            <a:extLst>
              <a:ext uri="{FF2B5EF4-FFF2-40B4-BE49-F238E27FC236}">
                <a16:creationId xmlns:a16="http://schemas.microsoft.com/office/drawing/2014/main" xmlns="" id="{BDBFBD41-D9E2-49AB-B283-464FB0420CA3}"/>
              </a:ext>
            </a:extLst>
          </p:cNvPr>
          <p:cNvSpPr/>
          <p:nvPr/>
        </p:nvSpPr>
        <p:spPr>
          <a:xfrm>
            <a:off x="3415951" y="3251015"/>
            <a:ext cx="444945" cy="593168"/>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8" name="Овал 37">
            <a:extLst>
              <a:ext uri="{FF2B5EF4-FFF2-40B4-BE49-F238E27FC236}">
                <a16:creationId xmlns:a16="http://schemas.microsoft.com/office/drawing/2014/main" xmlns="" id="{BDBFBD41-D9E2-49AB-B283-464FB0420CA3}"/>
              </a:ext>
            </a:extLst>
          </p:cNvPr>
          <p:cNvSpPr/>
          <p:nvPr/>
        </p:nvSpPr>
        <p:spPr>
          <a:xfrm>
            <a:off x="1157360" y="3251015"/>
            <a:ext cx="444945" cy="593168"/>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5" name="Овал 34">
            <a:extLst>
              <a:ext uri="{FF2B5EF4-FFF2-40B4-BE49-F238E27FC236}">
                <a16:creationId xmlns:a16="http://schemas.microsoft.com/office/drawing/2014/main" xmlns="" id="{BDBFBD41-D9E2-49AB-B283-464FB0420CA3}"/>
              </a:ext>
            </a:extLst>
          </p:cNvPr>
          <p:cNvSpPr/>
          <p:nvPr/>
        </p:nvSpPr>
        <p:spPr>
          <a:xfrm>
            <a:off x="8039201" y="3132416"/>
            <a:ext cx="444945" cy="593168"/>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9" name="TextBox 8">
            <a:extLst>
              <a:ext uri="{FF2B5EF4-FFF2-40B4-BE49-F238E27FC236}">
                <a16:creationId xmlns:a16="http://schemas.microsoft.com/office/drawing/2014/main" xmlns="" id="{E342F5D3-2586-47CF-961F-059038409D63}"/>
              </a:ext>
            </a:extLst>
          </p:cNvPr>
          <p:cNvSpPr txBox="1"/>
          <p:nvPr/>
        </p:nvSpPr>
        <p:spPr>
          <a:xfrm>
            <a:off x="3014096" y="686499"/>
            <a:ext cx="5264359" cy="2344633"/>
          </a:xfrm>
          <a:prstGeom prst="rect">
            <a:avLst/>
          </a:prstGeom>
          <a:noFill/>
        </p:spPr>
        <p:txBody>
          <a:bodyPr wrap="square" lIns="51197" tIns="25599" rIns="51197" bIns="25599" rtlCol="0">
            <a:spAutoFit/>
          </a:bodyPr>
          <a:lstStyle/>
          <a:p>
            <a:pPr algn="r" rtl="1"/>
            <a:r>
              <a:rPr lang="ar-EG" sz="1600" dirty="0"/>
              <a:t>تعتبر المخرطة ضمن مكنات التشغيل الدقيق ، غير أن دقتها وعمرها التشغيلى إنما يتوقفان على الخراط الذى يستخدمها . فيجب إجراء العمليات عليها بطريقة مأمونة وفى حدود إمكانياتها وتبعاً لملحقاتها من مواسك وأقلام ، ولنوعية المشغولات أيضا . ولذلك يجب المحافظة على جميع أجزائها المتحركة وضوابطها من التلف . ولضمان استمرار دقتها تركب بحيث يكون فرشها مستوياً وفى وضع أفقي تماماً فى جميع المستويات.</a:t>
            </a:r>
          </a:p>
          <a:p>
            <a:pPr algn="ctr" rtl="1"/>
            <a:r>
              <a:rPr lang="ar-EG" sz="2000" b="1" dirty="0"/>
              <a:t>التزييت ومواده :</a:t>
            </a:r>
            <a:endParaRPr lang="en-US" sz="2000" dirty="0"/>
          </a:p>
          <a:p>
            <a:pPr algn="ctr" rtl="1"/>
            <a:r>
              <a:rPr lang="ar-EG" sz="2000" dirty="0"/>
              <a:t>عملية التزييت لها أربعة فوائد هى :</a:t>
            </a:r>
            <a:endParaRPr lang="en-US" sz="2000" dirty="0"/>
          </a:p>
          <a:p>
            <a:pPr algn="r" rtl="1"/>
            <a:r>
              <a:rPr lang="en-US" sz="1300" dirty="0"/>
              <a:t> </a:t>
            </a:r>
          </a:p>
        </p:txBody>
      </p:sp>
      <p:sp>
        <p:nvSpPr>
          <p:cNvPr id="12" name="TextBox 11">
            <a:extLst>
              <a:ext uri="{FF2B5EF4-FFF2-40B4-BE49-F238E27FC236}">
                <a16:creationId xmlns:a16="http://schemas.microsoft.com/office/drawing/2014/main" xmlns="" id="{BA002F9C-B0B1-4085-97A1-C90CF2C8027F}"/>
              </a:ext>
            </a:extLst>
          </p:cNvPr>
          <p:cNvSpPr txBox="1"/>
          <p:nvPr/>
        </p:nvSpPr>
        <p:spPr>
          <a:xfrm>
            <a:off x="8039201" y="3098472"/>
            <a:ext cx="564300" cy="390252"/>
          </a:xfrm>
          <a:prstGeom prst="rect">
            <a:avLst/>
          </a:prstGeom>
          <a:noFill/>
        </p:spPr>
        <p:txBody>
          <a:bodyPr wrap="square" lIns="51197" tIns="25599" rIns="51197" bIns="25599" rtlCol="0">
            <a:spAutoFit/>
          </a:bodyPr>
          <a:lstStyle/>
          <a:p>
            <a:pPr algn="ctr"/>
            <a:endParaRPr lang="ru-RU" sz="2200" dirty="0">
              <a:solidFill>
                <a:schemeClr val="bg1"/>
              </a:solidFill>
              <a:latin typeface="Raleway Medium" panose="020B0603030101060003" pitchFamily="34" charset="-52"/>
            </a:endParaRPr>
          </a:p>
        </p:txBody>
      </p:sp>
      <p:sp>
        <p:nvSpPr>
          <p:cNvPr id="17" name="TextBox 16">
            <a:extLst>
              <a:ext uri="{FF2B5EF4-FFF2-40B4-BE49-F238E27FC236}">
                <a16:creationId xmlns:a16="http://schemas.microsoft.com/office/drawing/2014/main" xmlns="" id="{476794E8-3399-41D6-A96C-E1EEEC431959}"/>
              </a:ext>
            </a:extLst>
          </p:cNvPr>
          <p:cNvSpPr txBox="1"/>
          <p:nvPr/>
        </p:nvSpPr>
        <p:spPr>
          <a:xfrm>
            <a:off x="5798865" y="3311674"/>
            <a:ext cx="564300" cy="390252"/>
          </a:xfrm>
          <a:prstGeom prst="rect">
            <a:avLst/>
          </a:prstGeom>
          <a:noFill/>
        </p:spPr>
        <p:txBody>
          <a:bodyPr wrap="square" lIns="51197" tIns="25599" rIns="51197" bIns="25599" rtlCol="0">
            <a:spAutoFit/>
          </a:bodyPr>
          <a:lstStyle/>
          <a:p>
            <a:pPr algn="ctr"/>
            <a:endParaRPr lang="ru-RU" sz="2200" dirty="0">
              <a:solidFill>
                <a:schemeClr val="bg1"/>
              </a:solidFill>
              <a:latin typeface="Raleway Medium" panose="020B0603030101060003" pitchFamily="34" charset="-52"/>
            </a:endParaRPr>
          </a:p>
        </p:txBody>
      </p:sp>
      <p:sp>
        <p:nvSpPr>
          <p:cNvPr id="21" name="TextBox 20">
            <a:extLst>
              <a:ext uri="{FF2B5EF4-FFF2-40B4-BE49-F238E27FC236}">
                <a16:creationId xmlns:a16="http://schemas.microsoft.com/office/drawing/2014/main" xmlns="" id="{FD274F85-9F78-4507-BDDF-1CC5B82CE607}"/>
              </a:ext>
            </a:extLst>
          </p:cNvPr>
          <p:cNvSpPr txBox="1"/>
          <p:nvPr/>
        </p:nvSpPr>
        <p:spPr>
          <a:xfrm>
            <a:off x="3336493" y="3304019"/>
            <a:ext cx="564300" cy="390252"/>
          </a:xfrm>
          <a:prstGeom prst="rect">
            <a:avLst/>
          </a:prstGeom>
          <a:noFill/>
        </p:spPr>
        <p:txBody>
          <a:bodyPr wrap="square" lIns="51197" tIns="25599" rIns="51197" bIns="25599" rtlCol="0">
            <a:spAutoFit/>
          </a:bodyPr>
          <a:lstStyle/>
          <a:p>
            <a:pPr algn="ctr"/>
            <a:endParaRPr lang="ru-RU" sz="2200" dirty="0">
              <a:solidFill>
                <a:schemeClr val="bg1"/>
              </a:solidFill>
              <a:latin typeface="Raleway Medium" panose="020B0603030101060003" pitchFamily="34" charset="-52"/>
            </a:endParaRPr>
          </a:p>
        </p:txBody>
      </p:sp>
      <p:sp>
        <p:nvSpPr>
          <p:cNvPr id="25" name="TextBox 24">
            <a:extLst>
              <a:ext uri="{FF2B5EF4-FFF2-40B4-BE49-F238E27FC236}">
                <a16:creationId xmlns:a16="http://schemas.microsoft.com/office/drawing/2014/main" xmlns="" id="{D7C4BF10-9512-4378-ACF1-9B408BD81193}"/>
              </a:ext>
            </a:extLst>
          </p:cNvPr>
          <p:cNvSpPr txBox="1"/>
          <p:nvPr/>
        </p:nvSpPr>
        <p:spPr>
          <a:xfrm>
            <a:off x="1070325" y="3395056"/>
            <a:ext cx="564300" cy="390252"/>
          </a:xfrm>
          <a:prstGeom prst="rect">
            <a:avLst/>
          </a:prstGeom>
          <a:noFill/>
        </p:spPr>
        <p:txBody>
          <a:bodyPr wrap="square" lIns="51197" tIns="25599" rIns="51197" bIns="25599" rtlCol="0">
            <a:spAutoFit/>
          </a:bodyPr>
          <a:lstStyle/>
          <a:p>
            <a:pPr algn="ctr"/>
            <a:endParaRPr lang="ru-RU" sz="2200" dirty="0">
              <a:solidFill>
                <a:schemeClr val="bg1"/>
              </a:solidFill>
              <a:latin typeface="Raleway Medium" panose="020B0603030101060003" pitchFamily="34" charset="-52"/>
            </a:endParaRPr>
          </a:p>
        </p:txBody>
      </p:sp>
      <p:sp>
        <p:nvSpPr>
          <p:cNvPr id="20" name="TextBox 19">
            <a:extLst>
              <a:ext uri="{FF2B5EF4-FFF2-40B4-BE49-F238E27FC236}">
                <a16:creationId xmlns:a16="http://schemas.microsoft.com/office/drawing/2014/main" xmlns="" id="{4F9B50E5-BE31-455D-8EC0-90DCA8ECA555}"/>
              </a:ext>
            </a:extLst>
          </p:cNvPr>
          <p:cNvSpPr txBox="1"/>
          <p:nvPr/>
        </p:nvSpPr>
        <p:spPr>
          <a:xfrm>
            <a:off x="2500215" y="51860"/>
            <a:ext cx="6068070" cy="774973"/>
          </a:xfrm>
          <a:prstGeom prst="rect">
            <a:avLst/>
          </a:prstGeom>
          <a:noFill/>
        </p:spPr>
        <p:txBody>
          <a:bodyPr wrap="square" lIns="51197" tIns="25599" rIns="51197" bIns="2559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EG" sz="25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تجهيز المبدئى للمخرطة الذنبية وإستخدام قائمة للمراجعة:</a:t>
            </a:r>
            <a:endParaRPr lang="en-US"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rtl="1"/>
            <a:endParaRPr lang="ru-RU"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ontserrat" charset="0"/>
              <a:ea typeface="Montserrat" charset="0"/>
              <a:cs typeface="Helvetica Neue W23 for SKY Bd" panose="020B0804020202020204" pitchFamily="34" charset="-78"/>
            </a:endParaRPr>
          </a:p>
        </p:txBody>
      </p:sp>
      <p:sp>
        <p:nvSpPr>
          <p:cNvPr id="24" name="TextBox 23">
            <a:extLst>
              <a:ext uri="{FF2B5EF4-FFF2-40B4-BE49-F238E27FC236}">
                <a16:creationId xmlns:a16="http://schemas.microsoft.com/office/drawing/2014/main" xmlns="" id="{A3D93B36-44F4-42FA-96BD-3B4350545F31}"/>
              </a:ext>
            </a:extLst>
          </p:cNvPr>
          <p:cNvSpPr txBox="1"/>
          <p:nvPr/>
        </p:nvSpPr>
        <p:spPr>
          <a:xfrm>
            <a:off x="7717550" y="3844183"/>
            <a:ext cx="1207602" cy="220975"/>
          </a:xfrm>
          <a:prstGeom prst="rect">
            <a:avLst/>
          </a:prstGeom>
          <a:noFill/>
        </p:spPr>
        <p:txBody>
          <a:bodyPr wrap="square" lIns="51197" tIns="25599" rIns="51197" bIns="25599" rtlCol="0">
            <a:spAutoFit/>
          </a:bodyPr>
          <a:lstStyle/>
          <a:p>
            <a:pPr lvl="0" algn="ctr" rtl="1"/>
            <a:r>
              <a:rPr lang="ar-EG" sz="1100" b="1" dirty="0"/>
              <a:t>التزييت. </a:t>
            </a:r>
            <a:endParaRPr lang="en-US" sz="1100" b="1" dirty="0"/>
          </a:p>
        </p:txBody>
      </p:sp>
      <p:sp>
        <p:nvSpPr>
          <p:cNvPr id="28" name="TextBox 27">
            <a:extLst>
              <a:ext uri="{FF2B5EF4-FFF2-40B4-BE49-F238E27FC236}">
                <a16:creationId xmlns:a16="http://schemas.microsoft.com/office/drawing/2014/main" xmlns="" id="{0247EA42-9501-4C09-A2AF-698AA1E3B53D}"/>
              </a:ext>
            </a:extLst>
          </p:cNvPr>
          <p:cNvSpPr txBox="1"/>
          <p:nvPr/>
        </p:nvSpPr>
        <p:spPr>
          <a:xfrm>
            <a:off x="7235220" y="4197905"/>
            <a:ext cx="1817656" cy="2336939"/>
          </a:xfrm>
          <a:prstGeom prst="rect">
            <a:avLst/>
          </a:prstGeom>
          <a:noFill/>
        </p:spPr>
        <p:txBody>
          <a:bodyPr wrap="square" lIns="51197" tIns="25599" rIns="51197" bIns="25599" rtlCol="0">
            <a:spAutoFit/>
          </a:bodyPr>
          <a:lstStyle/>
          <a:p>
            <a:pPr lvl="0" algn="r" rtl="1">
              <a:lnSpc>
                <a:spcPct val="150000"/>
              </a:lnSpc>
            </a:pPr>
            <a:r>
              <a:rPr lang="ar-EG" sz="1100" dirty="0"/>
              <a:t>تكون مادة التزييت طبقة من السائل بين أسطح الأجزاء المعدنية المتزاوجة أثناء دورانها ، أى أنها تملأ جميع الفراغات بينها فتجعل هذه الأسطح تتوسدها ) أى تتخذ منها وسادة ( وتنزلق على بعضها البعض بأقل احتكاك ممكن ، فلا تحتاج سوى قوة ضعيفة لتحريكها ، كما تنخفض الحرارة المتولدة من هذا الاحتكاك </a:t>
            </a:r>
            <a:endParaRPr lang="ru-RU" sz="1100" dirty="0">
              <a:solidFill>
                <a:prstClr val="black"/>
              </a:solidFill>
              <a:latin typeface="Montserrat Light" charset="0"/>
              <a:ea typeface="Montserrat Light" charset="0"/>
              <a:cs typeface="Montserrat Light" charset="0"/>
            </a:endParaRPr>
          </a:p>
        </p:txBody>
      </p:sp>
      <p:sp>
        <p:nvSpPr>
          <p:cNvPr id="29" name="TextBox 28">
            <a:extLst>
              <a:ext uri="{FF2B5EF4-FFF2-40B4-BE49-F238E27FC236}">
                <a16:creationId xmlns:a16="http://schemas.microsoft.com/office/drawing/2014/main" xmlns="" id="{A3D93B36-44F4-42FA-96BD-3B4350545F31}"/>
              </a:ext>
            </a:extLst>
          </p:cNvPr>
          <p:cNvSpPr txBox="1"/>
          <p:nvPr/>
        </p:nvSpPr>
        <p:spPr>
          <a:xfrm>
            <a:off x="5444329" y="3931206"/>
            <a:ext cx="1207602" cy="220975"/>
          </a:xfrm>
          <a:prstGeom prst="rect">
            <a:avLst/>
          </a:prstGeom>
          <a:noFill/>
        </p:spPr>
        <p:txBody>
          <a:bodyPr wrap="square" lIns="51197" tIns="25599" rIns="51197" bIns="25599" rtlCol="0">
            <a:spAutoFit/>
          </a:bodyPr>
          <a:lstStyle/>
          <a:p>
            <a:pPr algn="ctr" rtl="1"/>
            <a:r>
              <a:rPr lang="ar-EG" sz="1100" b="1" dirty="0"/>
              <a:t>التبريد :</a:t>
            </a:r>
            <a:endParaRPr lang="en-US" sz="1100" dirty="0"/>
          </a:p>
        </p:txBody>
      </p:sp>
      <p:sp>
        <p:nvSpPr>
          <p:cNvPr id="30" name="TextBox 29">
            <a:extLst>
              <a:ext uri="{FF2B5EF4-FFF2-40B4-BE49-F238E27FC236}">
                <a16:creationId xmlns:a16="http://schemas.microsoft.com/office/drawing/2014/main" xmlns="" id="{0247EA42-9501-4C09-A2AF-698AA1E3B53D}"/>
              </a:ext>
            </a:extLst>
          </p:cNvPr>
          <p:cNvSpPr txBox="1"/>
          <p:nvPr/>
        </p:nvSpPr>
        <p:spPr>
          <a:xfrm>
            <a:off x="5118791" y="4220910"/>
            <a:ext cx="1817656" cy="1829108"/>
          </a:xfrm>
          <a:prstGeom prst="rect">
            <a:avLst/>
          </a:prstGeom>
          <a:noFill/>
        </p:spPr>
        <p:txBody>
          <a:bodyPr wrap="square" lIns="51197" tIns="25599" rIns="51197" bIns="25599" rtlCol="0">
            <a:spAutoFit/>
          </a:bodyPr>
          <a:lstStyle/>
          <a:p>
            <a:pPr lvl="0" algn="ctr" rtl="1">
              <a:lnSpc>
                <a:spcPct val="150000"/>
              </a:lnSpc>
              <a:defRPr/>
            </a:pPr>
            <a:r>
              <a:rPr lang="ar-EG" sz="1100" dirty="0"/>
              <a:t>يعمل تدفق الزيت على امتصاص الحرارة المتولدة فى المخرطة أو مكنة التشغيل من جراء احتكاك أجزائها ببعضها البعض وتبريدها ، فينخفض مقدار الاحتكاك ويقل تبعاً لذلك احتمال قفش (زرجنة) الأجزاء المتزاوجة مع بعضها البعض بسبب تمددها بالحرارة </a:t>
            </a:r>
            <a:endParaRPr lang="ru-RU" sz="1100" dirty="0">
              <a:solidFill>
                <a:prstClr val="black"/>
              </a:solidFill>
              <a:latin typeface="Montserrat Light" charset="0"/>
              <a:ea typeface="Montserrat Light" charset="0"/>
              <a:cs typeface="Montserrat Light" charset="0"/>
            </a:endParaRPr>
          </a:p>
        </p:txBody>
      </p:sp>
      <p:sp>
        <p:nvSpPr>
          <p:cNvPr id="31" name="TextBox 30">
            <a:extLst>
              <a:ext uri="{FF2B5EF4-FFF2-40B4-BE49-F238E27FC236}">
                <a16:creationId xmlns:a16="http://schemas.microsoft.com/office/drawing/2014/main" xmlns="" id="{A3D93B36-44F4-42FA-96BD-3B4350545F31}"/>
              </a:ext>
            </a:extLst>
          </p:cNvPr>
          <p:cNvSpPr txBox="1"/>
          <p:nvPr/>
        </p:nvSpPr>
        <p:spPr>
          <a:xfrm>
            <a:off x="3014096" y="3902526"/>
            <a:ext cx="1207602" cy="605696"/>
          </a:xfrm>
          <a:prstGeom prst="rect">
            <a:avLst/>
          </a:prstGeom>
          <a:noFill/>
        </p:spPr>
        <p:txBody>
          <a:bodyPr wrap="square" lIns="51197" tIns="25599" rIns="51197" bIns="25599" rtlCol="0">
            <a:spAutoFit/>
          </a:bodyPr>
          <a:lstStyle/>
          <a:p>
            <a:pPr algn="ctr" rtl="1"/>
            <a:r>
              <a:rPr lang="ar-EG" b="1" dirty="0"/>
              <a:t>التنظيف :</a:t>
            </a:r>
            <a:endParaRPr lang="en-US" dirty="0"/>
          </a:p>
          <a:p>
            <a:pPr algn="ctr" rtl="1"/>
            <a:endParaRPr lang="ru-RU" dirty="0">
              <a:latin typeface="Raleway Medium" panose="020B0603030101060003" pitchFamily="34" charset="-52"/>
            </a:endParaRPr>
          </a:p>
        </p:txBody>
      </p:sp>
      <p:sp>
        <p:nvSpPr>
          <p:cNvPr id="32" name="TextBox 31">
            <a:extLst>
              <a:ext uri="{FF2B5EF4-FFF2-40B4-BE49-F238E27FC236}">
                <a16:creationId xmlns:a16="http://schemas.microsoft.com/office/drawing/2014/main" xmlns="" id="{0247EA42-9501-4C09-A2AF-698AA1E3B53D}"/>
              </a:ext>
            </a:extLst>
          </p:cNvPr>
          <p:cNvSpPr txBox="1"/>
          <p:nvPr/>
        </p:nvSpPr>
        <p:spPr>
          <a:xfrm>
            <a:off x="2704428" y="4294203"/>
            <a:ext cx="1817656" cy="1087309"/>
          </a:xfrm>
          <a:prstGeom prst="rect">
            <a:avLst/>
          </a:prstGeom>
          <a:noFill/>
        </p:spPr>
        <p:txBody>
          <a:bodyPr wrap="square" lIns="51197" tIns="25599" rIns="51197" bIns="25599" rtlCol="0">
            <a:spAutoFit/>
          </a:bodyPr>
          <a:lstStyle/>
          <a:p>
            <a:pPr algn="ctr" rtl="1"/>
            <a:r>
              <a:rPr lang="ar-EG" sz="1100" dirty="0"/>
              <a:t>يغسل سائل التزييت الأجزاء المتحركة ويجرف أمامه المواد الغريبة والحبيبات المعدنية الدقيقة الناتجة عن تآكل أسطح الأجزاء المحتكة فتصبح هذه الأجزاء نظيفة ويقل التآكل وتحتفظ الماكينة بدقتها .</a:t>
            </a:r>
            <a:endParaRPr lang="en-US" sz="1100" dirty="0"/>
          </a:p>
        </p:txBody>
      </p:sp>
      <p:sp>
        <p:nvSpPr>
          <p:cNvPr id="33" name="TextBox 32">
            <a:extLst>
              <a:ext uri="{FF2B5EF4-FFF2-40B4-BE49-F238E27FC236}">
                <a16:creationId xmlns:a16="http://schemas.microsoft.com/office/drawing/2014/main" xmlns="" id="{A3D93B36-44F4-42FA-96BD-3B4350545F31}"/>
              </a:ext>
            </a:extLst>
          </p:cNvPr>
          <p:cNvSpPr txBox="1"/>
          <p:nvPr/>
        </p:nvSpPr>
        <p:spPr>
          <a:xfrm>
            <a:off x="776032" y="3951721"/>
            <a:ext cx="1207602" cy="605696"/>
          </a:xfrm>
          <a:prstGeom prst="rect">
            <a:avLst/>
          </a:prstGeom>
          <a:noFill/>
        </p:spPr>
        <p:txBody>
          <a:bodyPr wrap="square" lIns="51197" tIns="25599" rIns="51197" bIns="25599" rtlCol="0">
            <a:spAutoFit/>
          </a:bodyPr>
          <a:lstStyle/>
          <a:p>
            <a:pPr algn="ctr" rtl="1"/>
            <a:r>
              <a:rPr lang="ar-EG" b="1" dirty="0"/>
              <a:t>الوقاية من الصدأ :</a:t>
            </a:r>
            <a:endParaRPr lang="en-US" dirty="0"/>
          </a:p>
        </p:txBody>
      </p:sp>
      <p:sp>
        <p:nvSpPr>
          <p:cNvPr id="34" name="TextBox 33">
            <a:extLst>
              <a:ext uri="{FF2B5EF4-FFF2-40B4-BE49-F238E27FC236}">
                <a16:creationId xmlns:a16="http://schemas.microsoft.com/office/drawing/2014/main" xmlns="" id="{0247EA42-9501-4C09-A2AF-698AA1E3B53D}"/>
              </a:ext>
            </a:extLst>
          </p:cNvPr>
          <p:cNvSpPr txBox="1"/>
          <p:nvPr/>
        </p:nvSpPr>
        <p:spPr>
          <a:xfrm>
            <a:off x="463601" y="4294203"/>
            <a:ext cx="1817656" cy="1405915"/>
          </a:xfrm>
          <a:prstGeom prst="rect">
            <a:avLst/>
          </a:prstGeom>
          <a:noFill/>
        </p:spPr>
        <p:txBody>
          <a:bodyPr wrap="square" lIns="51197" tIns="25599" rIns="51197" bIns="25599" rtlCol="0">
            <a:spAutoFit/>
          </a:bodyPr>
          <a:lstStyle/>
          <a:p>
            <a:pPr algn="ctr" rtl="1"/>
            <a:r>
              <a:rPr lang="ar-EG" sz="1100" dirty="0"/>
              <a:t>وتتطلب تدابير الوقاية تغطية أسطح التشغيل فى الماكينة المعرضة للهواء كلما أمكن ذلك، وإزالة الرايش المتأكسد أولا بأول، وفحص جهاز التبريد كثيرا مع فحص سائل القطع وتغييره إذا لزم الأمر، ثم مسح الأسطح المشغولة وتنظيفها وتغطيتها بطبقة رقيقة من محلول واقي من الصدأ.</a:t>
            </a:r>
            <a:endParaRPr lang="en-US" sz="11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731250" y="6307752"/>
            <a:ext cx="304800" cy="406337"/>
          </a:xfrm>
          <a:prstGeom prst="rect">
            <a:avLst/>
          </a:prstGeom>
        </p:spPr>
      </p:pic>
    </p:spTree>
    <p:custDataLst>
      <p:tags r:id="rId1"/>
    </p:custDataLst>
    <p:extLst>
      <p:ext uri="{BB962C8B-B14F-4D97-AF65-F5344CB8AC3E}">
        <p14:creationId xmlns:p14="http://schemas.microsoft.com/office/powerpoint/2010/main" val="2804200371"/>
      </p:ext>
    </p:extLst>
  </p:cSld>
  <p:clrMapOvr>
    <a:masterClrMapping/>
  </p:clrMapOvr>
  <mc:AlternateContent xmlns:mc="http://schemas.openxmlformats.org/markup-compatibility/2006" xmlns:p14="http://schemas.microsoft.com/office/powerpoint/2010/main">
    <mc:Choice Requires="p14">
      <p:transition spd="slow" p14:dur="2000" advTm="114948"/>
    </mc:Choice>
    <mc:Fallback xmlns="">
      <p:transition spd="slow" advTm="114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nodePh="1">
                                  <p:stCondLst>
                                    <p:cond delay="0"/>
                                  </p:stCondLst>
                                  <p:endCondLst>
                                    <p:cond evt="begin" delay="0">
                                      <p:tn val="45"/>
                                    </p:cond>
                                  </p:end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2" presetClass="entr" presetSubtype="1" fill="hold" grpId="0" nodeType="withEffect" nodePh="1">
                                  <p:stCondLst>
                                    <p:cond delay="0"/>
                                  </p:stCondLst>
                                  <p:endCondLst>
                                    <p:cond evt="begin" delay="0">
                                      <p:tn val="71"/>
                                    </p:cond>
                                  </p:end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2" presetClass="entr" presetSubtype="1"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0-#ppt_h/2"/>
                                          </p:val>
                                        </p:tav>
                                        <p:tav tm="100000">
                                          <p:val>
                                            <p:strVal val="#ppt_y"/>
                                          </p:val>
                                        </p:tav>
                                      </p:tavLst>
                                    </p:anim>
                                  </p:childTnLst>
                                </p:cTn>
                              </p:par>
                              <p:par>
                                <p:cTn id="95" presetID="2" presetClass="entr" presetSubtype="1" fill="hold" grpId="0" nodeType="withEffect" nodePh="1">
                                  <p:stCondLst>
                                    <p:cond delay="0"/>
                                  </p:stCondLst>
                                  <p:endCondLst>
                                    <p:cond evt="begin" delay="0">
                                      <p:tn val="95"/>
                                    </p:cond>
                                  </p:end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9" fill="hold" display="0">
                  <p:stCondLst>
                    <p:cond delay="indefinite"/>
                  </p:stCondLst>
                  <p:endCondLst>
                    <p:cond evt="onStopAudio" delay="0">
                      <p:tgtEl>
                        <p:sldTgt/>
                      </p:tgtEl>
                    </p:cond>
                  </p:endCondLst>
                </p:cTn>
                <p:tgtEl>
                  <p:spTgt spid="2"/>
                </p:tgtEl>
              </p:cMediaNode>
            </p:audio>
          </p:childTnLst>
        </p:cTn>
      </p:par>
    </p:tnLst>
    <p:bldLst>
      <p:bldP spid="36" grpId="0" animBg="1"/>
      <p:bldP spid="37" grpId="0" animBg="1"/>
      <p:bldP spid="38" grpId="0" animBg="1"/>
      <p:bldP spid="35" grpId="0" animBg="1"/>
      <p:bldP spid="9" grpId="0"/>
      <p:bldP spid="12" grpId="0"/>
      <p:bldP spid="17" grpId="0"/>
      <p:bldP spid="21" grpId="0"/>
      <p:bldP spid="25" grpId="0"/>
      <p:bldP spid="20" grpId="0"/>
      <p:bldP spid="24" grpId="0"/>
      <p:bldP spid="28" grpId="0"/>
      <p:bldP spid="29" grpId="0"/>
      <p:bldP spid="30"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xmlns="" id="{6FC496FC-9179-4F7A-B237-CF2DC131722B}"/>
              </a:ext>
            </a:extLst>
          </p:cNvPr>
          <p:cNvSpPr/>
          <p:nvPr/>
        </p:nvSpPr>
        <p:spPr>
          <a:xfrm rot="2700000">
            <a:off x="202814" y="1756673"/>
            <a:ext cx="4559845" cy="3330449"/>
          </a:xfrm>
          <a:prstGeom prst="rect">
            <a:avLst/>
          </a:prstGeom>
          <a:noFill/>
          <a:ln w="762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18" name="Прямоугольник 17">
            <a:extLst>
              <a:ext uri="{FF2B5EF4-FFF2-40B4-BE49-F238E27FC236}">
                <a16:creationId xmlns:a16="http://schemas.microsoft.com/office/drawing/2014/main" xmlns="" id="{F485D6D1-C4C1-435B-B4A4-F53BAC273685}"/>
              </a:ext>
            </a:extLst>
          </p:cNvPr>
          <p:cNvSpPr/>
          <p:nvPr/>
        </p:nvSpPr>
        <p:spPr>
          <a:xfrm>
            <a:off x="1239838" y="1555511"/>
            <a:ext cx="2810669" cy="103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8" name="Прямоугольник 37">
            <a:extLst>
              <a:ext uri="{FF2B5EF4-FFF2-40B4-BE49-F238E27FC236}">
                <a16:creationId xmlns:a16="http://schemas.microsoft.com/office/drawing/2014/main" xmlns="" id="{653DE4CF-B1D1-449D-A4E0-0BFF2855E799}"/>
              </a:ext>
            </a:extLst>
          </p:cNvPr>
          <p:cNvSpPr/>
          <p:nvPr/>
        </p:nvSpPr>
        <p:spPr>
          <a:xfrm rot="18900000">
            <a:off x="8088485" y="428423"/>
            <a:ext cx="342607" cy="429473"/>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48" name="Прямоугольник 47">
            <a:extLst>
              <a:ext uri="{FF2B5EF4-FFF2-40B4-BE49-F238E27FC236}">
                <a16:creationId xmlns:a16="http://schemas.microsoft.com/office/drawing/2014/main" xmlns="" id="{DCAD0F0E-43C4-4258-AD26-71ACE26442B2}"/>
              </a:ext>
            </a:extLst>
          </p:cNvPr>
          <p:cNvSpPr/>
          <p:nvPr/>
        </p:nvSpPr>
        <p:spPr>
          <a:xfrm rot="18900000">
            <a:off x="8255239" y="4870040"/>
            <a:ext cx="310127" cy="413439"/>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55" name="Прямоугольник 54">
            <a:extLst>
              <a:ext uri="{FF2B5EF4-FFF2-40B4-BE49-F238E27FC236}">
                <a16:creationId xmlns:a16="http://schemas.microsoft.com/office/drawing/2014/main" xmlns="" id="{C85C70C6-5EA6-4A1A-89E9-F8D5E40B5099}"/>
              </a:ext>
            </a:extLst>
          </p:cNvPr>
          <p:cNvSpPr/>
          <p:nvPr/>
        </p:nvSpPr>
        <p:spPr>
          <a:xfrm rot="18900000">
            <a:off x="8659816" y="1549294"/>
            <a:ext cx="246729" cy="328921"/>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26" name="TextBox 25">
            <a:extLst>
              <a:ext uri="{FF2B5EF4-FFF2-40B4-BE49-F238E27FC236}">
                <a16:creationId xmlns:a16="http://schemas.microsoft.com/office/drawing/2014/main" xmlns="" id="{4F9B50E5-BE31-455D-8EC0-90DCA8ECA555}"/>
              </a:ext>
            </a:extLst>
          </p:cNvPr>
          <p:cNvSpPr txBox="1"/>
          <p:nvPr/>
        </p:nvSpPr>
        <p:spPr>
          <a:xfrm>
            <a:off x="927328" y="1946338"/>
            <a:ext cx="3167743" cy="1298193"/>
          </a:xfrm>
          <a:prstGeom prst="rect">
            <a:avLst/>
          </a:prstGeom>
          <a:noFill/>
        </p:spPr>
        <p:txBody>
          <a:bodyPr wrap="square" lIns="51197" tIns="25599" rIns="51197" bIns="25599"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EG" sz="27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تثبيت الشغلة على المخرطة (</a:t>
            </a:r>
            <a:r>
              <a:rPr lang="en-US" sz="27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(Holding of Work pieces </a:t>
            </a:r>
            <a:endParaRPr lang="en-US" sz="27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extBox 26">
            <a:extLst>
              <a:ext uri="{FF2B5EF4-FFF2-40B4-BE49-F238E27FC236}">
                <a16:creationId xmlns:a16="http://schemas.microsoft.com/office/drawing/2014/main" xmlns="" id="{B16134C6-2F1E-4A8B-B739-4C0938312382}"/>
              </a:ext>
            </a:extLst>
          </p:cNvPr>
          <p:cNvSpPr txBox="1"/>
          <p:nvPr/>
        </p:nvSpPr>
        <p:spPr>
          <a:xfrm>
            <a:off x="1018098" y="3461186"/>
            <a:ext cx="2929278" cy="1552109"/>
          </a:xfrm>
          <a:prstGeom prst="rect">
            <a:avLst/>
          </a:prstGeom>
          <a:noFill/>
        </p:spPr>
        <p:txBody>
          <a:bodyPr wrap="square" lIns="51197" tIns="25599" rIns="51197" bIns="25599" rtlCol="0">
            <a:spAutoFit/>
          </a:bodyPr>
          <a:lstStyle/>
          <a:p>
            <a:pPr algn="ctr" rtl="1">
              <a:lnSpc>
                <a:spcPct val="150000"/>
              </a:lnSpc>
            </a:pPr>
            <a:r>
              <a:rPr lang="ar-EG" sz="1300" b="1" dirty="0"/>
              <a:t>تجهز كل مخرطة باجهزة وادوات لربط او تثبيت الات القطع والخامات المراد تشغيلها ويجب ان تكون هذه الاجهىزة قويىة وسىهلة الاسىتعمال ويتوقف نجىاح عمليىة الخراطىة ومىدى دقتهىا علىى اختيىار الطريقىة السليمة والمناسبة لكل مشغولة </a:t>
            </a:r>
            <a:endParaRPr lang="en-US" sz="1300" b="1" dirty="0">
              <a:latin typeface="Helvetica Neue W23 for SKY Reg" panose="020B0604020202020204" pitchFamily="34" charset="-78"/>
              <a:cs typeface="Helvetica Neue W23 for SKY Reg" panose="020B0604020202020204" pitchFamily="34" charset="-78"/>
            </a:endParaRPr>
          </a:p>
        </p:txBody>
      </p:sp>
      <p:sp>
        <p:nvSpPr>
          <p:cNvPr id="29" name="TextBox 28">
            <a:extLst>
              <a:ext uri="{FF2B5EF4-FFF2-40B4-BE49-F238E27FC236}">
                <a16:creationId xmlns:a16="http://schemas.microsoft.com/office/drawing/2014/main" xmlns="" id="{0247EA42-9501-4C09-A2AF-698AA1E3B53D}"/>
              </a:ext>
            </a:extLst>
          </p:cNvPr>
          <p:cNvSpPr txBox="1"/>
          <p:nvPr/>
        </p:nvSpPr>
        <p:spPr>
          <a:xfrm>
            <a:off x="3636305" y="427750"/>
            <a:ext cx="4352450" cy="359475"/>
          </a:xfrm>
          <a:prstGeom prst="rect">
            <a:avLst/>
          </a:prstGeom>
          <a:noFill/>
        </p:spPr>
        <p:txBody>
          <a:bodyPr wrap="square" lIns="51197" tIns="25599" rIns="51197" bIns="25599" rtlCol="0">
            <a:spAutoFit/>
          </a:bodyPr>
          <a:lstStyle/>
          <a:p>
            <a:pPr algn="r" rtl="1"/>
            <a:r>
              <a:rPr lang="ar-EG" sz="2000" b="1" dirty="0"/>
              <a:t>المبادئ الواجب مراعاتها عند تثبيت المشغولات :</a:t>
            </a:r>
            <a:endParaRPr lang="en-US" sz="2000" dirty="0"/>
          </a:p>
        </p:txBody>
      </p:sp>
      <p:sp>
        <p:nvSpPr>
          <p:cNvPr id="34" name="TextBox 33">
            <a:extLst>
              <a:ext uri="{FF2B5EF4-FFF2-40B4-BE49-F238E27FC236}">
                <a16:creationId xmlns:a16="http://schemas.microsoft.com/office/drawing/2014/main" xmlns="" id="{0247EA42-9501-4C09-A2AF-698AA1E3B53D}"/>
              </a:ext>
            </a:extLst>
          </p:cNvPr>
          <p:cNvSpPr txBox="1"/>
          <p:nvPr/>
        </p:nvSpPr>
        <p:spPr>
          <a:xfrm>
            <a:off x="5005713" y="1579714"/>
            <a:ext cx="3603003" cy="2575466"/>
          </a:xfrm>
          <a:prstGeom prst="rect">
            <a:avLst/>
          </a:prstGeom>
          <a:noFill/>
        </p:spPr>
        <p:txBody>
          <a:bodyPr wrap="square" lIns="51197" tIns="25599" rIns="51197" bIns="25599" rtlCol="0">
            <a:spAutoFit/>
          </a:bodyPr>
          <a:lstStyle/>
          <a:p>
            <a:pPr lvl="0" algn="r" rtl="1"/>
            <a:r>
              <a:rPr lang="ar-EG" b="1" dirty="0"/>
              <a:t>*</a:t>
            </a:r>
            <a:r>
              <a:rPr lang="ar-EG" sz="1600" b="1" dirty="0"/>
              <a:t>الا تقل قوى الربط إلى الحد الذى يؤثر فى قوة تثبيت الشغلة او اهتزازها اثناء القطع</a:t>
            </a:r>
            <a:endParaRPr lang="en-US" sz="1600" b="1" dirty="0"/>
          </a:p>
          <a:p>
            <a:pPr lvl="0" algn="r" rtl="1"/>
            <a:r>
              <a:rPr lang="ar-EG" sz="2000" b="1" dirty="0"/>
              <a:t>*</a:t>
            </a:r>
            <a:r>
              <a:rPr lang="ar-EG" sz="1600" b="1" dirty="0"/>
              <a:t>ان تكون الشغلة متزنة أثناء دورانها</a:t>
            </a:r>
            <a:endParaRPr lang="en-US" sz="1600" b="1" dirty="0"/>
          </a:p>
          <a:p>
            <a:pPr lvl="0" algn="r" rtl="1"/>
            <a:r>
              <a:rPr lang="ar-EG" sz="2000" b="1" dirty="0"/>
              <a:t>*</a:t>
            </a:r>
            <a:r>
              <a:rPr lang="ar-EG" sz="1600" b="1" dirty="0"/>
              <a:t>الا يحدث انزلاق نسبى بين دورات عمود الادارة ودورات المشغولة</a:t>
            </a:r>
            <a:endParaRPr lang="en-US" sz="1600" b="1" dirty="0"/>
          </a:p>
          <a:p>
            <a:pPr lvl="0" algn="r" rtl="1"/>
            <a:r>
              <a:rPr lang="ar-EG" sz="2000" b="1" dirty="0"/>
              <a:t>*</a:t>
            </a:r>
            <a:r>
              <a:rPr lang="ar-EG" sz="1600" b="1" dirty="0"/>
              <a:t>ان يكون هناك تناسق بين حجم المشغولة ووسيلة التثبيت</a:t>
            </a:r>
            <a:endParaRPr lang="en-US" sz="1600" b="1" dirty="0"/>
          </a:p>
          <a:p>
            <a:pPr lvl="0" algn="r" rtl="1"/>
            <a:r>
              <a:rPr lang="ar-EG" sz="2200" b="1" dirty="0"/>
              <a:t>*</a:t>
            </a:r>
            <a:r>
              <a:rPr lang="ar-EG" sz="1600" b="1" dirty="0"/>
              <a:t>ان لا نبالغ فى قوى الربط حتى لا ينتج تغيير فى شكل المشغولة او اعوجاج محاورها</a:t>
            </a:r>
            <a:endParaRPr lang="en-US" sz="1600" b="1" dirty="0"/>
          </a:p>
        </p:txBody>
      </p:sp>
      <p:sp>
        <p:nvSpPr>
          <p:cNvPr id="40" name="TextBox 39">
            <a:extLst>
              <a:ext uri="{FF2B5EF4-FFF2-40B4-BE49-F238E27FC236}">
                <a16:creationId xmlns:a16="http://schemas.microsoft.com/office/drawing/2014/main" xmlns="" id="{0247EA42-9501-4C09-A2AF-698AA1E3B53D}"/>
              </a:ext>
            </a:extLst>
          </p:cNvPr>
          <p:cNvSpPr txBox="1"/>
          <p:nvPr/>
        </p:nvSpPr>
        <p:spPr>
          <a:xfrm>
            <a:off x="3947375" y="4901026"/>
            <a:ext cx="4221864" cy="1436693"/>
          </a:xfrm>
          <a:prstGeom prst="rect">
            <a:avLst/>
          </a:prstGeom>
          <a:noFill/>
        </p:spPr>
        <p:txBody>
          <a:bodyPr wrap="square" lIns="51197" tIns="25599" rIns="51197" bIns="25599" rtlCol="0">
            <a:spAutoFit/>
          </a:bodyPr>
          <a:lstStyle/>
          <a:p>
            <a:pPr algn="r" rtl="1"/>
            <a:r>
              <a:rPr lang="ar-EG" b="1" dirty="0"/>
              <a:t>طرق تثبيت المشغولات عند خرطها :</a:t>
            </a:r>
            <a:endParaRPr lang="en-US" dirty="0"/>
          </a:p>
          <a:p>
            <a:pPr lvl="0" algn="r" rtl="1"/>
            <a:r>
              <a:rPr lang="ar-EG" dirty="0"/>
              <a:t>_التثبيت فى الظرف</a:t>
            </a:r>
            <a:endParaRPr lang="en-US" dirty="0"/>
          </a:p>
          <a:p>
            <a:pPr lvl="0" algn="r" rtl="1"/>
            <a:r>
              <a:rPr lang="ar-EG" dirty="0"/>
              <a:t>_التثبيت بين ذنبتين مع (استعمال صينية ومفتاح دوارة)</a:t>
            </a:r>
            <a:endParaRPr lang="en-US" dirty="0"/>
          </a:p>
          <a:p>
            <a:pPr lvl="0" algn="r" rtl="1"/>
            <a:r>
              <a:rPr lang="ar-EG" dirty="0"/>
              <a:t>_التثبيت على الصينية مع(استعمال دوات الربط المساعدة)</a:t>
            </a: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731250" y="6307752"/>
            <a:ext cx="304800" cy="406337"/>
          </a:xfrm>
          <a:prstGeom prst="rect">
            <a:avLst/>
          </a:prstGeom>
        </p:spPr>
      </p:pic>
    </p:spTree>
    <p:custDataLst>
      <p:tags r:id="rId1"/>
    </p:custDataLst>
    <p:extLst>
      <p:ext uri="{BB962C8B-B14F-4D97-AF65-F5344CB8AC3E}">
        <p14:creationId xmlns:p14="http://schemas.microsoft.com/office/powerpoint/2010/main" val="2343152734"/>
      </p:ext>
    </p:extLst>
  </p:cSld>
  <p:clrMapOvr>
    <a:masterClrMapping/>
  </p:clrMapOvr>
  <mc:AlternateContent xmlns:mc="http://schemas.openxmlformats.org/markup-compatibility/2006" xmlns:p14="http://schemas.microsoft.com/office/powerpoint/2010/main">
    <mc:Choice Requires="p14">
      <p:transition spd="slow" p14:dur="2000" advTm="86754"/>
    </mc:Choice>
    <mc:Fallback xmlns="">
      <p:transition spd="slow" advTm="86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3"/>
                </p:tgtEl>
              </p:cMediaNode>
            </p:audio>
          </p:childTnLst>
        </p:cTn>
      </p:par>
    </p:tnLst>
    <p:bldLst>
      <p:bldP spid="24" grpId="0" animBg="1"/>
      <p:bldP spid="18" grpId="0" animBg="1"/>
      <p:bldP spid="38" grpId="0" animBg="1"/>
      <p:bldP spid="48" grpId="0" animBg="1"/>
      <p:bldP spid="55" grpId="0" animBg="1"/>
      <p:bldP spid="26" grpId="0"/>
      <p:bldP spid="27" grpId="0"/>
      <p:bldP spid="29" grpId="0"/>
      <p:bldP spid="34"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21070141"/>
              </p:ext>
            </p:extLst>
          </p:nvPr>
        </p:nvGraphicFramePr>
        <p:xfrm>
          <a:off x="1513115" y="299235"/>
          <a:ext cx="6096000" cy="632343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0000"/>
                    </a:ext>
                  </a:extLst>
                </a:gridCol>
              </a:tblGrid>
              <a:tr h="776146">
                <a:tc>
                  <a:txBody>
                    <a:bodyPr/>
                    <a:lstStyle/>
                    <a:p>
                      <a:pPr algn="ctr"/>
                      <a:r>
                        <a:rPr lang="ar-EG" sz="3600" dirty="0" smtClean="0"/>
                        <a:t>اسماء المجموعة</a:t>
                      </a:r>
                      <a:endParaRPr lang="en-US" sz="3600" dirty="0"/>
                    </a:p>
                  </a:txBody>
                  <a:tcPr marL="45720" marR="45720" marT="30475" marB="30475"/>
                </a:tc>
                <a:extLst>
                  <a:ext uri="{0D108BD9-81ED-4DB2-BD59-A6C34878D82A}">
                    <a16:rowId xmlns:a16="http://schemas.microsoft.com/office/drawing/2014/main" xmlns="" val="10000"/>
                  </a:ext>
                </a:extLst>
              </a:tr>
              <a:tr h="792358">
                <a:tc>
                  <a:txBody>
                    <a:bodyPr/>
                    <a:lstStyle/>
                    <a:p>
                      <a:pPr algn="ctr"/>
                      <a:r>
                        <a:rPr lang="ar-EG" sz="4800" dirty="0" smtClean="0"/>
                        <a:t>مريم رضا</a:t>
                      </a:r>
                      <a:endParaRPr lang="en-US" sz="4800" dirty="0"/>
                    </a:p>
                  </a:txBody>
                  <a:tcPr marL="45720" marR="45720" marT="30475" marB="30475"/>
                </a:tc>
                <a:extLst>
                  <a:ext uri="{0D108BD9-81ED-4DB2-BD59-A6C34878D82A}">
                    <a16:rowId xmlns:a16="http://schemas.microsoft.com/office/drawing/2014/main" xmlns="" val="10001"/>
                  </a:ext>
                </a:extLst>
              </a:tr>
              <a:tr h="792358">
                <a:tc>
                  <a:txBody>
                    <a:bodyPr/>
                    <a:lstStyle/>
                    <a:p>
                      <a:pPr algn="ctr"/>
                      <a:r>
                        <a:rPr lang="ar-EG" sz="4800" dirty="0" smtClean="0"/>
                        <a:t>اية ماجد سليمان </a:t>
                      </a:r>
                      <a:endParaRPr lang="en-US" sz="4800" dirty="0"/>
                    </a:p>
                  </a:txBody>
                  <a:tcPr marL="45720" marR="45720" marT="30475" marB="30475"/>
                </a:tc>
                <a:extLst>
                  <a:ext uri="{0D108BD9-81ED-4DB2-BD59-A6C34878D82A}">
                    <a16:rowId xmlns:a16="http://schemas.microsoft.com/office/drawing/2014/main" xmlns="" val="10002"/>
                  </a:ext>
                </a:extLst>
              </a:tr>
              <a:tr h="792358">
                <a:tc>
                  <a:txBody>
                    <a:bodyPr/>
                    <a:lstStyle/>
                    <a:p>
                      <a:pPr algn="ctr"/>
                      <a:r>
                        <a:rPr lang="ar-EG" sz="4800" dirty="0" smtClean="0"/>
                        <a:t>اميرة</a:t>
                      </a:r>
                      <a:r>
                        <a:rPr lang="ar-EG" sz="4800" baseline="0" dirty="0" smtClean="0"/>
                        <a:t> اشرف</a:t>
                      </a:r>
                      <a:endParaRPr lang="en-US" sz="4800" dirty="0"/>
                    </a:p>
                  </a:txBody>
                  <a:tcPr marL="45720" marR="45720" marT="30475" marB="30475"/>
                </a:tc>
                <a:extLst>
                  <a:ext uri="{0D108BD9-81ED-4DB2-BD59-A6C34878D82A}">
                    <a16:rowId xmlns:a16="http://schemas.microsoft.com/office/drawing/2014/main" xmlns="" val="10003"/>
                  </a:ext>
                </a:extLst>
              </a:tr>
              <a:tr h="792358">
                <a:tc>
                  <a:txBody>
                    <a:bodyPr/>
                    <a:lstStyle/>
                    <a:p>
                      <a:pPr algn="ctr"/>
                      <a:r>
                        <a:rPr lang="ar-EG" sz="4800" dirty="0" smtClean="0"/>
                        <a:t>دينا مجدي</a:t>
                      </a:r>
                      <a:endParaRPr lang="en-US" sz="4800" dirty="0"/>
                    </a:p>
                  </a:txBody>
                  <a:tcPr marL="45720" marR="45720" marT="30475" marB="30475"/>
                </a:tc>
                <a:extLst>
                  <a:ext uri="{0D108BD9-81ED-4DB2-BD59-A6C34878D82A}">
                    <a16:rowId xmlns:a16="http://schemas.microsoft.com/office/drawing/2014/main" xmlns="" val="10004"/>
                  </a:ext>
                </a:extLst>
              </a:tr>
              <a:tr h="792358">
                <a:tc>
                  <a:txBody>
                    <a:bodyPr/>
                    <a:lstStyle/>
                    <a:p>
                      <a:pPr algn="ctr"/>
                      <a:r>
                        <a:rPr lang="ar-EG" sz="4800" dirty="0" smtClean="0"/>
                        <a:t>سلمي</a:t>
                      </a:r>
                      <a:r>
                        <a:rPr lang="ar-EG" sz="4800" baseline="0" dirty="0" smtClean="0"/>
                        <a:t> ابراهيم</a:t>
                      </a:r>
                      <a:endParaRPr lang="en-US" sz="4800" dirty="0"/>
                    </a:p>
                  </a:txBody>
                  <a:tcPr marL="45720" marR="45720" marT="30475" marB="30475"/>
                </a:tc>
                <a:extLst>
                  <a:ext uri="{0D108BD9-81ED-4DB2-BD59-A6C34878D82A}">
                    <a16:rowId xmlns:a16="http://schemas.microsoft.com/office/drawing/2014/main" xmlns="" val="10005"/>
                  </a:ext>
                </a:extLst>
              </a:tr>
              <a:tr h="792358">
                <a:tc>
                  <a:txBody>
                    <a:bodyPr/>
                    <a:lstStyle/>
                    <a:p>
                      <a:pPr algn="ctr"/>
                      <a:r>
                        <a:rPr lang="ar-EG" sz="4800" dirty="0" smtClean="0"/>
                        <a:t>اية</a:t>
                      </a:r>
                      <a:r>
                        <a:rPr lang="ar-EG" sz="4800" baseline="0" dirty="0" smtClean="0"/>
                        <a:t> نجيب</a:t>
                      </a:r>
                      <a:endParaRPr lang="en-US" sz="4800" dirty="0"/>
                    </a:p>
                  </a:txBody>
                  <a:tcPr marL="45720" marR="45720" marT="30475" marB="30475"/>
                </a:tc>
                <a:extLst>
                  <a:ext uri="{0D108BD9-81ED-4DB2-BD59-A6C34878D82A}">
                    <a16:rowId xmlns:a16="http://schemas.microsoft.com/office/drawing/2014/main" xmlns="" val="10006"/>
                  </a:ext>
                </a:extLst>
              </a:tr>
              <a:tr h="792358">
                <a:tc>
                  <a:txBody>
                    <a:bodyPr/>
                    <a:lstStyle/>
                    <a:p>
                      <a:pPr algn="ctr"/>
                      <a:r>
                        <a:rPr lang="ar-EG" sz="4800" dirty="0" smtClean="0"/>
                        <a:t>اماني بنداري</a:t>
                      </a:r>
                      <a:endParaRPr lang="en-US" sz="4800" dirty="0"/>
                    </a:p>
                  </a:txBody>
                  <a:tcPr marL="45720" marR="45720" marT="30475" marB="30475"/>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85814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1.2|2.8|0.9|1.1|0.8"/>
</p:tagLst>
</file>

<file path=ppt/tags/tag3.xml><?xml version="1.0" encoding="utf-8"?>
<p:tagLst xmlns:a="http://schemas.openxmlformats.org/drawingml/2006/main" xmlns:r="http://schemas.openxmlformats.org/officeDocument/2006/relationships" xmlns:p="http://schemas.openxmlformats.org/presentationml/2006/main">
  <p:tag name="TIMING" val="|1.5|0.8|1.4|0.8|0.9|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On-screen Show (4:3)</PresentationFormat>
  <Paragraphs>46</Paragraphs>
  <Slides>4</Slides>
  <Notes>1</Notes>
  <HiddenSlides>0</HiddenSlides>
  <MMClips>3</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SAMSUNG</cp:lastModifiedBy>
  <cp:revision>1</cp:revision>
  <dcterms:created xsi:type="dcterms:W3CDTF">2006-08-16T00:00:00Z</dcterms:created>
  <dcterms:modified xsi:type="dcterms:W3CDTF">2020-03-21T15:24:31Z</dcterms:modified>
</cp:coreProperties>
</file>