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008" r:id="rId1"/>
  </p:sldMasterIdLst>
  <p:notesMasterIdLst>
    <p:notesMasterId r:id="rId23"/>
  </p:notesMasterIdLst>
  <p:sldIdLst>
    <p:sldId id="256" r:id="rId2"/>
    <p:sldId id="276"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7" d="100"/>
          <a:sy n="77" d="100"/>
        </p:scale>
        <p:origin x="120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E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CE036652-DB1F-4892-A156-BF2BC608ED86}" type="datetimeFigureOut">
              <a:rPr lang="ar-EG" smtClean="0"/>
              <a:t>11/08/1441</a:t>
            </a:fld>
            <a:endParaRPr lang="ar-EG"/>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ar-E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E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1100FABD-5706-4C10-9E4E-67D6F756A390}" type="slidenum">
              <a:rPr lang="ar-EG" smtClean="0"/>
              <a:t>‹#›</a:t>
            </a:fld>
            <a:endParaRPr lang="ar-EG"/>
          </a:p>
        </p:txBody>
      </p:sp>
    </p:spTree>
    <p:extLst>
      <p:ext uri="{BB962C8B-B14F-4D97-AF65-F5344CB8AC3E}">
        <p14:creationId xmlns:p14="http://schemas.microsoft.com/office/powerpoint/2010/main" val="3258885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1100FABD-5706-4C10-9E4E-67D6F756A390}" type="slidenum">
              <a:rPr lang="ar-EG" smtClean="0"/>
              <a:t>1</a:t>
            </a:fld>
            <a:endParaRPr lang="ar-EG"/>
          </a:p>
        </p:txBody>
      </p:sp>
    </p:spTree>
    <p:extLst>
      <p:ext uri="{BB962C8B-B14F-4D97-AF65-F5344CB8AC3E}">
        <p14:creationId xmlns:p14="http://schemas.microsoft.com/office/powerpoint/2010/main" val="1763810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F472E883-1C2C-4EBA-B68F-2FE5BE176D2E}" type="datetimeFigureOut">
              <a:rPr lang="ar-EG" smtClean="0"/>
              <a:pPr/>
              <a:t>11/08/1441</a:t>
            </a:fld>
            <a:endParaRPr lang="ar-EG"/>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ar-EG"/>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E3D8EFE9-ABB0-44F5-B33E-4FBF816D15E0}" type="slidenum">
              <a:rPr lang="ar-EG" smtClean="0"/>
              <a:pPr/>
              <a:t>‹#›</a:t>
            </a:fld>
            <a:endParaRPr lang="ar-E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72E883-1C2C-4EBA-B68F-2FE5BE176D2E}" type="datetimeFigureOut">
              <a:rPr lang="ar-EG" smtClean="0"/>
              <a:pPr/>
              <a:t>11/08/1441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E3D8EFE9-ABB0-44F5-B33E-4FBF816D15E0}" type="slidenum">
              <a:rPr lang="ar-EG" smtClean="0"/>
              <a:pPr/>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72E883-1C2C-4EBA-B68F-2FE5BE176D2E}" type="datetimeFigureOut">
              <a:rPr lang="ar-EG" smtClean="0"/>
              <a:pPr/>
              <a:t>11/08/1441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E3D8EFE9-ABB0-44F5-B33E-4FBF816D15E0}" type="slidenum">
              <a:rPr lang="ar-EG" smtClean="0"/>
              <a:pPr/>
              <a:t>‹#›</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F472E883-1C2C-4EBA-B68F-2FE5BE176D2E}" type="datetimeFigureOut">
              <a:rPr lang="ar-EG" smtClean="0"/>
              <a:pPr/>
              <a:t>11/08/1441</a:t>
            </a:fld>
            <a:endParaRPr lang="ar-EG"/>
          </a:p>
        </p:txBody>
      </p:sp>
      <p:sp>
        <p:nvSpPr>
          <p:cNvPr id="5" name="Footer Placeholder 4"/>
          <p:cNvSpPr>
            <a:spLocks noGrp="1"/>
          </p:cNvSpPr>
          <p:nvPr>
            <p:ph type="ftr" sz="quarter" idx="11"/>
          </p:nvPr>
        </p:nvSpPr>
        <p:spPr>
          <a:xfrm>
            <a:off x="457200" y="6480969"/>
            <a:ext cx="4260056" cy="300831"/>
          </a:xfrm>
        </p:spPr>
        <p:txBody>
          <a:bodyPr/>
          <a:lstStyle/>
          <a:p>
            <a:endParaRPr lang="ar-EG"/>
          </a:p>
        </p:txBody>
      </p:sp>
      <p:sp>
        <p:nvSpPr>
          <p:cNvPr id="6" name="Slide Number Placeholder 5"/>
          <p:cNvSpPr>
            <a:spLocks noGrp="1"/>
          </p:cNvSpPr>
          <p:nvPr>
            <p:ph type="sldNum" sz="quarter" idx="12"/>
          </p:nvPr>
        </p:nvSpPr>
        <p:spPr/>
        <p:txBody>
          <a:bodyPr/>
          <a:lstStyle/>
          <a:p>
            <a:fld id="{E3D8EFE9-ABB0-44F5-B33E-4FBF816D15E0}" type="slidenum">
              <a:rPr lang="ar-EG" smtClean="0"/>
              <a:pPr/>
              <a:t>‹#›</a:t>
            </a:fld>
            <a:endParaRPr lang="ar-E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F472E883-1C2C-4EBA-B68F-2FE5BE176D2E}" type="datetimeFigureOut">
              <a:rPr lang="ar-EG" smtClean="0"/>
              <a:pPr/>
              <a:t>11/08/1441</a:t>
            </a:fld>
            <a:endParaRPr lang="ar-EG"/>
          </a:p>
        </p:txBody>
      </p:sp>
      <p:sp>
        <p:nvSpPr>
          <p:cNvPr id="5" name="Footer Placeholder 4"/>
          <p:cNvSpPr>
            <a:spLocks noGrp="1"/>
          </p:cNvSpPr>
          <p:nvPr>
            <p:ph type="ftr" sz="quarter" idx="11"/>
          </p:nvPr>
        </p:nvSpPr>
        <p:spPr>
          <a:xfrm>
            <a:off x="2619376" y="6480969"/>
            <a:ext cx="4260056" cy="300831"/>
          </a:xfrm>
        </p:spPr>
        <p:txBody>
          <a:bodyPr/>
          <a:lstStyle/>
          <a:p>
            <a:endParaRPr lang="ar-EG"/>
          </a:p>
        </p:txBody>
      </p:sp>
      <p:sp>
        <p:nvSpPr>
          <p:cNvPr id="6" name="Slide Number Placeholder 5"/>
          <p:cNvSpPr>
            <a:spLocks noGrp="1"/>
          </p:cNvSpPr>
          <p:nvPr>
            <p:ph type="sldNum" sz="quarter" idx="12"/>
          </p:nvPr>
        </p:nvSpPr>
        <p:spPr>
          <a:xfrm>
            <a:off x="8451056" y="809624"/>
            <a:ext cx="502920" cy="300831"/>
          </a:xfrm>
        </p:spPr>
        <p:txBody>
          <a:bodyPr/>
          <a:lstStyle/>
          <a:p>
            <a:fld id="{E3D8EFE9-ABB0-44F5-B33E-4FBF816D15E0}" type="slidenum">
              <a:rPr lang="ar-EG" smtClean="0"/>
              <a:pPr/>
              <a:t>‹#›</a:t>
            </a:fld>
            <a:endParaRPr lang="ar-EG"/>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F472E883-1C2C-4EBA-B68F-2FE5BE176D2E}" type="datetimeFigureOut">
              <a:rPr lang="ar-EG" smtClean="0"/>
              <a:pPr/>
              <a:t>11/08/1441</a:t>
            </a:fld>
            <a:endParaRPr lang="ar-EG"/>
          </a:p>
        </p:txBody>
      </p:sp>
      <p:sp>
        <p:nvSpPr>
          <p:cNvPr id="6" name="Footer Placeholder 5"/>
          <p:cNvSpPr>
            <a:spLocks noGrp="1"/>
          </p:cNvSpPr>
          <p:nvPr>
            <p:ph type="ftr" sz="quarter" idx="11"/>
          </p:nvPr>
        </p:nvSpPr>
        <p:spPr>
          <a:xfrm>
            <a:off x="457200" y="6480969"/>
            <a:ext cx="4260056" cy="301752"/>
          </a:xfrm>
        </p:spPr>
        <p:txBody>
          <a:bodyPr/>
          <a:lstStyle/>
          <a:p>
            <a:endParaRPr lang="ar-EG"/>
          </a:p>
        </p:txBody>
      </p:sp>
      <p:sp>
        <p:nvSpPr>
          <p:cNvPr id="7" name="Slide Number Placeholder 6"/>
          <p:cNvSpPr>
            <a:spLocks noGrp="1"/>
          </p:cNvSpPr>
          <p:nvPr>
            <p:ph type="sldNum" sz="quarter" idx="12"/>
          </p:nvPr>
        </p:nvSpPr>
        <p:spPr>
          <a:xfrm>
            <a:off x="7589520" y="6480969"/>
            <a:ext cx="502920" cy="301752"/>
          </a:xfrm>
        </p:spPr>
        <p:txBody>
          <a:bodyPr/>
          <a:lstStyle/>
          <a:p>
            <a:fld id="{E3D8EFE9-ABB0-44F5-B33E-4FBF816D15E0}" type="slidenum">
              <a:rPr lang="ar-EG" smtClean="0"/>
              <a:pPr/>
              <a:t>‹#›</a:t>
            </a:fld>
            <a:endParaRPr lang="ar-E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F472E883-1C2C-4EBA-B68F-2FE5BE176D2E}" type="datetimeFigureOut">
              <a:rPr lang="ar-EG" smtClean="0"/>
              <a:pPr/>
              <a:t>11/08/1441</a:t>
            </a:fld>
            <a:endParaRPr lang="ar-EG"/>
          </a:p>
        </p:txBody>
      </p:sp>
      <p:sp>
        <p:nvSpPr>
          <p:cNvPr id="8" name="Footer Placeholder 7"/>
          <p:cNvSpPr>
            <a:spLocks noGrp="1"/>
          </p:cNvSpPr>
          <p:nvPr>
            <p:ph type="ftr" sz="quarter" idx="11"/>
          </p:nvPr>
        </p:nvSpPr>
        <p:spPr>
          <a:xfrm>
            <a:off x="457200" y="6480969"/>
            <a:ext cx="4261104" cy="301752"/>
          </a:xfrm>
        </p:spPr>
        <p:txBody>
          <a:bodyPr/>
          <a:lstStyle/>
          <a:p>
            <a:endParaRPr lang="ar-EG"/>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E3D8EFE9-ABB0-44F5-B33E-4FBF816D15E0}" type="slidenum">
              <a:rPr lang="ar-EG" smtClean="0"/>
              <a:pPr/>
              <a:t>‹#›</a:t>
            </a:fld>
            <a:endParaRPr lang="ar-EG"/>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472E883-1C2C-4EBA-B68F-2FE5BE176D2E}" type="datetimeFigureOut">
              <a:rPr lang="ar-EG" smtClean="0"/>
              <a:pPr/>
              <a:t>11/08/1441</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E3D8EFE9-ABB0-44F5-B33E-4FBF816D15E0}" type="slidenum">
              <a:rPr lang="ar-EG" smtClean="0"/>
              <a:pPr/>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F472E883-1C2C-4EBA-B68F-2FE5BE176D2E}" type="datetimeFigureOut">
              <a:rPr lang="ar-EG" smtClean="0"/>
              <a:pPr/>
              <a:t>11/08/1441</a:t>
            </a:fld>
            <a:endParaRPr lang="ar-EG"/>
          </a:p>
        </p:txBody>
      </p:sp>
      <p:sp>
        <p:nvSpPr>
          <p:cNvPr id="3" name="Footer Placeholder 2"/>
          <p:cNvSpPr>
            <a:spLocks noGrp="1"/>
          </p:cNvSpPr>
          <p:nvPr>
            <p:ph type="ftr" sz="quarter" idx="11"/>
          </p:nvPr>
        </p:nvSpPr>
        <p:spPr>
          <a:xfrm>
            <a:off x="457200" y="6481890"/>
            <a:ext cx="4260056" cy="300831"/>
          </a:xfrm>
        </p:spPr>
        <p:txBody>
          <a:bodyPr/>
          <a:lstStyle/>
          <a:p>
            <a:endParaRPr lang="ar-EG"/>
          </a:p>
        </p:txBody>
      </p:sp>
      <p:sp>
        <p:nvSpPr>
          <p:cNvPr id="4" name="Slide Number Placeholder 3"/>
          <p:cNvSpPr>
            <a:spLocks noGrp="1"/>
          </p:cNvSpPr>
          <p:nvPr>
            <p:ph type="sldNum" sz="quarter" idx="12"/>
          </p:nvPr>
        </p:nvSpPr>
        <p:spPr>
          <a:xfrm>
            <a:off x="7589520" y="6480969"/>
            <a:ext cx="502920" cy="301752"/>
          </a:xfrm>
        </p:spPr>
        <p:txBody>
          <a:bodyPr/>
          <a:lstStyle/>
          <a:p>
            <a:fld id="{E3D8EFE9-ABB0-44F5-B33E-4FBF816D15E0}" type="slidenum">
              <a:rPr lang="ar-EG" smtClean="0"/>
              <a:pPr/>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F472E883-1C2C-4EBA-B68F-2FE5BE176D2E}" type="datetimeFigureOut">
              <a:rPr lang="ar-EG" smtClean="0"/>
              <a:pPr/>
              <a:t>11/08/1441</a:t>
            </a:fld>
            <a:endParaRPr lang="ar-EG"/>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ar-EG"/>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E3D8EFE9-ABB0-44F5-B33E-4FBF816D15E0}" type="slidenum">
              <a:rPr lang="ar-EG" smtClean="0"/>
              <a:pPr/>
              <a:t>‹#›</a:t>
            </a:fld>
            <a:endParaRPr lang="ar-EG"/>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F472E883-1C2C-4EBA-B68F-2FE5BE176D2E}" type="datetimeFigureOut">
              <a:rPr lang="ar-EG" smtClean="0"/>
              <a:pPr/>
              <a:t>11/08/1441</a:t>
            </a:fld>
            <a:endParaRPr lang="ar-EG"/>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ar-EG"/>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E3D8EFE9-ABB0-44F5-B33E-4FBF816D15E0}" type="slidenum">
              <a:rPr lang="ar-EG" smtClean="0"/>
              <a:pPr/>
              <a:t>‹#›</a:t>
            </a:fld>
            <a:endParaRPr lang="ar-EG"/>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F472E883-1C2C-4EBA-B68F-2FE5BE176D2E}" type="datetimeFigureOut">
              <a:rPr lang="ar-EG" smtClean="0"/>
              <a:pPr/>
              <a:t>11/08/1441</a:t>
            </a:fld>
            <a:endParaRPr lang="ar-EG"/>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ar-EG"/>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E3D8EFE9-ABB0-44F5-B33E-4FBF816D15E0}" type="slidenum">
              <a:rPr lang="ar-EG" smtClean="0"/>
              <a:pPr/>
              <a:t>‹#›</a:t>
            </a:fld>
            <a:endParaRPr lang="ar-EG"/>
          </a:p>
        </p:txBody>
      </p:sp>
    </p:spTree>
  </p:cSld>
  <p:clrMap bg1="dk1" tx1="lt1" bg2="dk2" tx2="lt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5011" y="908720"/>
            <a:ext cx="6172200" cy="2254402"/>
          </a:xfrm>
        </p:spPr>
        <p:txBody>
          <a:bodyPr>
            <a:noAutofit/>
          </a:bodyPr>
          <a:lstStyle/>
          <a:p>
            <a:pPr algn="ctr"/>
            <a:r>
              <a:rPr lang="ar-EG" sz="7200" b="1" dirty="0" smtClean="0">
                <a:solidFill>
                  <a:srgbClr val="FFFF00"/>
                </a:solidFill>
                <a:latin typeface="Arial" pitchFamily="34" charset="0"/>
                <a:cs typeface="Arial" pitchFamily="34" charset="0"/>
              </a:rPr>
              <a:t>عملية تجليخ المعادن </a:t>
            </a:r>
            <a:endParaRPr lang="ar-EG" sz="7200" b="1" dirty="0">
              <a:solidFill>
                <a:srgbClr val="FFFF00"/>
              </a:solidFill>
              <a:latin typeface="Arial" pitchFamily="34" charset="0"/>
              <a:cs typeface="Arial" pitchFamily="34" charset="0"/>
            </a:endParaRPr>
          </a:p>
        </p:txBody>
      </p:sp>
      <p:sp>
        <p:nvSpPr>
          <p:cNvPr id="3" name="Subtitle 2"/>
          <p:cNvSpPr>
            <a:spLocks noGrp="1"/>
          </p:cNvSpPr>
          <p:nvPr>
            <p:ph type="subTitle" idx="1"/>
          </p:nvPr>
        </p:nvSpPr>
        <p:spPr>
          <a:xfrm>
            <a:off x="0" y="3573016"/>
            <a:ext cx="6172200" cy="2808312"/>
          </a:xfrm>
        </p:spPr>
        <p:txBody>
          <a:bodyPr>
            <a:normAutofit/>
          </a:bodyPr>
          <a:lstStyle/>
          <a:p>
            <a:pPr algn="ctr"/>
            <a:r>
              <a:rPr lang="ar-EG" sz="6600" b="1" dirty="0" smtClean="0">
                <a:solidFill>
                  <a:srgbClr val="00B0F0"/>
                </a:solidFill>
                <a:latin typeface="Arial" pitchFamily="34" charset="0"/>
                <a:cs typeface="Arial" pitchFamily="34" charset="0"/>
              </a:rPr>
              <a:t>اشراف</a:t>
            </a:r>
            <a:endParaRPr lang="ar-EG" sz="6600" b="1" dirty="0" smtClean="0">
              <a:solidFill>
                <a:srgbClr val="00B0F0"/>
              </a:solidFill>
              <a:latin typeface="Arial" pitchFamily="34" charset="0"/>
              <a:cs typeface="Arial" pitchFamily="34" charset="0"/>
            </a:endParaRPr>
          </a:p>
          <a:p>
            <a:r>
              <a:rPr lang="ar-EG" sz="6600" b="1" dirty="0" smtClean="0">
                <a:solidFill>
                  <a:srgbClr val="00B0F0"/>
                </a:solidFill>
              </a:rPr>
              <a:t>     </a:t>
            </a:r>
            <a:r>
              <a:rPr lang="ar-EG" sz="6600" b="1" dirty="0" smtClean="0">
                <a:solidFill>
                  <a:srgbClr val="00B0F0"/>
                </a:solidFill>
                <a:latin typeface="Arial" pitchFamily="34" charset="0"/>
                <a:cs typeface="Arial" pitchFamily="34" charset="0"/>
              </a:rPr>
              <a:t>أ.د / السيد الملقي </a:t>
            </a:r>
            <a:endParaRPr lang="ar-EG" sz="6600" b="1" dirty="0">
              <a:solidFill>
                <a:srgbClr val="00B0F0"/>
              </a:solidFill>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864" y="-27384"/>
            <a:ext cx="5688632" cy="1224136"/>
          </a:xfrm>
        </p:spPr>
        <p:txBody>
          <a:bodyPr/>
          <a:lstStyle/>
          <a:p>
            <a:pPr algn="r">
              <a:buFont typeface="Wingdings" pitchFamily="2" charset="2"/>
              <a:buChar char="v"/>
            </a:pPr>
            <a:r>
              <a:rPr lang="ar-EG" b="1" dirty="0" smtClean="0">
                <a:latin typeface="Arial" pitchFamily="34" charset="0"/>
                <a:cs typeface="Arial" pitchFamily="34" charset="0"/>
              </a:rPr>
              <a:t> </a:t>
            </a:r>
            <a:r>
              <a:rPr lang="ar-EG" sz="4000" b="1" u="sng" dirty="0" smtClean="0">
                <a:solidFill>
                  <a:srgbClr val="FFFF00"/>
                </a:solidFill>
                <a:latin typeface="Arial" pitchFamily="34" charset="0"/>
                <a:cs typeface="Arial" pitchFamily="34" charset="0"/>
              </a:rPr>
              <a:t>أله تجليخ اسطح مستويه :</a:t>
            </a:r>
            <a:endParaRPr lang="ar-EG" sz="4000" b="1" u="sng"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4716016" y="620688"/>
            <a:ext cx="4427984" cy="6237312"/>
          </a:xfrm>
        </p:spPr>
        <p:txBody>
          <a:bodyPr numCol="1" anchor="t">
            <a:normAutofit fontScale="85000" lnSpcReduction="10000"/>
          </a:bodyPr>
          <a:lstStyle/>
          <a:p>
            <a:pPr>
              <a:buNone/>
            </a:pPr>
            <a:endParaRPr lang="en-US" sz="2600" dirty="0" smtClean="0">
              <a:latin typeface="Arial" pitchFamily="34" charset="0"/>
              <a:cs typeface="Arial" pitchFamily="34" charset="0"/>
            </a:endParaRPr>
          </a:p>
          <a:p>
            <a:pPr lvl="0">
              <a:lnSpc>
                <a:spcPct val="160000"/>
              </a:lnSpc>
            </a:pPr>
            <a:r>
              <a:rPr lang="ar-EG" sz="3100" dirty="0" smtClean="0">
                <a:latin typeface="Arial" pitchFamily="34" charset="0"/>
                <a:cs typeface="Arial" pitchFamily="34" charset="0"/>
              </a:rPr>
              <a:t> </a:t>
            </a:r>
            <a:r>
              <a:rPr lang="ar-EG" sz="3500" b="1" dirty="0" smtClean="0">
                <a:solidFill>
                  <a:srgbClr val="FF0000"/>
                </a:solidFill>
                <a:latin typeface="Arial" pitchFamily="34" charset="0"/>
                <a:cs typeface="Arial" pitchFamily="34" charset="0"/>
              </a:rPr>
              <a:t>المنضده :</a:t>
            </a:r>
            <a:r>
              <a:rPr lang="ar-EG" sz="2800" b="1" dirty="0" smtClean="0">
                <a:solidFill>
                  <a:schemeClr val="accent1">
                    <a:lumMod val="20000"/>
                    <a:lumOff val="80000"/>
                  </a:schemeClr>
                </a:solidFill>
                <a:latin typeface="Arial" pitchFamily="34" charset="0"/>
                <a:cs typeface="Arial" pitchFamily="34" charset="0"/>
              </a:rPr>
              <a:t> </a:t>
            </a:r>
            <a:r>
              <a:rPr lang="ar-EG" sz="3300" b="1" dirty="0" smtClean="0">
                <a:solidFill>
                  <a:srgbClr val="00B0F0"/>
                </a:solidFill>
                <a:latin typeface="Arial" pitchFamily="34" charset="0"/>
                <a:cs typeface="Arial" pitchFamily="34" charset="0"/>
              </a:rPr>
              <a:t>تحمل قطعه الشغل حتى حجر التجليخ .</a:t>
            </a:r>
            <a:endParaRPr lang="en-US" sz="3300" b="1" dirty="0" smtClean="0">
              <a:solidFill>
                <a:srgbClr val="00B0F0"/>
              </a:solidFill>
              <a:latin typeface="Arial" pitchFamily="34" charset="0"/>
              <a:cs typeface="Arial" pitchFamily="34" charset="0"/>
            </a:endParaRPr>
          </a:p>
          <a:p>
            <a:pPr lvl="0">
              <a:lnSpc>
                <a:spcPct val="160000"/>
              </a:lnSpc>
            </a:pPr>
            <a:r>
              <a:rPr lang="ar-EG" sz="3500" b="1" dirty="0" smtClean="0">
                <a:solidFill>
                  <a:srgbClr val="FF0000"/>
                </a:solidFill>
                <a:latin typeface="Arial" pitchFamily="34" charset="0"/>
                <a:cs typeface="Arial" pitchFamily="34" charset="0"/>
              </a:rPr>
              <a:t>حجر التخليخ : </a:t>
            </a:r>
            <a:r>
              <a:rPr lang="ar-EG" sz="3300" b="1" dirty="0" smtClean="0">
                <a:solidFill>
                  <a:srgbClr val="00B0F0"/>
                </a:solidFill>
                <a:latin typeface="Arial" pitchFamily="34" charset="0"/>
                <a:cs typeface="Arial" pitchFamily="34" charset="0"/>
              </a:rPr>
              <a:t>يزيل جزء من ماده قطعه الشغل .</a:t>
            </a:r>
            <a:endParaRPr lang="en-US" sz="3300" b="1" dirty="0" smtClean="0">
              <a:solidFill>
                <a:srgbClr val="00B0F0"/>
              </a:solidFill>
              <a:latin typeface="Arial" pitchFamily="34" charset="0"/>
              <a:cs typeface="Arial" pitchFamily="34" charset="0"/>
            </a:endParaRPr>
          </a:p>
          <a:p>
            <a:pPr lvl="0">
              <a:lnSpc>
                <a:spcPct val="160000"/>
              </a:lnSpc>
            </a:pPr>
            <a:r>
              <a:rPr lang="ar-EG" sz="3500" b="1" dirty="0" smtClean="0">
                <a:solidFill>
                  <a:srgbClr val="FF0000"/>
                </a:solidFill>
                <a:latin typeface="Arial" pitchFamily="34" charset="0"/>
                <a:cs typeface="Arial" pitchFamily="34" charset="0"/>
              </a:rPr>
              <a:t>الشفاط (مزيل الغبار ) : </a:t>
            </a:r>
            <a:r>
              <a:rPr lang="ar-EG" sz="2800" b="1" dirty="0" smtClean="0">
                <a:solidFill>
                  <a:srgbClr val="00B0F0"/>
                </a:solidFill>
                <a:latin typeface="Arial" pitchFamily="34" charset="0"/>
                <a:cs typeface="Arial" pitchFamily="34" charset="0"/>
              </a:rPr>
              <a:t>يزيل الغبار من منطقه التشغيل (الحجر ) .</a:t>
            </a:r>
            <a:endParaRPr lang="en-US" sz="2800" b="1" dirty="0" smtClean="0">
              <a:solidFill>
                <a:srgbClr val="00B0F0"/>
              </a:solidFill>
              <a:latin typeface="Arial" pitchFamily="34" charset="0"/>
              <a:cs typeface="Arial" pitchFamily="34" charset="0"/>
            </a:endParaRPr>
          </a:p>
          <a:p>
            <a:pPr lvl="0">
              <a:lnSpc>
                <a:spcPct val="160000"/>
              </a:lnSpc>
            </a:pPr>
            <a:r>
              <a:rPr lang="ar-EG" sz="3500" b="1" dirty="0" smtClean="0">
                <a:solidFill>
                  <a:srgbClr val="FF0000"/>
                </a:solidFill>
                <a:latin typeface="Arial" pitchFamily="34" charset="0"/>
                <a:cs typeface="Arial" pitchFamily="34" charset="0"/>
              </a:rPr>
              <a:t>عجله يدويه لتحريك المنضده</a:t>
            </a:r>
            <a:r>
              <a:rPr lang="ar-EG" sz="3500" dirty="0" smtClean="0">
                <a:solidFill>
                  <a:srgbClr val="FF0000"/>
                </a:solidFill>
                <a:latin typeface="Arial" pitchFamily="34" charset="0"/>
                <a:cs typeface="Arial" pitchFamily="34" charset="0"/>
              </a:rPr>
              <a:t>:</a:t>
            </a:r>
            <a:r>
              <a:rPr lang="ar-EG" sz="2800" dirty="0" smtClean="0">
                <a:solidFill>
                  <a:schemeClr val="accent1">
                    <a:lumMod val="20000"/>
                    <a:lumOff val="80000"/>
                  </a:schemeClr>
                </a:solidFill>
                <a:latin typeface="Arial" pitchFamily="34" charset="0"/>
                <a:cs typeface="Arial" pitchFamily="34" charset="0"/>
              </a:rPr>
              <a:t> </a:t>
            </a:r>
            <a:r>
              <a:rPr lang="ar-EG" sz="3300" b="1" dirty="0" smtClean="0">
                <a:solidFill>
                  <a:srgbClr val="00B0F0"/>
                </a:solidFill>
                <a:latin typeface="Arial" pitchFamily="34" charset="0"/>
                <a:cs typeface="Arial" pitchFamily="34" charset="0"/>
              </a:rPr>
              <a:t>توفر حركه طويله للمنضده .</a:t>
            </a:r>
            <a:endParaRPr lang="en-US" sz="3300" b="1" dirty="0" smtClean="0">
              <a:solidFill>
                <a:srgbClr val="00B0F0"/>
              </a:solidFill>
              <a:latin typeface="Arial" pitchFamily="34" charset="0"/>
              <a:cs typeface="Arial" pitchFamily="34" charset="0"/>
            </a:endParaRPr>
          </a:p>
          <a:p>
            <a:pPr lvl="0">
              <a:lnSpc>
                <a:spcPct val="120000"/>
              </a:lnSpc>
              <a:buNone/>
            </a:pPr>
            <a:endParaRPr lang="en-US" sz="3100" dirty="0" smtClean="0">
              <a:latin typeface="Arial" pitchFamily="34" charset="0"/>
              <a:cs typeface="Arial" pitchFamily="34" charset="0"/>
            </a:endParaRPr>
          </a:p>
        </p:txBody>
      </p:sp>
      <p:pic>
        <p:nvPicPr>
          <p:cNvPr id="4" name="Picture 3" descr="C:\Users\Right_Click\Desktop\سطحي 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96752"/>
            <a:ext cx="4860032" cy="5661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4048" y="404664"/>
            <a:ext cx="4139952" cy="6264696"/>
          </a:xfrm>
        </p:spPr>
        <p:txBody>
          <a:bodyPr anchor="b">
            <a:normAutofit fontScale="92500" lnSpcReduction="20000"/>
          </a:bodyPr>
          <a:lstStyle/>
          <a:p>
            <a:pPr>
              <a:lnSpc>
                <a:spcPct val="160000"/>
              </a:lnSpc>
            </a:pPr>
            <a:r>
              <a:rPr lang="ar-EG" sz="3100" b="1" dirty="0" smtClean="0">
                <a:solidFill>
                  <a:srgbClr val="FF0000"/>
                </a:solidFill>
                <a:latin typeface="Arial" pitchFamily="34" charset="0"/>
                <a:cs typeface="Arial" pitchFamily="34" charset="0"/>
              </a:rPr>
              <a:t>عجله يدويه لتحريك المنضده</a:t>
            </a:r>
            <a:r>
              <a:rPr lang="ar-EG" sz="3100" b="1" dirty="0" smtClean="0">
                <a:solidFill>
                  <a:schemeClr val="accent1">
                    <a:lumMod val="20000"/>
                    <a:lumOff val="80000"/>
                  </a:schemeClr>
                </a:solidFill>
                <a:latin typeface="Arial" pitchFamily="34" charset="0"/>
                <a:cs typeface="Arial" pitchFamily="34" charset="0"/>
              </a:rPr>
              <a:t>:                   </a:t>
            </a:r>
            <a:r>
              <a:rPr lang="ar-EG" sz="3100" dirty="0" smtClean="0">
                <a:latin typeface="Arial" pitchFamily="34" charset="0"/>
                <a:cs typeface="Arial" pitchFamily="34" charset="0"/>
              </a:rPr>
              <a:t> </a:t>
            </a:r>
            <a:r>
              <a:rPr lang="ar-EG" sz="3100" b="1" dirty="0" smtClean="0">
                <a:solidFill>
                  <a:srgbClr val="00B0F0"/>
                </a:solidFill>
                <a:latin typeface="Arial" pitchFamily="34" charset="0"/>
                <a:cs typeface="Arial" pitchFamily="34" charset="0"/>
              </a:rPr>
              <a:t>توفر حركه طويله للمنضده .</a:t>
            </a:r>
            <a:endParaRPr lang="en-US" sz="3100" b="1" dirty="0" smtClean="0">
              <a:solidFill>
                <a:srgbClr val="00B0F0"/>
              </a:solidFill>
              <a:latin typeface="Arial" pitchFamily="34" charset="0"/>
              <a:cs typeface="Arial" pitchFamily="34" charset="0"/>
            </a:endParaRPr>
          </a:p>
          <a:p>
            <a:pPr>
              <a:lnSpc>
                <a:spcPct val="160000"/>
              </a:lnSpc>
            </a:pPr>
            <a:r>
              <a:rPr lang="ar-EG" sz="3100" b="1" dirty="0" smtClean="0">
                <a:solidFill>
                  <a:srgbClr val="FF0000"/>
                </a:solidFill>
                <a:latin typeface="Arial" pitchFamily="34" charset="0"/>
                <a:cs typeface="Arial" pitchFamily="34" charset="0"/>
              </a:rPr>
              <a:t>عجله يدويه للتغذيه الراسيه للمنضده </a:t>
            </a:r>
            <a:r>
              <a:rPr lang="ar-EG" sz="3100" b="1" dirty="0" smtClean="0">
                <a:solidFill>
                  <a:schemeClr val="accent1">
                    <a:lumMod val="20000"/>
                    <a:lumOff val="80000"/>
                  </a:schemeClr>
                </a:solidFill>
                <a:latin typeface="Arial" pitchFamily="34" charset="0"/>
                <a:cs typeface="Arial" pitchFamily="34" charset="0"/>
              </a:rPr>
              <a:t>: </a:t>
            </a:r>
            <a:r>
              <a:rPr lang="ar-EG" sz="3100" b="1" dirty="0" smtClean="0">
                <a:solidFill>
                  <a:srgbClr val="00B0F0"/>
                </a:solidFill>
                <a:latin typeface="Arial" pitchFamily="34" charset="0"/>
                <a:cs typeface="Arial" pitchFamily="34" charset="0"/>
              </a:rPr>
              <a:t>ترفع او تنزل حجر التجليخ (تغذيه سريعه) .</a:t>
            </a:r>
            <a:endParaRPr lang="en-US" sz="3100" b="1" dirty="0" smtClean="0">
              <a:solidFill>
                <a:srgbClr val="00B0F0"/>
              </a:solidFill>
              <a:latin typeface="Arial" pitchFamily="34" charset="0"/>
              <a:cs typeface="Arial" pitchFamily="34" charset="0"/>
            </a:endParaRPr>
          </a:p>
          <a:p>
            <a:pPr>
              <a:lnSpc>
                <a:spcPct val="160000"/>
              </a:lnSpc>
            </a:pPr>
            <a:r>
              <a:rPr lang="ar-EG" sz="3100" b="1" dirty="0" smtClean="0">
                <a:solidFill>
                  <a:srgbClr val="FF0000"/>
                </a:solidFill>
                <a:latin typeface="Arial" pitchFamily="34" charset="0"/>
                <a:cs typeface="Arial" pitchFamily="34" charset="0"/>
              </a:rPr>
              <a:t>مصدات لمشاوير المنضده : </a:t>
            </a:r>
            <a:r>
              <a:rPr lang="ar-EG" sz="3100" b="1" dirty="0" smtClean="0">
                <a:solidFill>
                  <a:srgbClr val="00B0F0"/>
                </a:solidFill>
                <a:latin typeface="Arial" pitchFamily="34" charset="0"/>
                <a:cs typeface="Arial" pitchFamily="34" charset="0"/>
              </a:rPr>
              <a:t>تحدد مسافه تحرك المنضده .</a:t>
            </a:r>
            <a:endParaRPr lang="en-US" sz="3100" b="1" dirty="0" smtClean="0">
              <a:solidFill>
                <a:srgbClr val="00B0F0"/>
              </a:solidFill>
              <a:latin typeface="Arial" pitchFamily="34" charset="0"/>
              <a:cs typeface="Arial" pitchFamily="34" charset="0"/>
            </a:endParaRPr>
          </a:p>
          <a:p>
            <a:pPr>
              <a:lnSpc>
                <a:spcPct val="160000"/>
              </a:lnSpc>
            </a:pPr>
            <a:r>
              <a:rPr lang="ar-EG" sz="3100" b="1" dirty="0" smtClean="0">
                <a:solidFill>
                  <a:srgbClr val="FF0000"/>
                </a:solidFill>
                <a:latin typeface="Arial" pitchFamily="34" charset="0"/>
                <a:cs typeface="Arial" pitchFamily="34" charset="0"/>
              </a:rPr>
              <a:t>الواقي :</a:t>
            </a:r>
            <a:r>
              <a:rPr lang="ar-EG" sz="3100" dirty="0" smtClean="0">
                <a:latin typeface="Arial" pitchFamily="34" charset="0"/>
                <a:cs typeface="Arial" pitchFamily="34" charset="0"/>
              </a:rPr>
              <a:t> </a:t>
            </a:r>
            <a:r>
              <a:rPr lang="ar-EG" sz="3100" b="1" dirty="0" smtClean="0">
                <a:solidFill>
                  <a:srgbClr val="00B0F0"/>
                </a:solidFill>
                <a:latin typeface="Arial" pitchFamily="34" charset="0"/>
                <a:cs typeface="Arial" pitchFamily="34" charset="0"/>
              </a:rPr>
              <a:t>لحمايه المشغل من تفتت الحجر .</a:t>
            </a:r>
            <a:endParaRPr lang="en-US" sz="3100" b="1" dirty="0" smtClean="0">
              <a:solidFill>
                <a:srgbClr val="00B0F0"/>
              </a:solidFill>
              <a:latin typeface="Arial" pitchFamily="34" charset="0"/>
              <a:cs typeface="Arial" pitchFamily="34" charset="0"/>
            </a:endParaRPr>
          </a:p>
          <a:p>
            <a:pPr>
              <a:lnSpc>
                <a:spcPct val="160000"/>
              </a:lnSpc>
            </a:pPr>
            <a:endParaRPr lang="ar-EG" dirty="0"/>
          </a:p>
        </p:txBody>
      </p:sp>
      <p:pic>
        <p:nvPicPr>
          <p:cNvPr id="4" name="Picture 3" descr="C:\Users\Right_Click\Desktop\سطحي.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48680"/>
            <a:ext cx="4967536" cy="6309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928" y="-130272"/>
            <a:ext cx="8229600" cy="1399032"/>
          </a:xfrm>
        </p:spPr>
        <p:txBody>
          <a:bodyPr/>
          <a:lstStyle/>
          <a:p>
            <a:pPr algn="r">
              <a:buFont typeface="Wingdings" pitchFamily="2" charset="2"/>
              <a:buChar char="v"/>
            </a:pPr>
            <a:r>
              <a:rPr lang="ar-EG" b="1" u="sng" dirty="0" smtClean="0">
                <a:solidFill>
                  <a:srgbClr val="FFFF00"/>
                </a:solidFill>
                <a:latin typeface="Arial" pitchFamily="34" charset="0"/>
                <a:cs typeface="Arial" pitchFamily="34" charset="0"/>
              </a:rPr>
              <a:t>ثانيا: التجليخ الاسطواني المركزي:</a:t>
            </a:r>
            <a:endParaRPr lang="ar-EG" b="1" u="sng"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25052" y="1196752"/>
            <a:ext cx="9144000" cy="5661248"/>
          </a:xfrm>
        </p:spPr>
        <p:txBody>
          <a:bodyPr>
            <a:normAutofit lnSpcReduction="10000"/>
          </a:bodyPr>
          <a:lstStyle/>
          <a:p>
            <a:r>
              <a:rPr lang="ar-SA" sz="2800" b="1" dirty="0" smtClean="0">
                <a:solidFill>
                  <a:srgbClr val="00B0F0"/>
                </a:solidFill>
                <a:latin typeface="Arial" pitchFamily="34" charset="0"/>
                <a:cs typeface="Arial" pitchFamily="34" charset="0"/>
              </a:rPr>
              <a:t>يستخدم في تشغيل السطوح الاسطوانية الخارجية</a:t>
            </a:r>
            <a:r>
              <a:rPr lang="ar-SA" sz="2600" dirty="0" smtClean="0">
                <a:latin typeface="Arial" pitchFamily="34" charset="0"/>
                <a:cs typeface="Arial" pitchFamily="34" charset="0"/>
              </a:rPr>
              <a:t>. </a:t>
            </a:r>
            <a:r>
              <a:rPr lang="ar-EG" sz="2600" dirty="0" smtClean="0">
                <a:latin typeface="Arial" pitchFamily="34" charset="0"/>
                <a:cs typeface="Arial" pitchFamily="34" charset="0"/>
              </a:rPr>
              <a:t>                                </a:t>
            </a:r>
            <a:r>
              <a:rPr lang="ar-SA" sz="2600" b="1" dirty="0" smtClean="0">
                <a:solidFill>
                  <a:srgbClr val="00B0F0"/>
                </a:solidFill>
                <a:latin typeface="Arial" pitchFamily="34" charset="0"/>
                <a:cs typeface="Arial" pitchFamily="34" charset="0"/>
              </a:rPr>
              <a:t>وهناك طرق للتجليخ الاسطواني</a:t>
            </a:r>
            <a:r>
              <a:rPr lang="en-US" sz="2600" b="1" dirty="0" smtClean="0">
                <a:solidFill>
                  <a:srgbClr val="00B0F0"/>
                </a:solidFill>
                <a:latin typeface="Arial" pitchFamily="34" charset="0"/>
                <a:cs typeface="Arial" pitchFamily="34" charset="0"/>
              </a:rPr>
              <a:t>:</a:t>
            </a:r>
            <a:r>
              <a:rPr lang="ar-EG" sz="2600" b="1" dirty="0" smtClean="0">
                <a:solidFill>
                  <a:srgbClr val="00B0F0"/>
                </a:solidFill>
                <a:latin typeface="Arial" pitchFamily="34" charset="0"/>
                <a:cs typeface="Arial" pitchFamily="34" charset="0"/>
              </a:rPr>
              <a:t> </a:t>
            </a:r>
            <a:endParaRPr lang="en-US" sz="2600" b="1" dirty="0" smtClean="0">
              <a:solidFill>
                <a:srgbClr val="00B0F0"/>
              </a:solidFill>
              <a:latin typeface="Arial" pitchFamily="34" charset="0"/>
              <a:cs typeface="Arial" pitchFamily="34" charset="0"/>
            </a:endParaRPr>
          </a:p>
          <a:p>
            <a:pPr algn="ctr">
              <a:buNone/>
            </a:pPr>
            <a:r>
              <a:rPr lang="ar-SA" sz="3200" b="1" u="sng" dirty="0" smtClean="0">
                <a:solidFill>
                  <a:srgbClr val="FF0000"/>
                </a:solidFill>
                <a:latin typeface="Arial" pitchFamily="34" charset="0"/>
                <a:cs typeface="Arial" pitchFamily="34" charset="0"/>
              </a:rPr>
              <a:t>التجليخ المستعرض</a:t>
            </a:r>
            <a:r>
              <a:rPr lang="ar-EG" sz="3200" b="1" u="sng" dirty="0" smtClean="0">
                <a:solidFill>
                  <a:srgbClr val="FF0000"/>
                </a:solidFill>
                <a:latin typeface="Arial" pitchFamily="34" charset="0"/>
                <a:cs typeface="Arial" pitchFamily="34" charset="0"/>
              </a:rPr>
              <a:t>:</a:t>
            </a:r>
            <a:endParaRPr lang="en-US" sz="3200" b="1" u="sng" dirty="0" smtClean="0">
              <a:solidFill>
                <a:srgbClr val="FF0000"/>
              </a:solidFill>
              <a:latin typeface="Arial" pitchFamily="34" charset="0"/>
              <a:cs typeface="Arial" pitchFamily="34" charset="0"/>
            </a:endParaRPr>
          </a:p>
          <a:p>
            <a:pPr lvl="0">
              <a:lnSpc>
                <a:spcPct val="150000"/>
              </a:lnSpc>
            </a:pPr>
            <a:r>
              <a:rPr lang="ar-SA" sz="2800" b="1" dirty="0" smtClean="0">
                <a:solidFill>
                  <a:srgbClr val="00B0F0"/>
                </a:solidFill>
                <a:latin typeface="Arial" pitchFamily="34" charset="0"/>
                <a:cs typeface="Arial" pitchFamily="34" charset="0"/>
              </a:rPr>
              <a:t>في هذه الطريقة يتحرك دولاب الجلخ حركة دورانية حول محوره</a:t>
            </a:r>
            <a:r>
              <a:rPr lang="ar-EG" sz="2800" b="1" dirty="0" smtClean="0">
                <a:solidFill>
                  <a:srgbClr val="00B0F0"/>
                </a:solidFill>
                <a:latin typeface="Arial" pitchFamily="34" charset="0"/>
                <a:cs typeface="Arial" pitchFamily="34" charset="0"/>
              </a:rPr>
              <a:t> </a:t>
            </a:r>
            <a:r>
              <a:rPr lang="ar-SA" sz="2800" b="1" dirty="0" smtClean="0">
                <a:solidFill>
                  <a:srgbClr val="00B0F0"/>
                </a:solidFill>
                <a:latin typeface="Arial" pitchFamily="34" charset="0"/>
                <a:cs typeface="Arial" pitchFamily="34" charset="0"/>
              </a:rPr>
              <a:t>، وحركة عرضية عمودية على محور ال</a:t>
            </a:r>
            <a:r>
              <a:rPr lang="ar-EG" sz="2800" b="1" dirty="0" smtClean="0">
                <a:solidFill>
                  <a:srgbClr val="00B0F0"/>
                </a:solidFill>
                <a:latin typeface="Arial" pitchFamily="34" charset="0"/>
                <a:cs typeface="Arial" pitchFamily="34" charset="0"/>
              </a:rPr>
              <a:t>شغلة ،</a:t>
            </a:r>
            <a:r>
              <a:rPr lang="ar-SA" sz="2800" b="1" dirty="0" smtClean="0">
                <a:solidFill>
                  <a:srgbClr val="00B0F0"/>
                </a:solidFill>
                <a:latin typeface="Arial" pitchFamily="34" charset="0"/>
                <a:cs typeface="Arial" pitchFamily="34" charset="0"/>
              </a:rPr>
              <a:t> كما تتحرك ال</a:t>
            </a:r>
            <a:r>
              <a:rPr lang="ar-EG" sz="2800" b="1" dirty="0" smtClean="0">
                <a:solidFill>
                  <a:srgbClr val="00B0F0"/>
                </a:solidFill>
                <a:latin typeface="Arial" pitchFamily="34" charset="0"/>
                <a:cs typeface="Arial" pitchFamily="34" charset="0"/>
              </a:rPr>
              <a:t>شغلة </a:t>
            </a:r>
            <a:r>
              <a:rPr lang="ar-SA" sz="2800" b="1" dirty="0" smtClean="0">
                <a:solidFill>
                  <a:srgbClr val="00B0F0"/>
                </a:solidFill>
                <a:latin typeface="Arial" pitchFamily="34" charset="0"/>
                <a:cs typeface="Arial" pitchFamily="34" charset="0"/>
              </a:rPr>
              <a:t> حركة دورانية حول محورها</a:t>
            </a:r>
            <a:r>
              <a:rPr lang="ar-EG" sz="2800" b="1" dirty="0" smtClean="0">
                <a:solidFill>
                  <a:srgbClr val="00B0F0"/>
                </a:solidFill>
                <a:latin typeface="Arial" pitchFamily="34" charset="0"/>
                <a:cs typeface="Arial" pitchFamily="34" charset="0"/>
              </a:rPr>
              <a:t> </a:t>
            </a:r>
            <a:r>
              <a:rPr lang="ar-SA" sz="2800" b="1" dirty="0" smtClean="0">
                <a:solidFill>
                  <a:srgbClr val="00B0F0"/>
                </a:solidFill>
                <a:latin typeface="Arial" pitchFamily="34" charset="0"/>
                <a:cs typeface="Arial" pitchFamily="34" charset="0"/>
              </a:rPr>
              <a:t>، وحركة انتقالية على مدى محورها </a:t>
            </a:r>
            <a:r>
              <a:rPr lang="ar-EG" sz="2800" b="1" dirty="0" smtClean="0">
                <a:solidFill>
                  <a:srgbClr val="00B0F0"/>
                </a:solidFill>
                <a:latin typeface="Arial" pitchFamily="34" charset="0"/>
                <a:cs typeface="Arial" pitchFamily="34" charset="0"/>
              </a:rPr>
              <a:t>،</a:t>
            </a:r>
            <a:r>
              <a:rPr lang="ar-SA" sz="2800" b="1" dirty="0" smtClean="0">
                <a:solidFill>
                  <a:srgbClr val="00B0F0"/>
                </a:solidFill>
                <a:latin typeface="Arial" pitchFamily="34" charset="0"/>
                <a:cs typeface="Arial" pitchFamily="34" charset="0"/>
              </a:rPr>
              <a:t> وفي بعض آلات التجليخ الاسطوانية تدور ال</a:t>
            </a:r>
            <a:r>
              <a:rPr lang="ar-EG" sz="2800" b="1" dirty="0" smtClean="0">
                <a:solidFill>
                  <a:srgbClr val="00B0F0"/>
                </a:solidFill>
                <a:latin typeface="Arial" pitchFamily="34" charset="0"/>
                <a:cs typeface="Arial" pitchFamily="34" charset="0"/>
              </a:rPr>
              <a:t>شغلة </a:t>
            </a:r>
            <a:r>
              <a:rPr lang="ar-SA" sz="2800" b="1" dirty="0" smtClean="0">
                <a:solidFill>
                  <a:srgbClr val="00B0F0"/>
                </a:solidFill>
                <a:latin typeface="Arial" pitchFamily="34" charset="0"/>
                <a:cs typeface="Arial" pitchFamily="34" charset="0"/>
              </a:rPr>
              <a:t>فقط ويتحرك القرص ثلاث حركات</a:t>
            </a:r>
            <a:r>
              <a:rPr lang="ar-EG" sz="2800" b="1" dirty="0" smtClean="0">
                <a:solidFill>
                  <a:srgbClr val="00B0F0"/>
                </a:solidFill>
                <a:latin typeface="Arial" pitchFamily="34" charset="0"/>
                <a:cs typeface="Arial" pitchFamily="34" charset="0"/>
              </a:rPr>
              <a:t> </a:t>
            </a:r>
            <a:r>
              <a:rPr lang="ar-SA" sz="2800" b="1" dirty="0" smtClean="0">
                <a:solidFill>
                  <a:srgbClr val="00B0F0"/>
                </a:solidFill>
                <a:latin typeface="Arial" pitchFamily="34" charset="0"/>
                <a:cs typeface="Arial" pitchFamily="34" charset="0"/>
              </a:rPr>
              <a:t> دورانية حول محوره وانتقالية في اتجاه التغذية العرضية وانتقالية على </a:t>
            </a:r>
            <a:r>
              <a:rPr lang="ar-EG" sz="2800" b="1" dirty="0" smtClean="0">
                <a:solidFill>
                  <a:srgbClr val="00B0F0"/>
                </a:solidFill>
                <a:latin typeface="Arial" pitchFamily="34" charset="0"/>
                <a:cs typeface="Arial" pitchFamily="34" charset="0"/>
              </a:rPr>
              <a:t>حول</a:t>
            </a:r>
            <a:r>
              <a:rPr lang="ar-SA" sz="2800" b="1" dirty="0" smtClean="0">
                <a:solidFill>
                  <a:srgbClr val="00B0F0"/>
                </a:solidFill>
                <a:latin typeface="Arial" pitchFamily="34" charset="0"/>
                <a:cs typeface="Arial" pitchFamily="34" charset="0"/>
              </a:rPr>
              <a:t> محور ال</a:t>
            </a:r>
            <a:r>
              <a:rPr lang="ar-EG" sz="2800" b="1" dirty="0" smtClean="0">
                <a:solidFill>
                  <a:srgbClr val="00B0F0"/>
                </a:solidFill>
                <a:latin typeface="Arial" pitchFamily="34" charset="0"/>
                <a:cs typeface="Arial" pitchFamily="34" charset="0"/>
              </a:rPr>
              <a:t>شغلة</a:t>
            </a:r>
            <a:r>
              <a:rPr lang="ar-SA" sz="2800" b="1" dirty="0" smtClean="0">
                <a:solidFill>
                  <a:srgbClr val="00B0F0"/>
                </a:solidFill>
                <a:latin typeface="Arial" pitchFamily="34" charset="0"/>
                <a:cs typeface="Arial" pitchFamily="34" charset="0"/>
              </a:rPr>
              <a:t> أي في اتجاه التغذية الطولية</a:t>
            </a:r>
            <a:r>
              <a:rPr lang="ar-EG" sz="2800" b="1" dirty="0" smtClean="0">
                <a:solidFill>
                  <a:srgbClr val="00B0F0"/>
                </a:solidFill>
                <a:latin typeface="Arial" pitchFamily="34" charset="0"/>
                <a:cs typeface="Arial" pitchFamily="34" charset="0"/>
              </a:rPr>
              <a:t> </a:t>
            </a:r>
            <a:r>
              <a:rPr lang="ar-SA" sz="2800" b="1" dirty="0" smtClean="0">
                <a:solidFill>
                  <a:srgbClr val="00B0F0"/>
                </a:solidFill>
                <a:latin typeface="Arial" pitchFamily="34" charset="0"/>
                <a:cs typeface="Arial" pitchFamily="34" charset="0"/>
              </a:rPr>
              <a:t>. يستخدم التجليخ الاسطواني المستعرض للمشغولات الطويلة والمستديرة</a:t>
            </a:r>
            <a:r>
              <a:rPr lang="en-US" sz="2800" b="1" dirty="0" smtClean="0">
                <a:solidFill>
                  <a:srgbClr val="00B0F0"/>
                </a:solidFill>
                <a:latin typeface="Arial" pitchFamily="34" charset="0"/>
                <a:cs typeface="Arial" pitchFamily="34" charset="0"/>
              </a:rPr>
              <a:t>.</a:t>
            </a:r>
          </a:p>
          <a:p>
            <a:endParaRPr lang="ar-EG" sz="2600" dirty="0">
              <a:latin typeface="Arial" pitchFamily="34" charset="0"/>
              <a:cs typeface="Arial" pitchFamily="34" charset="0"/>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chor="t">
            <a:normAutofit/>
          </a:bodyPr>
          <a:lstStyle/>
          <a:p>
            <a:pPr algn="ctr">
              <a:buNone/>
            </a:pPr>
            <a:r>
              <a:rPr lang="ar-EG" sz="3200" b="1" u="sng" dirty="0" smtClean="0">
                <a:solidFill>
                  <a:srgbClr val="FF0000"/>
                </a:solidFill>
                <a:latin typeface="Arial" pitchFamily="34" charset="0"/>
                <a:cs typeface="Arial" pitchFamily="34" charset="0"/>
              </a:rPr>
              <a:t>التجليخ العميق :</a:t>
            </a:r>
          </a:p>
          <a:p>
            <a:pPr lvl="0">
              <a:lnSpc>
                <a:spcPct val="120000"/>
              </a:lnSpc>
            </a:pPr>
            <a:r>
              <a:rPr lang="ar-SA" sz="2600" b="1" dirty="0" smtClean="0">
                <a:solidFill>
                  <a:srgbClr val="00B0F0"/>
                </a:solidFill>
                <a:latin typeface="Arial" pitchFamily="34" charset="0"/>
                <a:cs typeface="Arial" pitchFamily="34" charset="0"/>
              </a:rPr>
              <a:t>في</a:t>
            </a:r>
            <a:r>
              <a:rPr lang="ar-EG" sz="2600" b="1" dirty="0" smtClean="0">
                <a:solidFill>
                  <a:srgbClr val="00B0F0"/>
                </a:solidFill>
                <a:latin typeface="Arial" pitchFamily="34" charset="0"/>
                <a:cs typeface="Arial" pitchFamily="34" charset="0"/>
              </a:rPr>
              <a:t>ه</a:t>
            </a:r>
            <a:r>
              <a:rPr lang="ar-SA" sz="2600" b="1" dirty="0" smtClean="0">
                <a:solidFill>
                  <a:srgbClr val="00B0F0"/>
                </a:solidFill>
                <a:latin typeface="Arial" pitchFamily="34" charset="0"/>
                <a:cs typeface="Arial" pitchFamily="34" charset="0"/>
              </a:rPr>
              <a:t> يتحرك دولاب التجليخ  حركة دورانية </a:t>
            </a:r>
            <a:r>
              <a:rPr lang="ar-EG" sz="2600" b="1" dirty="0" smtClean="0">
                <a:solidFill>
                  <a:srgbClr val="00B0F0"/>
                </a:solidFill>
                <a:latin typeface="Arial" pitchFamily="34" charset="0"/>
                <a:cs typeface="Arial" pitchFamily="34" charset="0"/>
              </a:rPr>
              <a:t>ح</a:t>
            </a:r>
            <a:r>
              <a:rPr lang="ar-SA" sz="2600" b="1" dirty="0" smtClean="0">
                <a:solidFill>
                  <a:srgbClr val="00B0F0"/>
                </a:solidFill>
                <a:latin typeface="Arial" pitchFamily="34" charset="0"/>
                <a:cs typeface="Arial" pitchFamily="34" charset="0"/>
              </a:rPr>
              <a:t>ول محوره وحركة طولية على طول محور ال</a:t>
            </a:r>
            <a:r>
              <a:rPr lang="ar-EG" sz="2600" b="1" dirty="0" smtClean="0">
                <a:solidFill>
                  <a:srgbClr val="00B0F0"/>
                </a:solidFill>
                <a:latin typeface="Arial" pitchFamily="34" charset="0"/>
                <a:cs typeface="Arial" pitchFamily="34" charset="0"/>
              </a:rPr>
              <a:t>شغلة</a:t>
            </a:r>
            <a:r>
              <a:rPr lang="ar-SA" sz="2600" b="1" dirty="0" smtClean="0">
                <a:solidFill>
                  <a:srgbClr val="00B0F0"/>
                </a:solidFill>
                <a:latin typeface="Arial" pitchFamily="34" charset="0"/>
                <a:cs typeface="Arial" pitchFamily="34" charset="0"/>
              </a:rPr>
              <a:t> وتتحرك ال</a:t>
            </a:r>
            <a:r>
              <a:rPr lang="ar-EG" sz="2600" b="1" dirty="0" smtClean="0">
                <a:solidFill>
                  <a:srgbClr val="00B0F0"/>
                </a:solidFill>
                <a:latin typeface="Arial" pitchFamily="34" charset="0"/>
                <a:cs typeface="Arial" pitchFamily="34" charset="0"/>
              </a:rPr>
              <a:t>شغلة</a:t>
            </a:r>
            <a:r>
              <a:rPr lang="ar-SA" sz="2600" b="1" dirty="0" smtClean="0">
                <a:solidFill>
                  <a:srgbClr val="00B0F0"/>
                </a:solidFill>
                <a:latin typeface="Arial" pitchFamily="34" charset="0"/>
                <a:cs typeface="Arial" pitchFamily="34" charset="0"/>
              </a:rPr>
              <a:t> حول محورها</a:t>
            </a:r>
            <a:r>
              <a:rPr lang="ar-EG" sz="2600" b="1" dirty="0" smtClean="0">
                <a:solidFill>
                  <a:srgbClr val="00B0F0"/>
                </a:solidFill>
                <a:latin typeface="Arial" pitchFamily="34" charset="0"/>
                <a:cs typeface="Arial" pitchFamily="34" charset="0"/>
              </a:rPr>
              <a:t> </a:t>
            </a:r>
            <a:r>
              <a:rPr lang="ar-SA" sz="2600" b="1" dirty="0" smtClean="0">
                <a:solidFill>
                  <a:srgbClr val="00B0F0"/>
                </a:solidFill>
                <a:latin typeface="Arial" pitchFamily="34" charset="0"/>
                <a:cs typeface="Arial" pitchFamily="34" charset="0"/>
              </a:rPr>
              <a:t>. </a:t>
            </a:r>
            <a:r>
              <a:rPr lang="ar-EG" sz="2600" b="1" dirty="0" smtClean="0">
                <a:solidFill>
                  <a:srgbClr val="00B0F0"/>
                </a:solidFill>
                <a:latin typeface="Arial" pitchFamily="34" charset="0"/>
                <a:cs typeface="Arial" pitchFamily="34" charset="0"/>
              </a:rPr>
              <a:t>و</a:t>
            </a:r>
            <a:r>
              <a:rPr lang="ar-SA" sz="2600" b="1" dirty="0" smtClean="0">
                <a:solidFill>
                  <a:srgbClr val="00B0F0"/>
                </a:solidFill>
                <a:latin typeface="Arial" pitchFamily="34" charset="0"/>
                <a:cs typeface="Arial" pitchFamily="34" charset="0"/>
              </a:rPr>
              <a:t>يستخدم </a:t>
            </a:r>
            <a:r>
              <a:rPr lang="ar-EG" sz="2600" b="1" dirty="0" smtClean="0">
                <a:solidFill>
                  <a:srgbClr val="00B0F0"/>
                </a:solidFill>
                <a:latin typeface="Arial" pitchFamily="34" charset="0"/>
                <a:cs typeface="Arial" pitchFamily="34" charset="0"/>
              </a:rPr>
              <a:t>في</a:t>
            </a:r>
            <a:r>
              <a:rPr lang="ar-SA" sz="2600" b="1" dirty="0" smtClean="0">
                <a:solidFill>
                  <a:srgbClr val="00B0F0"/>
                </a:solidFill>
                <a:latin typeface="Arial" pitchFamily="34" charset="0"/>
                <a:cs typeface="Arial" pitchFamily="34" charset="0"/>
              </a:rPr>
              <a:t> للمشغولات القصيرة</a:t>
            </a:r>
            <a:r>
              <a:rPr lang="en-US" sz="2600" b="1" dirty="0" smtClean="0">
                <a:solidFill>
                  <a:srgbClr val="00B0F0"/>
                </a:solidFill>
                <a:latin typeface="Arial" pitchFamily="34" charset="0"/>
                <a:cs typeface="Arial" pitchFamily="34" charset="0"/>
              </a:rPr>
              <a:t>.</a:t>
            </a:r>
          </a:p>
          <a:p>
            <a:pPr algn="ctr">
              <a:buNone/>
            </a:pPr>
            <a:r>
              <a:rPr lang="ar-EG" sz="3200" b="1" u="sng" dirty="0" smtClean="0">
                <a:solidFill>
                  <a:srgbClr val="FF0000"/>
                </a:solidFill>
                <a:latin typeface="Arial" pitchFamily="34" charset="0"/>
                <a:cs typeface="Arial" pitchFamily="34" charset="0"/>
              </a:rPr>
              <a:t>التجليخ الغاطس :</a:t>
            </a:r>
          </a:p>
          <a:p>
            <a:pPr lvl="0">
              <a:lnSpc>
                <a:spcPct val="110000"/>
              </a:lnSpc>
            </a:pPr>
            <a:r>
              <a:rPr lang="ar-SA" sz="2800" b="1" dirty="0" smtClean="0">
                <a:solidFill>
                  <a:srgbClr val="00B0F0"/>
                </a:solidFill>
                <a:latin typeface="Arial" pitchFamily="34" charset="0"/>
                <a:cs typeface="Arial" pitchFamily="34" charset="0"/>
              </a:rPr>
              <a:t>في التجليخ الغاطس لا توجد حركة طولية للدولاب أو </a:t>
            </a:r>
            <a:r>
              <a:rPr lang="ar-EG" sz="2800" b="1" dirty="0" smtClean="0">
                <a:solidFill>
                  <a:srgbClr val="00B0F0"/>
                </a:solidFill>
                <a:latin typeface="Arial" pitchFamily="34" charset="0"/>
                <a:cs typeface="Arial" pitchFamily="34" charset="0"/>
              </a:rPr>
              <a:t>الشغلة</a:t>
            </a:r>
            <a:r>
              <a:rPr lang="ar-SA" sz="2800" b="1" dirty="0" smtClean="0">
                <a:solidFill>
                  <a:srgbClr val="00B0F0"/>
                </a:solidFill>
                <a:latin typeface="Arial" pitchFamily="34" charset="0"/>
                <a:cs typeface="Arial" pitchFamily="34" charset="0"/>
              </a:rPr>
              <a:t> ويغطي دولاب التجليخ كامل طول السطح المراد تجليخه على ال</a:t>
            </a:r>
            <a:r>
              <a:rPr lang="ar-EG" sz="2800" b="1" dirty="0" smtClean="0">
                <a:solidFill>
                  <a:srgbClr val="00B0F0"/>
                </a:solidFill>
                <a:latin typeface="Arial" pitchFamily="34" charset="0"/>
                <a:cs typeface="Arial" pitchFamily="34" charset="0"/>
              </a:rPr>
              <a:t>شغلة</a:t>
            </a:r>
            <a:r>
              <a:rPr lang="ar-SA" sz="2800" b="1" dirty="0" smtClean="0">
                <a:solidFill>
                  <a:srgbClr val="00B0F0"/>
                </a:solidFill>
                <a:latin typeface="Arial" pitchFamily="34" charset="0"/>
                <a:cs typeface="Arial" pitchFamily="34" charset="0"/>
              </a:rPr>
              <a:t> التي تدور حول محورها</a:t>
            </a:r>
            <a:r>
              <a:rPr lang="en-US" sz="2800" b="1" dirty="0" smtClean="0">
                <a:solidFill>
                  <a:srgbClr val="00B0F0"/>
                </a:solidFill>
                <a:latin typeface="Arial" pitchFamily="34" charset="0"/>
                <a:cs typeface="Arial" pitchFamily="34" charset="0"/>
              </a:rPr>
              <a:t> . </a:t>
            </a:r>
            <a:r>
              <a:rPr lang="ar-SA" sz="2800" b="1" dirty="0" smtClean="0">
                <a:solidFill>
                  <a:srgbClr val="00B0F0"/>
                </a:solidFill>
                <a:latin typeface="Arial" pitchFamily="34" charset="0"/>
                <a:cs typeface="Arial" pitchFamily="34" charset="0"/>
              </a:rPr>
              <a:t>يدور قرص التجليخ وبنفس الوقت يتحرك في الاتجاه العرضي. يستخدم التجليخ الغاطس في تجليخ المشغولات غير الطويلة نسبيًا وله إنتاجية عالية جدًا</a:t>
            </a:r>
            <a:r>
              <a:rPr lang="ar-EG" sz="2800" b="1" dirty="0" smtClean="0">
                <a:solidFill>
                  <a:srgbClr val="00B0F0"/>
                </a:solidFill>
                <a:latin typeface="Arial" pitchFamily="34" charset="0"/>
                <a:cs typeface="Arial" pitchFamily="34" charset="0"/>
              </a:rPr>
              <a:t>.</a:t>
            </a:r>
            <a:endParaRPr lang="en-US" sz="2800" b="1" dirty="0" smtClean="0">
              <a:solidFill>
                <a:srgbClr val="00B0F0"/>
              </a:solidFill>
              <a:latin typeface="Arial" pitchFamily="34" charset="0"/>
              <a:cs typeface="Arial" pitchFamily="34" charset="0"/>
            </a:endParaRPr>
          </a:p>
          <a:p>
            <a:pPr lvl="0">
              <a:lnSpc>
                <a:spcPct val="110000"/>
              </a:lnSpc>
            </a:pPr>
            <a:r>
              <a:rPr lang="ar-EG" sz="2800" b="1" dirty="0" smtClean="0">
                <a:solidFill>
                  <a:srgbClr val="00B0F0"/>
                </a:solidFill>
                <a:latin typeface="Arial" pitchFamily="34" charset="0"/>
                <a:cs typeface="Arial" pitchFamily="34" charset="0"/>
              </a:rPr>
              <a:t>اما</a:t>
            </a:r>
            <a:r>
              <a:rPr lang="ar-SA" sz="2800" b="1" dirty="0" smtClean="0">
                <a:solidFill>
                  <a:srgbClr val="00B0F0"/>
                </a:solidFill>
                <a:latin typeface="Arial" pitchFamily="34" charset="0"/>
                <a:cs typeface="Arial" pitchFamily="34" charset="0"/>
              </a:rPr>
              <a:t> بالنسبة لآلات التجليخ الاسطوانية فتنتج على نوع</a:t>
            </a:r>
            <a:r>
              <a:rPr lang="ar-EG" sz="2800" b="1" dirty="0" smtClean="0">
                <a:solidFill>
                  <a:srgbClr val="00B0F0"/>
                </a:solidFill>
                <a:latin typeface="Arial" pitchFamily="34" charset="0"/>
                <a:cs typeface="Arial" pitchFamily="34" charset="0"/>
              </a:rPr>
              <a:t>ين </a:t>
            </a:r>
            <a:r>
              <a:rPr lang="en-US" sz="2800" b="1" dirty="0" smtClean="0">
                <a:solidFill>
                  <a:srgbClr val="00B0F0"/>
                </a:solidFill>
                <a:latin typeface="Arial" pitchFamily="34" charset="0"/>
                <a:cs typeface="Arial" pitchFamily="34" charset="0"/>
              </a:rPr>
              <a:t> :</a:t>
            </a:r>
            <a:r>
              <a:rPr lang="ar-SA" sz="2800" b="1" dirty="0" smtClean="0">
                <a:solidFill>
                  <a:srgbClr val="FF0000"/>
                </a:solidFill>
                <a:latin typeface="Arial" pitchFamily="34" charset="0"/>
                <a:cs typeface="Arial" pitchFamily="34" charset="0"/>
              </a:rPr>
              <a:t>البسيطة والعامة </a:t>
            </a:r>
            <a:r>
              <a:rPr lang="ar-SA" sz="2800" b="1" dirty="0" smtClean="0">
                <a:solidFill>
                  <a:srgbClr val="00B0F0"/>
                </a:solidFill>
                <a:latin typeface="Arial" pitchFamily="34" charset="0"/>
                <a:cs typeface="Arial" pitchFamily="34" charset="0"/>
              </a:rPr>
              <a:t>(متعددة الأغراض)  وتستخدم الآلة البسيطة في التجليخ بين محورين أما الآلة العامة (متعددة الأغراض) فلها عدة حركات وكثير من القطعه الإضافية لتزيد من حدود استخداماتها</a:t>
            </a:r>
            <a:r>
              <a:rPr lang="en-US" sz="2800" b="1" dirty="0" smtClean="0">
                <a:solidFill>
                  <a:srgbClr val="00B0F0"/>
                </a:solidFill>
                <a:latin typeface="Arial" pitchFamily="34" charset="0"/>
                <a:cs typeface="Arial" pitchFamily="34" charset="0"/>
              </a:rPr>
              <a:t>.</a:t>
            </a:r>
            <a:endParaRPr lang="ar-EG" sz="2800" b="1" dirty="0" smtClean="0">
              <a:solidFill>
                <a:srgbClr val="00B0F0"/>
              </a:solidFill>
              <a:latin typeface="Arial" pitchFamily="34" charset="0"/>
              <a:cs typeface="Arial" pitchFamily="34" charset="0"/>
            </a:endParaRPr>
          </a:p>
          <a:p>
            <a:pPr algn="ctr"/>
            <a:endParaRPr lang="en-US" b="1" dirty="0" smtClean="0">
              <a:solidFill>
                <a:schemeClr val="accent1">
                  <a:lumMod val="60000"/>
                  <a:lumOff val="40000"/>
                </a:schemeClr>
              </a:solidFill>
              <a:latin typeface="Arial" pitchFamily="34" charset="0"/>
              <a:cs typeface="Arial" pitchFamily="34" charset="0"/>
            </a:endParaRPr>
          </a:p>
          <a:p>
            <a:endParaRPr lang="ar-EG" b="1" dirty="0">
              <a:solidFill>
                <a:schemeClr val="accent1">
                  <a:lumMod val="60000"/>
                  <a:lumOff val="40000"/>
                </a:schemeClr>
              </a:solidFill>
              <a:latin typeface="Arial" pitchFamily="34" charset="0"/>
              <a:cs typeface="Arial" pitchFamily="34" charset="0"/>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85752"/>
            <a:ext cx="7128792" cy="1183008"/>
          </a:xfrm>
        </p:spPr>
        <p:txBody>
          <a:bodyPr/>
          <a:lstStyle/>
          <a:p>
            <a:pPr algn="ctr">
              <a:buFont typeface="Wingdings" pitchFamily="2" charset="2"/>
              <a:buChar char="v"/>
            </a:pPr>
            <a:r>
              <a:rPr lang="ar-EG" b="1" u="sng" dirty="0" smtClean="0">
                <a:solidFill>
                  <a:srgbClr val="FFFF00"/>
                </a:solidFill>
                <a:latin typeface="Arial" pitchFamily="34" charset="0"/>
                <a:cs typeface="Arial" pitchFamily="34" charset="0"/>
              </a:rPr>
              <a:t>(اله تجليخ اسطواني مركزي) :</a:t>
            </a:r>
            <a:endParaRPr lang="ar-EG" b="1" u="sng" dirty="0">
              <a:solidFill>
                <a:srgbClr val="FFFF00"/>
              </a:solidFill>
              <a:latin typeface="Arial" pitchFamily="34" charset="0"/>
              <a:cs typeface="Arial" pitchFamily="34" charset="0"/>
            </a:endParaRPr>
          </a:p>
        </p:txBody>
      </p:sp>
      <p:pic>
        <p:nvPicPr>
          <p:cNvPr id="4" name="Content Placeholder 3" descr="C:\Users\Right_Click\Desktop\اسطواني مركزي.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196752"/>
            <a:ext cx="9144000" cy="5661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920" y="-58264"/>
            <a:ext cx="8229600" cy="1399032"/>
          </a:xfrm>
        </p:spPr>
        <p:txBody>
          <a:bodyPr>
            <a:normAutofit/>
          </a:bodyPr>
          <a:lstStyle/>
          <a:p>
            <a:pPr algn="r">
              <a:buFont typeface="Wingdings" pitchFamily="2" charset="2"/>
              <a:buChar char="v"/>
            </a:pPr>
            <a:r>
              <a:rPr lang="ar-EG" b="1" dirty="0" smtClean="0">
                <a:latin typeface="Arial" pitchFamily="34" charset="0"/>
                <a:cs typeface="Arial" pitchFamily="34" charset="0"/>
              </a:rPr>
              <a:t> </a:t>
            </a:r>
            <a:r>
              <a:rPr lang="ar-EG" b="1" u="sng" dirty="0" smtClean="0">
                <a:solidFill>
                  <a:srgbClr val="FFFF00"/>
                </a:solidFill>
                <a:latin typeface="Arial" pitchFamily="34" charset="0"/>
                <a:cs typeface="Arial" pitchFamily="34" charset="0"/>
              </a:rPr>
              <a:t>ثالثا : التجليخ الاسطواني اللامركزي :</a:t>
            </a:r>
            <a:endParaRPr lang="ar-EG" b="1" u="sng"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0" y="1124744"/>
            <a:ext cx="9144000" cy="5688632"/>
          </a:xfrm>
        </p:spPr>
        <p:txBody>
          <a:bodyPr>
            <a:normAutofit fontScale="62500" lnSpcReduction="20000"/>
          </a:bodyPr>
          <a:lstStyle/>
          <a:p>
            <a:pPr>
              <a:lnSpc>
                <a:spcPct val="160000"/>
              </a:lnSpc>
            </a:pPr>
            <a:r>
              <a:rPr lang="ar-SA" sz="3800" b="1" dirty="0" smtClean="0">
                <a:solidFill>
                  <a:srgbClr val="00B0F0"/>
                </a:solidFill>
                <a:latin typeface="Arial" pitchFamily="34" charset="0"/>
                <a:cs typeface="Arial" pitchFamily="34" charset="0"/>
              </a:rPr>
              <a:t>في هذا النوع من التجليخ تبقى ال</a:t>
            </a:r>
            <a:r>
              <a:rPr lang="ar-EG" sz="3800" b="1" dirty="0" smtClean="0">
                <a:solidFill>
                  <a:srgbClr val="00B0F0"/>
                </a:solidFill>
                <a:latin typeface="Arial" pitchFamily="34" charset="0"/>
                <a:cs typeface="Arial" pitchFamily="34" charset="0"/>
              </a:rPr>
              <a:t>شغلة</a:t>
            </a:r>
            <a:r>
              <a:rPr lang="ar-SA" sz="3800" b="1" dirty="0" smtClean="0">
                <a:solidFill>
                  <a:srgbClr val="00B0F0"/>
                </a:solidFill>
                <a:latin typeface="Arial" pitchFamily="34" charset="0"/>
                <a:cs typeface="Arial" pitchFamily="34" charset="0"/>
              </a:rPr>
              <a:t> حرة دون تثبيت وتستند على مسند ارتكاز بين عجلة التجليخ وعجلة الضبط (المعايرة) اللتان توضعان بحيث يفصل بينهما مسافة أقل من قطر المشغولة بمقدار يساوي تقريبًا (2)</a:t>
            </a:r>
            <a:r>
              <a:rPr lang="ar-EG" sz="3800" b="1" dirty="0" smtClean="0">
                <a:solidFill>
                  <a:srgbClr val="00B0F0"/>
                </a:solidFill>
                <a:latin typeface="Arial" pitchFamily="34" charset="0"/>
                <a:cs typeface="Arial" pitchFamily="34" charset="0"/>
              </a:rPr>
              <a:t> </a:t>
            </a:r>
            <a:r>
              <a:rPr lang="ar-SA" sz="3800" b="1" dirty="0" smtClean="0">
                <a:solidFill>
                  <a:srgbClr val="00B0F0"/>
                </a:solidFill>
                <a:latin typeface="Arial" pitchFamily="34" charset="0"/>
                <a:cs typeface="Arial" pitchFamily="34" charset="0"/>
              </a:rPr>
              <a:t>أي ضعف الطبقة المراد تجليخها .</a:t>
            </a:r>
            <a:endParaRPr lang="en-US" sz="3800" b="1" dirty="0" smtClean="0">
              <a:solidFill>
                <a:srgbClr val="00B0F0"/>
              </a:solidFill>
              <a:latin typeface="Arial" pitchFamily="34" charset="0"/>
              <a:cs typeface="Arial" pitchFamily="34" charset="0"/>
            </a:endParaRPr>
          </a:p>
          <a:p>
            <a:pPr>
              <a:lnSpc>
                <a:spcPct val="160000"/>
              </a:lnSpc>
            </a:pPr>
            <a:r>
              <a:rPr lang="ar-SA" sz="3800" b="1" dirty="0" smtClean="0">
                <a:solidFill>
                  <a:srgbClr val="00B0F0"/>
                </a:solidFill>
                <a:latin typeface="Arial" pitchFamily="34" charset="0"/>
                <a:cs typeface="Arial" pitchFamily="34" charset="0"/>
              </a:rPr>
              <a:t>يضمن استناد المشغولة على مسند الارتكاز عدم انحنائها أثناء التجليخ مما يتيح أيضًا تجليخ المشغولات ذات الأقطار الصغيرة</a:t>
            </a:r>
            <a:r>
              <a:rPr lang="ar-EG" sz="3800" b="1" dirty="0" smtClean="0">
                <a:solidFill>
                  <a:srgbClr val="00B0F0"/>
                </a:solidFill>
                <a:latin typeface="Arial" pitchFamily="34" charset="0"/>
                <a:cs typeface="Arial" pitchFamily="34" charset="0"/>
              </a:rPr>
              <a:t>     </a:t>
            </a:r>
            <a:r>
              <a:rPr lang="ar-SA" sz="3800" b="1" dirty="0" smtClean="0">
                <a:solidFill>
                  <a:srgbClr val="00B0F0"/>
                </a:solidFill>
                <a:latin typeface="Arial" pitchFamily="34" charset="0"/>
                <a:cs typeface="Arial" pitchFamily="34" charset="0"/>
              </a:rPr>
              <a:t> (1 مم) والأطوال الكبيرة (1.5 م).</a:t>
            </a:r>
            <a:endParaRPr lang="en-US" sz="3800" b="1" dirty="0" smtClean="0">
              <a:solidFill>
                <a:srgbClr val="00B0F0"/>
              </a:solidFill>
              <a:latin typeface="Arial" pitchFamily="34" charset="0"/>
              <a:cs typeface="Arial" pitchFamily="34" charset="0"/>
            </a:endParaRPr>
          </a:p>
          <a:p>
            <a:pPr>
              <a:lnSpc>
                <a:spcPct val="160000"/>
              </a:lnSpc>
            </a:pPr>
            <a:r>
              <a:rPr lang="ar-SA" sz="3800" b="1" dirty="0" smtClean="0">
                <a:solidFill>
                  <a:srgbClr val="00B0F0"/>
                </a:solidFill>
                <a:latin typeface="Arial" pitchFamily="34" charset="0"/>
                <a:cs typeface="Arial" pitchFamily="34" charset="0"/>
              </a:rPr>
              <a:t>تمتد عملية التجليخ فوق </a:t>
            </a:r>
            <a:r>
              <a:rPr lang="ar-EG" sz="3800" b="1" dirty="0" smtClean="0">
                <a:solidFill>
                  <a:srgbClr val="00B0F0"/>
                </a:solidFill>
                <a:latin typeface="Arial" pitchFamily="34" charset="0"/>
                <a:cs typeface="Arial" pitchFamily="34" charset="0"/>
              </a:rPr>
              <a:t>الشغلة</a:t>
            </a:r>
            <a:r>
              <a:rPr lang="ar-SA" sz="3800" b="1" dirty="0" smtClean="0">
                <a:solidFill>
                  <a:srgbClr val="00B0F0"/>
                </a:solidFill>
                <a:latin typeface="Arial" pitchFamily="34" charset="0"/>
                <a:cs typeface="Arial" pitchFamily="34" charset="0"/>
              </a:rPr>
              <a:t> بواسطة الحركة المحورية البطيئة بمحاذاة عجلة التجليخ وتعطى هذه الحركة للمشغولة بواسطة عجلة الضبط التي تنحرف قليلًا بزاوية 1-4.5° عن محور عجلة التجليخ</a:t>
            </a:r>
            <a:r>
              <a:rPr lang="en-US" sz="3800" b="1" dirty="0" smtClean="0">
                <a:solidFill>
                  <a:srgbClr val="00B0F0"/>
                </a:solidFill>
                <a:latin typeface="Arial" pitchFamily="34" charset="0"/>
                <a:cs typeface="Arial" pitchFamily="34" charset="0"/>
              </a:rPr>
              <a:t>. </a:t>
            </a:r>
          </a:p>
          <a:p>
            <a:pPr>
              <a:lnSpc>
                <a:spcPct val="160000"/>
              </a:lnSpc>
            </a:pPr>
            <a:endParaRPr lang="ar-EG" dirty="0"/>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1616" y="188640"/>
            <a:ext cx="4834880" cy="2520280"/>
          </a:xfrm>
        </p:spPr>
        <p:txBody>
          <a:bodyPr anchor="t">
            <a:normAutofit/>
          </a:bodyPr>
          <a:lstStyle/>
          <a:p>
            <a:pPr algn="ctr"/>
            <a:r>
              <a:rPr lang="ar-EG" sz="2800" b="1" dirty="0" smtClean="0">
                <a:solidFill>
                  <a:srgbClr val="00B0F0"/>
                </a:solidFill>
                <a:latin typeface="Arial" pitchFamily="34" charset="0"/>
                <a:cs typeface="Arial" pitchFamily="34" charset="0"/>
              </a:rPr>
              <a:t>رسم تخطيطي للتجليخ اللامركزي الي اليسار عجله التجليخ  وفي الوسط الشغلة مستنده الي مسند ارتكاز والي اليمين عجله الضبط المنحرفه عن محور عجله التجليخ .</a:t>
            </a:r>
            <a:r>
              <a:rPr lang="ar-EG" sz="2800" b="1" dirty="0" smtClean="0">
                <a:solidFill>
                  <a:schemeClr val="accent1">
                    <a:lumMod val="60000"/>
                    <a:lumOff val="40000"/>
                  </a:schemeClr>
                </a:solidFill>
                <a:latin typeface="Arial" pitchFamily="34" charset="0"/>
                <a:cs typeface="Arial" pitchFamily="34" charset="0"/>
              </a:rPr>
              <a:t> </a:t>
            </a:r>
          </a:p>
          <a:p>
            <a:pPr algn="ctr">
              <a:buNone/>
            </a:pPr>
            <a:endParaRPr lang="ar-EG" sz="2600" b="1" dirty="0" smtClean="0">
              <a:solidFill>
                <a:schemeClr val="accent1">
                  <a:lumMod val="60000"/>
                  <a:lumOff val="40000"/>
                </a:schemeClr>
              </a:solidFill>
              <a:latin typeface="Arial" pitchFamily="34" charset="0"/>
              <a:cs typeface="Arial" pitchFamily="34" charset="0"/>
            </a:endParaRPr>
          </a:p>
          <a:p>
            <a:pPr algn="ctr">
              <a:buNone/>
            </a:pPr>
            <a:endParaRPr lang="en-US" sz="2800" b="1" dirty="0" smtClean="0">
              <a:solidFill>
                <a:schemeClr val="accent1">
                  <a:lumMod val="60000"/>
                  <a:lumOff val="40000"/>
                </a:schemeClr>
              </a:solidFill>
              <a:latin typeface="Arial" pitchFamily="34" charset="0"/>
              <a:cs typeface="Arial" pitchFamily="34" charset="0"/>
            </a:endParaRPr>
          </a:p>
          <a:p>
            <a:pPr algn="ctr"/>
            <a:endParaRPr lang="ar-EG" sz="2600" b="1" dirty="0" smtClean="0">
              <a:solidFill>
                <a:schemeClr val="accent1">
                  <a:lumMod val="60000"/>
                  <a:lumOff val="40000"/>
                </a:schemeClr>
              </a:solidFill>
              <a:latin typeface="Arial" pitchFamily="34" charset="0"/>
              <a:cs typeface="Arial" pitchFamily="34" charset="0"/>
            </a:endParaRPr>
          </a:p>
          <a:p>
            <a:pPr algn="ctr"/>
            <a:endParaRPr lang="ar-EG" sz="2600" b="1" dirty="0" smtClean="0">
              <a:solidFill>
                <a:schemeClr val="accent1">
                  <a:lumMod val="60000"/>
                  <a:lumOff val="40000"/>
                </a:schemeClr>
              </a:solidFill>
              <a:latin typeface="Arial" pitchFamily="34" charset="0"/>
              <a:cs typeface="Arial" pitchFamily="34" charset="0"/>
            </a:endParaRPr>
          </a:p>
          <a:p>
            <a:pPr algn="ctr"/>
            <a:endParaRPr lang="ar-EG" sz="2600" b="1" dirty="0" smtClean="0">
              <a:solidFill>
                <a:schemeClr val="accent1">
                  <a:lumMod val="60000"/>
                  <a:lumOff val="40000"/>
                </a:schemeClr>
              </a:solidFill>
              <a:latin typeface="Arial" pitchFamily="34" charset="0"/>
              <a:cs typeface="Arial" pitchFamily="34" charset="0"/>
            </a:endParaRPr>
          </a:p>
          <a:p>
            <a:pPr algn="ctr"/>
            <a:endParaRPr lang="ar-EG" sz="2600" b="1" dirty="0" smtClean="0">
              <a:solidFill>
                <a:schemeClr val="accent1">
                  <a:lumMod val="60000"/>
                  <a:lumOff val="40000"/>
                </a:schemeClr>
              </a:solidFill>
              <a:latin typeface="Arial" pitchFamily="34" charset="0"/>
              <a:cs typeface="Arial" pitchFamily="34" charset="0"/>
            </a:endParaRPr>
          </a:p>
          <a:p>
            <a:pPr algn="ctr"/>
            <a:endParaRPr lang="ar-EG" sz="2600" b="1" dirty="0" smtClean="0">
              <a:solidFill>
                <a:schemeClr val="accent1">
                  <a:lumMod val="60000"/>
                  <a:lumOff val="40000"/>
                </a:schemeClr>
              </a:solidFill>
              <a:latin typeface="Arial" pitchFamily="34" charset="0"/>
              <a:cs typeface="Arial" pitchFamily="34" charset="0"/>
            </a:endParaRPr>
          </a:p>
          <a:p>
            <a:pPr algn="ctr"/>
            <a:endParaRPr lang="ar-EG" sz="2600" b="1" dirty="0" smtClean="0">
              <a:solidFill>
                <a:schemeClr val="accent1">
                  <a:lumMod val="60000"/>
                  <a:lumOff val="40000"/>
                </a:schemeClr>
              </a:solidFill>
              <a:latin typeface="Arial" pitchFamily="34" charset="0"/>
              <a:cs typeface="Arial" pitchFamily="34" charset="0"/>
            </a:endParaRPr>
          </a:p>
          <a:p>
            <a:pPr algn="ctr"/>
            <a:endParaRPr lang="ar-EG" sz="2600" b="1" dirty="0" smtClean="0">
              <a:solidFill>
                <a:schemeClr val="accent1">
                  <a:lumMod val="60000"/>
                  <a:lumOff val="40000"/>
                </a:schemeClr>
              </a:solidFill>
              <a:latin typeface="Arial" pitchFamily="34" charset="0"/>
              <a:cs typeface="Arial" pitchFamily="34" charset="0"/>
            </a:endParaRPr>
          </a:p>
          <a:p>
            <a:pPr algn="ctr"/>
            <a:endParaRPr lang="ar-EG" sz="2600" b="1" dirty="0" smtClean="0">
              <a:solidFill>
                <a:schemeClr val="accent1">
                  <a:lumMod val="60000"/>
                  <a:lumOff val="40000"/>
                </a:schemeClr>
              </a:solidFill>
              <a:latin typeface="Arial" pitchFamily="34" charset="0"/>
              <a:cs typeface="Arial" pitchFamily="34" charset="0"/>
            </a:endParaRPr>
          </a:p>
          <a:p>
            <a:pPr algn="ctr"/>
            <a:endParaRPr lang="ar-EG" sz="2600" b="1" dirty="0" smtClean="0">
              <a:solidFill>
                <a:schemeClr val="accent1">
                  <a:lumMod val="60000"/>
                  <a:lumOff val="40000"/>
                </a:schemeClr>
              </a:solidFill>
              <a:latin typeface="Arial" pitchFamily="34" charset="0"/>
              <a:cs typeface="Arial" pitchFamily="34" charset="0"/>
            </a:endParaRPr>
          </a:p>
          <a:p>
            <a:pPr algn="ctr"/>
            <a:endParaRPr lang="ar-EG" sz="2600" b="1" dirty="0" smtClean="0">
              <a:solidFill>
                <a:schemeClr val="accent1">
                  <a:lumMod val="60000"/>
                  <a:lumOff val="40000"/>
                </a:schemeClr>
              </a:solidFill>
              <a:latin typeface="Arial" pitchFamily="34" charset="0"/>
              <a:cs typeface="Arial" pitchFamily="34" charset="0"/>
            </a:endParaRPr>
          </a:p>
          <a:p>
            <a:pPr algn="ctr"/>
            <a:endParaRPr lang="ar-EG" sz="2600" b="1" dirty="0" smtClean="0">
              <a:solidFill>
                <a:schemeClr val="accent1">
                  <a:lumMod val="60000"/>
                  <a:lumOff val="40000"/>
                </a:schemeClr>
              </a:solidFill>
              <a:latin typeface="Arial" pitchFamily="34" charset="0"/>
              <a:cs typeface="Arial" pitchFamily="34" charset="0"/>
            </a:endParaRPr>
          </a:p>
          <a:p>
            <a:pPr algn="ctr"/>
            <a:endParaRPr lang="ar-EG" sz="2600" b="1" dirty="0" smtClean="0">
              <a:solidFill>
                <a:schemeClr val="accent1">
                  <a:lumMod val="60000"/>
                  <a:lumOff val="40000"/>
                </a:schemeClr>
              </a:solidFill>
              <a:latin typeface="Arial" pitchFamily="34" charset="0"/>
              <a:cs typeface="Arial" pitchFamily="34" charset="0"/>
            </a:endParaRPr>
          </a:p>
          <a:p>
            <a:pPr algn="ctr"/>
            <a:endParaRPr lang="ar-EG" sz="2600" b="1" dirty="0" smtClean="0">
              <a:solidFill>
                <a:schemeClr val="accent1">
                  <a:lumMod val="60000"/>
                  <a:lumOff val="40000"/>
                </a:schemeClr>
              </a:solidFill>
              <a:latin typeface="Arial" pitchFamily="34" charset="0"/>
              <a:cs typeface="Arial" pitchFamily="34" charset="0"/>
            </a:endParaRPr>
          </a:p>
          <a:p>
            <a:pPr algn="ctr"/>
            <a:endParaRPr lang="ar-EG" sz="2600" b="1" dirty="0" smtClean="0">
              <a:solidFill>
                <a:schemeClr val="accent1">
                  <a:lumMod val="60000"/>
                  <a:lumOff val="40000"/>
                </a:schemeClr>
              </a:solidFill>
              <a:latin typeface="Arial" pitchFamily="34" charset="0"/>
              <a:cs typeface="Arial" pitchFamily="34" charset="0"/>
            </a:endParaRPr>
          </a:p>
          <a:p>
            <a:pPr algn="ctr"/>
            <a:endParaRPr lang="ar-EG" sz="2600" b="1" dirty="0" smtClean="0">
              <a:solidFill>
                <a:schemeClr val="accent1">
                  <a:lumMod val="60000"/>
                  <a:lumOff val="40000"/>
                </a:schemeClr>
              </a:solidFill>
              <a:latin typeface="Arial" pitchFamily="34" charset="0"/>
              <a:cs typeface="Arial" pitchFamily="34" charset="0"/>
            </a:endParaRPr>
          </a:p>
          <a:p>
            <a:pPr algn="ctr"/>
            <a:endParaRPr lang="ar-EG" sz="2600" b="1" dirty="0" smtClean="0">
              <a:solidFill>
                <a:schemeClr val="accent1">
                  <a:lumMod val="60000"/>
                  <a:lumOff val="40000"/>
                </a:schemeClr>
              </a:solidFill>
              <a:latin typeface="Arial" pitchFamily="34" charset="0"/>
              <a:cs typeface="Arial" pitchFamily="34" charset="0"/>
            </a:endParaRPr>
          </a:p>
          <a:p>
            <a:pPr algn="ctr"/>
            <a:endParaRPr lang="ar-EG" sz="2600" b="1" dirty="0" smtClean="0">
              <a:solidFill>
                <a:schemeClr val="accent1">
                  <a:lumMod val="60000"/>
                  <a:lumOff val="40000"/>
                </a:schemeClr>
              </a:solidFill>
              <a:latin typeface="Arial" pitchFamily="34" charset="0"/>
              <a:cs typeface="Arial" pitchFamily="34" charset="0"/>
            </a:endParaRPr>
          </a:p>
          <a:p>
            <a:pPr algn="ctr"/>
            <a:endParaRPr lang="ar-EG" sz="2600" b="1" dirty="0" smtClean="0">
              <a:solidFill>
                <a:schemeClr val="accent1">
                  <a:lumMod val="60000"/>
                  <a:lumOff val="40000"/>
                </a:schemeClr>
              </a:solidFill>
              <a:latin typeface="Arial" pitchFamily="34" charset="0"/>
              <a:cs typeface="Arial" pitchFamily="34" charset="0"/>
            </a:endParaRPr>
          </a:p>
          <a:p>
            <a:pPr algn="ctr"/>
            <a:endParaRPr lang="ar-EG" sz="2600" b="1" dirty="0" smtClean="0">
              <a:solidFill>
                <a:schemeClr val="accent1">
                  <a:lumMod val="60000"/>
                  <a:lumOff val="40000"/>
                </a:schemeClr>
              </a:solidFill>
              <a:latin typeface="Arial" pitchFamily="34" charset="0"/>
              <a:cs typeface="Arial" pitchFamily="34" charset="0"/>
            </a:endParaRPr>
          </a:p>
          <a:p>
            <a:pPr algn="ctr"/>
            <a:endParaRPr lang="ar-EG" sz="2600" b="1" dirty="0" smtClean="0">
              <a:solidFill>
                <a:schemeClr val="accent1">
                  <a:lumMod val="60000"/>
                  <a:lumOff val="40000"/>
                </a:schemeClr>
              </a:solidFill>
              <a:latin typeface="Arial" pitchFamily="34" charset="0"/>
              <a:cs typeface="Arial" pitchFamily="34" charset="0"/>
            </a:endParaRPr>
          </a:p>
          <a:p>
            <a:pPr algn="ctr"/>
            <a:endParaRPr lang="ar-EG" sz="2600" b="1" dirty="0" smtClean="0">
              <a:solidFill>
                <a:schemeClr val="accent1">
                  <a:lumMod val="60000"/>
                  <a:lumOff val="40000"/>
                </a:schemeClr>
              </a:solidFill>
              <a:latin typeface="Arial" pitchFamily="34" charset="0"/>
              <a:cs typeface="Arial" pitchFamily="34" charset="0"/>
            </a:endParaRPr>
          </a:p>
          <a:p>
            <a:pPr algn="ctr"/>
            <a:endParaRPr lang="ar-EG" sz="2600" b="1" dirty="0" smtClean="0">
              <a:solidFill>
                <a:schemeClr val="accent1">
                  <a:lumMod val="60000"/>
                  <a:lumOff val="40000"/>
                </a:schemeClr>
              </a:solidFill>
              <a:latin typeface="Arial" pitchFamily="34" charset="0"/>
              <a:cs typeface="Arial" pitchFamily="34" charset="0"/>
            </a:endParaRPr>
          </a:p>
          <a:p>
            <a:pPr algn="ctr"/>
            <a:endParaRPr lang="ar-EG" sz="2600" b="1" dirty="0" smtClean="0">
              <a:solidFill>
                <a:schemeClr val="accent1">
                  <a:lumMod val="60000"/>
                  <a:lumOff val="40000"/>
                </a:schemeClr>
              </a:solidFill>
              <a:latin typeface="Arial" pitchFamily="34" charset="0"/>
              <a:cs typeface="Arial" pitchFamily="34" charset="0"/>
            </a:endParaRPr>
          </a:p>
          <a:p>
            <a:pPr algn="ctr"/>
            <a:endParaRPr lang="ar-EG" sz="2600" b="1" dirty="0" smtClean="0">
              <a:solidFill>
                <a:schemeClr val="accent1">
                  <a:lumMod val="60000"/>
                  <a:lumOff val="40000"/>
                </a:schemeClr>
              </a:solidFill>
              <a:latin typeface="Arial" pitchFamily="34" charset="0"/>
              <a:cs typeface="Arial" pitchFamily="34" charset="0"/>
            </a:endParaRPr>
          </a:p>
          <a:p>
            <a:pPr algn="ctr"/>
            <a:endParaRPr lang="ar-EG" sz="2600" b="1" dirty="0" smtClean="0">
              <a:solidFill>
                <a:schemeClr val="accent1">
                  <a:lumMod val="60000"/>
                  <a:lumOff val="40000"/>
                </a:schemeClr>
              </a:solidFill>
              <a:latin typeface="Arial" pitchFamily="34" charset="0"/>
              <a:cs typeface="Arial" pitchFamily="34" charset="0"/>
            </a:endParaRPr>
          </a:p>
          <a:p>
            <a:pPr algn="ctr"/>
            <a:endParaRPr lang="ar-EG" sz="2600" b="1" dirty="0" smtClean="0">
              <a:solidFill>
                <a:schemeClr val="accent1">
                  <a:lumMod val="60000"/>
                  <a:lumOff val="40000"/>
                </a:schemeClr>
              </a:solidFill>
              <a:latin typeface="Arial" pitchFamily="34" charset="0"/>
              <a:cs typeface="Arial" pitchFamily="34" charset="0"/>
            </a:endParaRPr>
          </a:p>
          <a:p>
            <a:pPr algn="ctr"/>
            <a:endParaRPr lang="ar-EG" sz="2600" b="1" dirty="0" smtClean="0">
              <a:solidFill>
                <a:schemeClr val="accent1">
                  <a:lumMod val="60000"/>
                  <a:lumOff val="40000"/>
                </a:schemeClr>
              </a:solidFill>
              <a:latin typeface="Arial" pitchFamily="34" charset="0"/>
              <a:cs typeface="Arial" pitchFamily="34" charset="0"/>
            </a:endParaRPr>
          </a:p>
          <a:p>
            <a:pPr algn="ctr"/>
            <a:endParaRPr lang="ar-EG" sz="2600" b="1" dirty="0" smtClean="0">
              <a:solidFill>
                <a:schemeClr val="accent1">
                  <a:lumMod val="60000"/>
                  <a:lumOff val="40000"/>
                </a:schemeClr>
              </a:solidFill>
              <a:latin typeface="Arial" pitchFamily="34" charset="0"/>
              <a:cs typeface="Arial" pitchFamily="34" charset="0"/>
            </a:endParaRPr>
          </a:p>
          <a:p>
            <a:pPr algn="ctr"/>
            <a:endParaRPr lang="ar-EG" sz="2600" b="1" dirty="0" smtClean="0">
              <a:solidFill>
                <a:schemeClr val="accent1">
                  <a:lumMod val="60000"/>
                  <a:lumOff val="40000"/>
                </a:schemeClr>
              </a:solidFill>
              <a:latin typeface="Arial" pitchFamily="34" charset="0"/>
              <a:cs typeface="Arial" pitchFamily="34" charset="0"/>
            </a:endParaRPr>
          </a:p>
          <a:p>
            <a:pPr algn="ctr"/>
            <a:endParaRPr lang="ar-EG" sz="2600" b="1" dirty="0" smtClean="0">
              <a:solidFill>
                <a:schemeClr val="accent1">
                  <a:lumMod val="60000"/>
                  <a:lumOff val="40000"/>
                </a:schemeClr>
              </a:solidFill>
              <a:latin typeface="Arial" pitchFamily="34" charset="0"/>
              <a:cs typeface="Arial" pitchFamily="34" charset="0"/>
            </a:endParaRPr>
          </a:p>
          <a:p>
            <a:pPr algn="ctr"/>
            <a:endParaRPr lang="en-US" sz="2600" b="1" dirty="0" smtClean="0">
              <a:solidFill>
                <a:schemeClr val="accent1">
                  <a:lumMod val="60000"/>
                  <a:lumOff val="40000"/>
                </a:schemeClr>
              </a:solidFill>
              <a:latin typeface="Arial" pitchFamily="34" charset="0"/>
              <a:cs typeface="Arial" pitchFamily="34" charset="0"/>
            </a:endParaRPr>
          </a:p>
          <a:p>
            <a:endParaRPr lang="ar-EG" dirty="0"/>
          </a:p>
        </p:txBody>
      </p:sp>
      <p:pic>
        <p:nvPicPr>
          <p:cNvPr id="5" name="Picture 4" descr="C:\Users\Right_Click\Desktop\لا مركزي.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32656"/>
            <a:ext cx="3806080" cy="2376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C:\Users\Right_Click\Desktop\تجليخ لا مركزي.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708920"/>
            <a:ext cx="8352928" cy="4149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Right_Click\Desktop\ضخمه.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5508104" cy="33843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C:\Users\Right_Click\Desktop\متعدده.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01008"/>
            <a:ext cx="5508104" cy="33569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Left Arrow Callout 9"/>
          <p:cNvSpPr/>
          <p:nvPr/>
        </p:nvSpPr>
        <p:spPr>
          <a:xfrm>
            <a:off x="5508104" y="548680"/>
            <a:ext cx="3096344" cy="2520280"/>
          </a:xfrm>
          <a:prstGeom prst="leftArrowCallout">
            <a:avLst/>
          </a:prstGeom>
          <a:solidFill>
            <a:schemeClr val="accent1">
              <a:lumMod val="75000"/>
            </a:schemeClr>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r>
              <a:rPr lang="ar-EG" sz="3400" b="1" dirty="0" smtClean="0">
                <a:solidFill>
                  <a:schemeClr val="tx1"/>
                </a:solidFill>
                <a:latin typeface="Arial" pitchFamily="34" charset="0"/>
                <a:cs typeface="Arial" pitchFamily="34" charset="0"/>
              </a:rPr>
              <a:t>اله تجليخ لقطع الشغل الضخمه </a:t>
            </a:r>
            <a:endParaRPr lang="ar-EG" sz="3400" b="1" dirty="0">
              <a:solidFill>
                <a:schemeClr val="tx1"/>
              </a:solidFill>
              <a:latin typeface="Arial" pitchFamily="34" charset="0"/>
              <a:cs typeface="Arial" pitchFamily="34" charset="0"/>
            </a:endParaRPr>
          </a:p>
        </p:txBody>
      </p:sp>
      <p:sp>
        <p:nvSpPr>
          <p:cNvPr id="11" name="Left Arrow Callout 10"/>
          <p:cNvSpPr/>
          <p:nvPr/>
        </p:nvSpPr>
        <p:spPr>
          <a:xfrm>
            <a:off x="5580112" y="3645024"/>
            <a:ext cx="3024336" cy="2592288"/>
          </a:xfrm>
          <a:prstGeom prst="leftArrowCallou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300" b="1" dirty="0" smtClean="0">
                <a:solidFill>
                  <a:schemeClr val="tx1"/>
                </a:solidFill>
                <a:latin typeface="Arial" pitchFamily="34" charset="0"/>
                <a:cs typeface="Arial" pitchFamily="34" charset="0"/>
              </a:rPr>
              <a:t>اللات تجليخ متعدده اعمده الدوران </a:t>
            </a:r>
            <a:endParaRPr lang="ar-EG" sz="3300" b="1" dirty="0">
              <a:solidFill>
                <a:schemeClr val="tx1"/>
              </a:solidFill>
              <a:latin typeface="Arial" pitchFamily="34" charset="0"/>
              <a:cs typeface="Arial" pitchFamily="34" charset="0"/>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bg/>
                                          </p:spTgt>
                                        </p:tgtEl>
                                        <p:attrNameLst>
                                          <p:attrName>style.visibility</p:attrName>
                                        </p:attrNameLst>
                                      </p:cBhvr>
                                      <p:to>
                                        <p:strVal val="visible"/>
                                      </p:to>
                                    </p:set>
                                    <p:anim calcmode="lin" valueType="num">
                                      <p:cBhvr additive="base">
                                        <p:cTn id="19"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1"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8064" y="0"/>
            <a:ext cx="3960440" cy="1196752"/>
          </a:xfrm>
        </p:spPr>
        <p:txBody>
          <a:bodyPr anchor="ctr"/>
          <a:lstStyle/>
          <a:p>
            <a:pPr algn="r">
              <a:buFont typeface="Wingdings" pitchFamily="2" charset="2"/>
              <a:buChar char="v"/>
            </a:pPr>
            <a:r>
              <a:rPr lang="ar-SA" b="1" u="sng" dirty="0" smtClean="0">
                <a:solidFill>
                  <a:srgbClr val="FFFF00"/>
                </a:solidFill>
                <a:latin typeface="Arial" pitchFamily="34" charset="0"/>
                <a:cs typeface="Arial" pitchFamily="34" charset="0"/>
              </a:rPr>
              <a:t>احجار التجليخ: </a:t>
            </a:r>
            <a:endParaRPr lang="ar-EG" b="1" u="sng"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0" y="908720"/>
            <a:ext cx="9108504" cy="5949280"/>
          </a:xfrm>
        </p:spPr>
        <p:txBody>
          <a:bodyPr>
            <a:normAutofit fontScale="70000" lnSpcReduction="20000"/>
          </a:bodyPr>
          <a:lstStyle/>
          <a:p>
            <a:pPr fontAlgn="base">
              <a:lnSpc>
                <a:spcPct val="150000"/>
              </a:lnSpc>
            </a:pPr>
            <a:r>
              <a:rPr lang="ar-SA" sz="4100" b="1" dirty="0" smtClean="0">
                <a:solidFill>
                  <a:srgbClr val="FF0000"/>
                </a:solidFill>
                <a:latin typeface="Arial" pitchFamily="34" charset="0"/>
                <a:cs typeface="Arial" pitchFamily="34" charset="0"/>
              </a:rPr>
              <a:t>تصنع الاحجار من مكونين </a:t>
            </a:r>
            <a:r>
              <a:rPr lang="ar-EG" sz="4100" b="1" dirty="0" smtClean="0">
                <a:solidFill>
                  <a:srgbClr val="FF0000"/>
                </a:solidFill>
                <a:latin typeface="Arial" pitchFamily="34" charset="0"/>
                <a:cs typeface="Arial" pitchFamily="34" charset="0"/>
              </a:rPr>
              <a:t>:</a:t>
            </a:r>
          </a:p>
          <a:p>
            <a:pPr fontAlgn="base">
              <a:lnSpc>
                <a:spcPct val="150000"/>
              </a:lnSpc>
              <a:buNone/>
            </a:pPr>
            <a:r>
              <a:rPr lang="ar-EG" sz="2600" b="1" dirty="0" smtClean="0">
                <a:latin typeface="Arial" pitchFamily="34" charset="0"/>
                <a:cs typeface="Arial" pitchFamily="34" charset="0"/>
              </a:rPr>
              <a:t>  </a:t>
            </a:r>
            <a:r>
              <a:rPr lang="ar-EG" sz="3600" b="1" dirty="0" smtClean="0">
                <a:solidFill>
                  <a:srgbClr val="00B0F0"/>
                </a:solidFill>
                <a:latin typeface="Arial" pitchFamily="34" charset="0"/>
                <a:cs typeface="Arial" pitchFamily="34" charset="0"/>
              </a:rPr>
              <a:t>( </a:t>
            </a:r>
            <a:r>
              <a:rPr lang="ar-SA" sz="3600" b="1" dirty="0" smtClean="0">
                <a:solidFill>
                  <a:srgbClr val="00B0F0"/>
                </a:solidFill>
                <a:latin typeface="Arial" pitchFamily="34" charset="0"/>
                <a:cs typeface="Arial" pitchFamily="34" charset="0"/>
              </a:rPr>
              <a:t>حبيبات القطع</a:t>
            </a:r>
            <a:r>
              <a:rPr lang="ar-EG" sz="3600" b="1" dirty="0" smtClean="0">
                <a:solidFill>
                  <a:srgbClr val="00B0F0"/>
                </a:solidFill>
                <a:latin typeface="Arial" pitchFamily="34" charset="0"/>
                <a:cs typeface="Arial" pitchFamily="34" charset="0"/>
              </a:rPr>
              <a:t> - </a:t>
            </a:r>
            <a:r>
              <a:rPr lang="ar-SA" sz="3600" b="1" dirty="0" smtClean="0">
                <a:solidFill>
                  <a:srgbClr val="00B0F0"/>
                </a:solidFill>
                <a:latin typeface="Arial" pitchFamily="34" charset="0"/>
                <a:cs typeface="Arial" pitchFamily="34" charset="0"/>
              </a:rPr>
              <a:t>الماده الرابطه التي تثبت الحبيبات لتعطي شكل الحجر </a:t>
            </a:r>
            <a:r>
              <a:rPr lang="ar-EG" sz="3600" b="1" dirty="0" smtClean="0">
                <a:solidFill>
                  <a:srgbClr val="00B0F0"/>
                </a:solidFill>
                <a:latin typeface="Arial" pitchFamily="34" charset="0"/>
                <a:cs typeface="Arial" pitchFamily="34" charset="0"/>
              </a:rPr>
              <a:t>و </a:t>
            </a:r>
            <a:r>
              <a:rPr lang="ar-SA" sz="3600" b="1" dirty="0" smtClean="0">
                <a:solidFill>
                  <a:srgbClr val="00B0F0"/>
                </a:solidFill>
                <a:latin typeface="Arial" pitchFamily="34" charset="0"/>
                <a:cs typeface="Arial" pitchFamily="34" charset="0"/>
              </a:rPr>
              <a:t>توجد في </a:t>
            </a:r>
            <a:r>
              <a:rPr lang="ar-EG" sz="3600" b="1" dirty="0" smtClean="0">
                <a:solidFill>
                  <a:srgbClr val="00B0F0"/>
                </a:solidFill>
                <a:latin typeface="Arial" pitchFamily="34" charset="0"/>
                <a:cs typeface="Arial" pitchFamily="34" charset="0"/>
              </a:rPr>
              <a:t>  </a:t>
            </a:r>
            <a:r>
              <a:rPr lang="ar-SA" sz="3600" b="1" dirty="0" smtClean="0">
                <a:solidFill>
                  <a:srgbClr val="00B0F0"/>
                </a:solidFill>
                <a:latin typeface="Arial" pitchFamily="34" charset="0"/>
                <a:cs typeface="Arial" pitchFamily="34" charset="0"/>
              </a:rPr>
              <a:t>داخل الحجر فراغات تسمى</a:t>
            </a:r>
            <a:r>
              <a:rPr lang="en-US" sz="3600" b="1" dirty="0" smtClean="0">
                <a:solidFill>
                  <a:srgbClr val="00B0F0"/>
                </a:solidFill>
                <a:latin typeface="Arial" pitchFamily="34" charset="0"/>
                <a:cs typeface="Arial" pitchFamily="34" charset="0"/>
              </a:rPr>
              <a:t>Voids </a:t>
            </a:r>
            <a:r>
              <a:rPr lang="ar-EG" sz="3600" b="1" dirty="0" smtClean="0">
                <a:solidFill>
                  <a:srgbClr val="00B0F0"/>
                </a:solidFill>
                <a:latin typeface="Arial" pitchFamily="34" charset="0"/>
                <a:cs typeface="Arial" pitchFamily="34" charset="0"/>
              </a:rPr>
              <a:t> ).</a:t>
            </a:r>
          </a:p>
          <a:p>
            <a:pPr fontAlgn="base">
              <a:lnSpc>
                <a:spcPct val="120000"/>
              </a:lnSpc>
            </a:pPr>
            <a:r>
              <a:rPr lang="ar-SA" sz="4100" b="1" dirty="0" smtClean="0">
                <a:solidFill>
                  <a:srgbClr val="FF0000"/>
                </a:solidFill>
                <a:latin typeface="Arial" pitchFamily="34" charset="0"/>
                <a:cs typeface="Arial" pitchFamily="34" charset="0"/>
              </a:rPr>
              <a:t>تصنف انواع الاحجار الى:</a:t>
            </a:r>
            <a:endParaRPr lang="en-US" sz="4100" b="1" dirty="0" smtClean="0">
              <a:solidFill>
                <a:srgbClr val="FF0000"/>
              </a:solidFill>
              <a:latin typeface="Arial" pitchFamily="34" charset="0"/>
              <a:cs typeface="Arial" pitchFamily="34" charset="0"/>
            </a:endParaRPr>
          </a:p>
          <a:p>
            <a:pPr marL="578358" indent="-514350" fontAlgn="base">
              <a:lnSpc>
                <a:spcPct val="150000"/>
              </a:lnSpc>
              <a:buNone/>
            </a:pPr>
            <a:r>
              <a:rPr lang="ar-EG" sz="2800" dirty="0" smtClean="0">
                <a:latin typeface="Arial" pitchFamily="34" charset="0"/>
                <a:cs typeface="Arial" pitchFamily="34" charset="0"/>
              </a:rPr>
              <a:t>1</a:t>
            </a:r>
            <a:r>
              <a:rPr lang="ar-EG" sz="3100" b="1" dirty="0" smtClean="0">
                <a:solidFill>
                  <a:srgbClr val="00B0F0"/>
                </a:solidFill>
                <a:latin typeface="Arial" pitchFamily="34" charset="0"/>
                <a:cs typeface="Arial" pitchFamily="34" charset="0"/>
              </a:rPr>
              <a:t>- </a:t>
            </a:r>
            <a:r>
              <a:rPr lang="ar-SA" sz="3100" b="1" dirty="0" smtClean="0">
                <a:solidFill>
                  <a:srgbClr val="00B0F0"/>
                </a:solidFill>
                <a:latin typeface="Arial" pitchFamily="34" charset="0"/>
                <a:cs typeface="Arial" pitchFamily="34" charset="0"/>
              </a:rPr>
              <a:t>تبعا للشكل الهندسي </a:t>
            </a:r>
            <a:r>
              <a:rPr lang="ar-EG" sz="3100" b="1" dirty="0" smtClean="0">
                <a:solidFill>
                  <a:srgbClr val="00B0F0"/>
                </a:solidFill>
                <a:latin typeface="Arial" pitchFamily="34" charset="0"/>
                <a:cs typeface="Arial" pitchFamily="34" charset="0"/>
              </a:rPr>
              <a:t>.          </a:t>
            </a:r>
            <a:r>
              <a:rPr lang="ar-SA" sz="3100" b="1" dirty="0" smtClean="0">
                <a:solidFill>
                  <a:srgbClr val="00B0F0"/>
                </a:solidFill>
                <a:latin typeface="Arial" pitchFamily="34" charset="0"/>
                <a:cs typeface="Arial" pitchFamily="34" charset="0"/>
              </a:rPr>
              <a:t>2</a:t>
            </a:r>
            <a:r>
              <a:rPr lang="ar-EG" sz="3100" b="1" dirty="0" smtClean="0">
                <a:solidFill>
                  <a:srgbClr val="00B0F0"/>
                </a:solidFill>
                <a:latin typeface="Arial" pitchFamily="34" charset="0"/>
                <a:cs typeface="Arial" pitchFamily="34" charset="0"/>
              </a:rPr>
              <a:t> </a:t>
            </a:r>
            <a:r>
              <a:rPr lang="ar-SA" sz="3100" b="1" dirty="0" smtClean="0">
                <a:solidFill>
                  <a:srgbClr val="00B0F0"/>
                </a:solidFill>
                <a:latin typeface="Arial" pitchFamily="34" charset="0"/>
                <a:cs typeface="Arial" pitchFamily="34" charset="0"/>
              </a:rPr>
              <a:t>- حجم ونوع الحبيبات</a:t>
            </a:r>
            <a:r>
              <a:rPr lang="ar-EG" sz="3100" b="1" dirty="0" smtClean="0">
                <a:solidFill>
                  <a:srgbClr val="00B0F0"/>
                </a:solidFill>
                <a:latin typeface="Arial" pitchFamily="34" charset="0"/>
                <a:cs typeface="Arial" pitchFamily="34" charset="0"/>
              </a:rPr>
              <a:t> .</a:t>
            </a:r>
          </a:p>
          <a:p>
            <a:pPr marL="578358" indent="-514350" fontAlgn="base">
              <a:lnSpc>
                <a:spcPct val="150000"/>
              </a:lnSpc>
              <a:buNone/>
            </a:pPr>
            <a:r>
              <a:rPr lang="ar-SA" sz="3100" b="1" dirty="0" smtClean="0">
                <a:solidFill>
                  <a:srgbClr val="00B0F0"/>
                </a:solidFill>
                <a:latin typeface="Arial" pitchFamily="34" charset="0"/>
                <a:cs typeface="Arial" pitchFamily="34" charset="0"/>
              </a:rPr>
              <a:t>3</a:t>
            </a:r>
            <a:r>
              <a:rPr lang="ar-EG" sz="3100" b="1" dirty="0" smtClean="0">
                <a:solidFill>
                  <a:srgbClr val="00B0F0"/>
                </a:solidFill>
                <a:latin typeface="Arial" pitchFamily="34" charset="0"/>
                <a:cs typeface="Arial" pitchFamily="34" charset="0"/>
              </a:rPr>
              <a:t> </a:t>
            </a:r>
            <a:r>
              <a:rPr lang="ar-SA" sz="3100" b="1" dirty="0" smtClean="0">
                <a:solidFill>
                  <a:srgbClr val="00B0F0"/>
                </a:solidFill>
                <a:latin typeface="Arial" pitchFamily="34" charset="0"/>
                <a:cs typeface="Arial" pitchFamily="34" charset="0"/>
              </a:rPr>
              <a:t>- نوع الماده الرابطه</a:t>
            </a:r>
            <a:r>
              <a:rPr lang="ar-EG" sz="3100" b="1" dirty="0" smtClean="0">
                <a:solidFill>
                  <a:srgbClr val="00B0F0"/>
                </a:solidFill>
                <a:latin typeface="Arial" pitchFamily="34" charset="0"/>
                <a:cs typeface="Arial" pitchFamily="34" charset="0"/>
              </a:rPr>
              <a:t> .          4 </a:t>
            </a:r>
            <a:r>
              <a:rPr lang="ar-SA" sz="3100" b="1" dirty="0" smtClean="0">
                <a:solidFill>
                  <a:srgbClr val="00B0F0"/>
                </a:solidFill>
                <a:latin typeface="Arial" pitchFamily="34" charset="0"/>
                <a:cs typeface="Arial" pitchFamily="34" charset="0"/>
              </a:rPr>
              <a:t>- كثافة الحبيبات </a:t>
            </a:r>
            <a:r>
              <a:rPr lang="ar-EG" sz="3100" b="1" dirty="0" smtClean="0">
                <a:solidFill>
                  <a:srgbClr val="00B0F0"/>
                </a:solidFill>
                <a:latin typeface="Arial" pitchFamily="34" charset="0"/>
                <a:cs typeface="Arial" pitchFamily="34" charset="0"/>
              </a:rPr>
              <a:t>.</a:t>
            </a:r>
            <a:endParaRPr lang="en-US" sz="3100" b="1" dirty="0" smtClean="0">
              <a:solidFill>
                <a:srgbClr val="00B0F0"/>
              </a:solidFill>
              <a:latin typeface="Arial" pitchFamily="34" charset="0"/>
              <a:cs typeface="Arial" pitchFamily="34" charset="0"/>
            </a:endParaRPr>
          </a:p>
          <a:p>
            <a:pPr marL="578358" indent="-514350" fontAlgn="base">
              <a:lnSpc>
                <a:spcPct val="150000"/>
              </a:lnSpc>
              <a:buNone/>
            </a:pPr>
            <a:r>
              <a:rPr lang="ar-SA" sz="3100" b="1" dirty="0" smtClean="0">
                <a:solidFill>
                  <a:srgbClr val="00B0F0"/>
                </a:solidFill>
                <a:latin typeface="Arial" pitchFamily="34" charset="0"/>
                <a:cs typeface="Arial" pitchFamily="34" charset="0"/>
              </a:rPr>
              <a:t>تنوع احجار التجليخ يضمن ملائمة التنوع في ماده قطع الشغل واختلاف اشكال قطع الشغل وتعدد مواضع القطع وتنوع مدى نعومة الاسطح المطلوبه</a:t>
            </a:r>
            <a:r>
              <a:rPr lang="ar-EG" sz="3100" b="1" dirty="0" smtClean="0">
                <a:solidFill>
                  <a:srgbClr val="00B0F0"/>
                </a:solidFill>
                <a:latin typeface="Arial" pitchFamily="34" charset="0"/>
                <a:cs typeface="Arial" pitchFamily="34" charset="0"/>
              </a:rPr>
              <a:t>.</a:t>
            </a:r>
            <a:r>
              <a:rPr lang="ar-EG" sz="2800" dirty="0" smtClean="0">
                <a:latin typeface="Arial" pitchFamily="34" charset="0"/>
                <a:cs typeface="Arial" pitchFamily="34" charset="0"/>
              </a:rPr>
              <a:t> </a:t>
            </a:r>
            <a:endParaRPr lang="en-US" sz="2800" b="1" dirty="0" smtClean="0">
              <a:solidFill>
                <a:schemeClr val="accent1">
                  <a:lumMod val="40000"/>
                  <a:lumOff val="60000"/>
                </a:schemeClr>
              </a:solidFill>
              <a:latin typeface="Arial" pitchFamily="34" charset="0"/>
              <a:cs typeface="Arial" pitchFamily="34" charset="0"/>
            </a:endParaRPr>
          </a:p>
          <a:p>
            <a:pPr>
              <a:lnSpc>
                <a:spcPct val="150000"/>
              </a:lnSpc>
            </a:pPr>
            <a:r>
              <a:rPr lang="ar-SA" sz="4100" b="1" dirty="0" smtClean="0">
                <a:solidFill>
                  <a:srgbClr val="FF0000"/>
                </a:solidFill>
                <a:latin typeface="Arial" pitchFamily="34" charset="0"/>
                <a:cs typeface="Arial" pitchFamily="34" charset="0"/>
              </a:rPr>
              <a:t>رمز الحجر </a:t>
            </a:r>
            <a:r>
              <a:rPr lang="ar-EG" sz="4100" b="1" dirty="0" smtClean="0">
                <a:solidFill>
                  <a:srgbClr val="FF0000"/>
                </a:solidFill>
                <a:latin typeface="Arial" pitchFamily="34" charset="0"/>
                <a:cs typeface="Arial" pitchFamily="34" charset="0"/>
              </a:rPr>
              <a:t>:</a:t>
            </a:r>
          </a:p>
          <a:p>
            <a:pPr>
              <a:lnSpc>
                <a:spcPct val="150000"/>
              </a:lnSpc>
              <a:buNone/>
            </a:pPr>
            <a:r>
              <a:rPr lang="ar-SA" sz="3400" b="1" dirty="0" smtClean="0">
                <a:solidFill>
                  <a:srgbClr val="00B0F0"/>
                </a:solidFill>
                <a:latin typeface="Arial" pitchFamily="34" charset="0"/>
                <a:cs typeface="Arial" pitchFamily="34" charset="0"/>
              </a:rPr>
              <a:t>يستخدم لتسهيل اختيارها للأعمال المختلفه والتعبير عنها في برامج التشغيل الرقمية وخطط الإنتاج</a:t>
            </a:r>
            <a:r>
              <a:rPr lang="ar-EG" sz="3400" b="1" dirty="0" smtClean="0">
                <a:solidFill>
                  <a:srgbClr val="00B0F0"/>
                </a:solidFill>
                <a:latin typeface="Arial" pitchFamily="34" charset="0"/>
                <a:cs typeface="Arial" pitchFamily="34" charset="0"/>
              </a:rPr>
              <a:t> .</a:t>
            </a:r>
            <a:endParaRPr lang="en-US" sz="3400" b="1" dirty="0" smtClean="0">
              <a:solidFill>
                <a:srgbClr val="00B0F0"/>
              </a:solidFill>
              <a:latin typeface="Arial" pitchFamily="34" charset="0"/>
              <a:cs typeface="Arial" pitchFamily="34" charset="0"/>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5652120" cy="67413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Left Arrow Callout 4"/>
          <p:cNvSpPr/>
          <p:nvPr/>
        </p:nvSpPr>
        <p:spPr>
          <a:xfrm>
            <a:off x="5652120" y="1844824"/>
            <a:ext cx="3168352" cy="3024336"/>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smtClean="0">
                <a:latin typeface="Arial" pitchFamily="34" charset="0"/>
                <a:cs typeface="Arial" pitchFamily="34" charset="0"/>
              </a:rPr>
              <a:t>الشكل يبين أنواعا مختلفة من احجار التجليخ اختيار الحجر </a:t>
            </a:r>
            <a:endParaRPr lang="ar-EG" sz="3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80" y="267494"/>
            <a:ext cx="8229600" cy="1399032"/>
          </a:xfrm>
        </p:spPr>
        <p:txBody>
          <a:bodyPr>
            <a:normAutofit/>
          </a:bodyPr>
          <a:lstStyle/>
          <a:p>
            <a:pPr algn="ctr"/>
            <a:r>
              <a:rPr lang="ar-EG" sz="4800" b="1" dirty="0" smtClean="0">
                <a:latin typeface="Arial" pitchFamily="34" charset="0"/>
                <a:cs typeface="Arial" pitchFamily="34" charset="0"/>
              </a:rPr>
              <a:t>عمل الطلاب </a:t>
            </a:r>
            <a:endParaRPr lang="ar-EG" sz="4800" b="1" dirty="0">
              <a:latin typeface="Arial" pitchFamily="34" charset="0"/>
              <a:cs typeface="Arial" pitchFamily="34" charset="0"/>
            </a:endParaRPr>
          </a:p>
        </p:txBody>
      </p:sp>
      <p:sp>
        <p:nvSpPr>
          <p:cNvPr id="3" name="Content Placeholder 2"/>
          <p:cNvSpPr>
            <a:spLocks noGrp="1"/>
          </p:cNvSpPr>
          <p:nvPr>
            <p:ph idx="1"/>
          </p:nvPr>
        </p:nvSpPr>
        <p:spPr>
          <a:xfrm>
            <a:off x="457200" y="1484784"/>
            <a:ext cx="8229600" cy="4970024"/>
          </a:xfrm>
        </p:spPr>
        <p:txBody>
          <a:bodyPr/>
          <a:lstStyle/>
          <a:p>
            <a:pPr algn="ctr">
              <a:lnSpc>
                <a:spcPct val="150000"/>
              </a:lnSpc>
            </a:pPr>
            <a:r>
              <a:rPr lang="ar-EG" sz="3500" b="1" dirty="0" smtClean="0">
                <a:latin typeface="Arial" pitchFamily="34" charset="0"/>
                <a:cs typeface="Arial" pitchFamily="34" charset="0"/>
              </a:rPr>
              <a:t>احمد ناصر نبيه .</a:t>
            </a:r>
          </a:p>
          <a:p>
            <a:pPr algn="ctr">
              <a:lnSpc>
                <a:spcPct val="150000"/>
              </a:lnSpc>
            </a:pPr>
            <a:r>
              <a:rPr lang="ar-EG" sz="3500" b="1" dirty="0" smtClean="0">
                <a:latin typeface="Arial" pitchFamily="34" charset="0"/>
                <a:cs typeface="Arial" pitchFamily="34" charset="0"/>
              </a:rPr>
              <a:t>تقي حسني مطر .</a:t>
            </a:r>
          </a:p>
          <a:p>
            <a:pPr algn="ctr">
              <a:lnSpc>
                <a:spcPct val="150000"/>
              </a:lnSpc>
            </a:pPr>
            <a:r>
              <a:rPr lang="ar-EG" sz="3500" b="1" dirty="0" smtClean="0">
                <a:latin typeface="Arial" pitchFamily="34" charset="0"/>
                <a:cs typeface="Arial" pitchFamily="34" charset="0"/>
              </a:rPr>
              <a:t>حنين عادل امين .</a:t>
            </a:r>
          </a:p>
          <a:p>
            <a:pPr algn="ctr">
              <a:lnSpc>
                <a:spcPct val="150000"/>
              </a:lnSpc>
            </a:pPr>
            <a:r>
              <a:rPr lang="ar-EG" sz="3500" b="1" dirty="0" smtClean="0">
                <a:latin typeface="Arial" pitchFamily="34" charset="0"/>
                <a:cs typeface="Arial" pitchFamily="34" charset="0"/>
              </a:rPr>
              <a:t>ريم محمد الديب .</a:t>
            </a:r>
          </a:p>
          <a:p>
            <a:pPr algn="ctr">
              <a:lnSpc>
                <a:spcPct val="150000"/>
              </a:lnSpc>
            </a:pPr>
            <a:r>
              <a:rPr lang="ar-EG" sz="3500" b="1" dirty="0" smtClean="0">
                <a:latin typeface="Arial" pitchFamily="34" charset="0"/>
                <a:cs typeface="Arial" pitchFamily="34" charset="0"/>
              </a:rPr>
              <a:t>هند حسن النجار </a:t>
            </a:r>
            <a:r>
              <a:rPr lang="ar-EG" dirty="0" smtClean="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920" y="-58264"/>
            <a:ext cx="8229600" cy="1399032"/>
          </a:xfrm>
        </p:spPr>
        <p:txBody>
          <a:bodyPr>
            <a:normAutofit/>
          </a:bodyPr>
          <a:lstStyle/>
          <a:p>
            <a:pPr algn="r">
              <a:buFont typeface="Wingdings" pitchFamily="2" charset="2"/>
              <a:buChar char="v"/>
            </a:pPr>
            <a:r>
              <a:rPr lang="ar-SA" b="1" u="sng" dirty="0" smtClean="0">
                <a:solidFill>
                  <a:srgbClr val="FF0000"/>
                </a:solidFill>
                <a:latin typeface="Arial" pitchFamily="34" charset="0"/>
                <a:cs typeface="Arial" pitchFamily="34" charset="0"/>
              </a:rPr>
              <a:t>يتم اختيار الحجر تبعا لضوابط عده منها:</a:t>
            </a:r>
            <a:endParaRPr lang="ar-EG" b="1" u="sng"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302840" y="1052736"/>
            <a:ext cx="8517632" cy="5805264"/>
          </a:xfrm>
        </p:spPr>
        <p:txBody>
          <a:bodyPr>
            <a:normAutofit lnSpcReduction="10000"/>
          </a:bodyPr>
          <a:lstStyle/>
          <a:p>
            <a:pPr lvl="0" fontAlgn="base">
              <a:lnSpc>
                <a:spcPct val="150000"/>
              </a:lnSpc>
            </a:pPr>
            <a:r>
              <a:rPr lang="ar-SA" sz="2800" b="1" dirty="0" smtClean="0">
                <a:solidFill>
                  <a:srgbClr val="00B0F0"/>
                </a:solidFill>
                <a:latin typeface="Arial" pitchFamily="34" charset="0"/>
                <a:cs typeface="Arial" pitchFamily="34" charset="0"/>
              </a:rPr>
              <a:t>حجر برابطة ضعيفه لتجليخ ماده صلده </a:t>
            </a:r>
            <a:r>
              <a:rPr lang="ar-EG" sz="2800" b="1" dirty="0" smtClean="0">
                <a:solidFill>
                  <a:srgbClr val="00B0F0"/>
                </a:solidFill>
                <a:latin typeface="Arial" pitchFamily="34" charset="0"/>
                <a:cs typeface="Arial" pitchFamily="34" charset="0"/>
              </a:rPr>
              <a:t>.</a:t>
            </a:r>
            <a:endParaRPr lang="en-US" sz="2800" b="1" dirty="0" smtClean="0">
              <a:solidFill>
                <a:srgbClr val="00B0F0"/>
              </a:solidFill>
              <a:latin typeface="Arial" pitchFamily="34" charset="0"/>
              <a:cs typeface="Arial" pitchFamily="34" charset="0"/>
            </a:endParaRPr>
          </a:p>
          <a:p>
            <a:pPr lvl="0" fontAlgn="base">
              <a:lnSpc>
                <a:spcPct val="150000"/>
              </a:lnSpc>
            </a:pPr>
            <a:r>
              <a:rPr lang="ar-SA" sz="2800" b="1" dirty="0" smtClean="0">
                <a:solidFill>
                  <a:srgbClr val="00B0F0"/>
                </a:solidFill>
                <a:latin typeface="Arial" pitchFamily="34" charset="0"/>
                <a:cs typeface="Arial" pitchFamily="34" charset="0"/>
              </a:rPr>
              <a:t> حجر برابطة قويه لتجليخ ماده طريه مما يضمن عمرا اطول للحجر</a:t>
            </a:r>
            <a:r>
              <a:rPr lang="ar-EG" sz="2800" b="1" dirty="0" smtClean="0">
                <a:solidFill>
                  <a:srgbClr val="00B0F0"/>
                </a:solidFill>
                <a:latin typeface="Arial" pitchFamily="34" charset="0"/>
                <a:cs typeface="Arial" pitchFamily="34" charset="0"/>
              </a:rPr>
              <a:t> . </a:t>
            </a:r>
            <a:endParaRPr lang="en-US" sz="2800" b="1" dirty="0" smtClean="0">
              <a:solidFill>
                <a:srgbClr val="00B0F0"/>
              </a:solidFill>
              <a:latin typeface="Arial" pitchFamily="34" charset="0"/>
              <a:cs typeface="Arial" pitchFamily="34" charset="0"/>
            </a:endParaRPr>
          </a:p>
          <a:p>
            <a:pPr lvl="0" fontAlgn="base">
              <a:lnSpc>
                <a:spcPct val="150000"/>
              </a:lnSpc>
            </a:pPr>
            <a:r>
              <a:rPr lang="ar-SA" sz="2800" b="1" dirty="0" smtClean="0">
                <a:solidFill>
                  <a:srgbClr val="00B0F0"/>
                </a:solidFill>
                <a:latin typeface="Arial" pitchFamily="34" charset="0"/>
                <a:cs typeface="Arial" pitchFamily="34" charset="0"/>
              </a:rPr>
              <a:t>حبيبات صغيرة الحجم للحصول على نعومة عاليه</a:t>
            </a:r>
            <a:r>
              <a:rPr lang="ar-EG" sz="2800" b="1" dirty="0" smtClean="0">
                <a:solidFill>
                  <a:srgbClr val="00B0F0"/>
                </a:solidFill>
                <a:latin typeface="Arial" pitchFamily="34" charset="0"/>
                <a:cs typeface="Arial" pitchFamily="34" charset="0"/>
              </a:rPr>
              <a:t> .</a:t>
            </a:r>
            <a:endParaRPr lang="en-US" sz="2800" b="1" dirty="0" smtClean="0">
              <a:solidFill>
                <a:srgbClr val="00B0F0"/>
              </a:solidFill>
              <a:latin typeface="Arial" pitchFamily="34" charset="0"/>
              <a:cs typeface="Arial" pitchFamily="34" charset="0"/>
            </a:endParaRPr>
          </a:p>
          <a:p>
            <a:pPr lvl="0" fontAlgn="base">
              <a:lnSpc>
                <a:spcPct val="150000"/>
              </a:lnSpc>
            </a:pPr>
            <a:r>
              <a:rPr lang="ar-SA" sz="2800" b="1" dirty="0" smtClean="0">
                <a:solidFill>
                  <a:srgbClr val="00B0F0"/>
                </a:solidFill>
                <a:latin typeface="Arial" pitchFamily="34" charset="0"/>
                <a:cs typeface="Arial" pitchFamily="34" charset="0"/>
              </a:rPr>
              <a:t>حبيبات كربيد السيلكون لتجليخ مواد مقاومه شدها قليله</a:t>
            </a:r>
            <a:r>
              <a:rPr lang="ar-EG" sz="2800" b="1" dirty="0" smtClean="0">
                <a:solidFill>
                  <a:srgbClr val="00B0F0"/>
                </a:solidFill>
                <a:latin typeface="Arial" pitchFamily="34" charset="0"/>
                <a:cs typeface="Arial" pitchFamily="34" charset="0"/>
              </a:rPr>
              <a:t> .</a:t>
            </a:r>
            <a:endParaRPr lang="en-US" sz="2800" b="1" dirty="0" smtClean="0">
              <a:solidFill>
                <a:srgbClr val="00B0F0"/>
              </a:solidFill>
              <a:latin typeface="Arial" pitchFamily="34" charset="0"/>
              <a:cs typeface="Arial" pitchFamily="34" charset="0"/>
            </a:endParaRPr>
          </a:p>
          <a:p>
            <a:pPr lvl="0" fontAlgn="base">
              <a:lnSpc>
                <a:spcPct val="150000"/>
              </a:lnSpc>
            </a:pPr>
            <a:r>
              <a:rPr lang="ar-SA" sz="2800" b="1" dirty="0" smtClean="0">
                <a:solidFill>
                  <a:srgbClr val="00B0F0"/>
                </a:solidFill>
                <a:latin typeface="Arial" pitchFamily="34" charset="0"/>
                <a:cs typeface="Arial" pitchFamily="34" charset="0"/>
              </a:rPr>
              <a:t>حبيبات الالومينا لتجليخ مواد مقاومة شدتها ومتانتها عاليه</a:t>
            </a:r>
            <a:r>
              <a:rPr lang="ar-EG" sz="2800" b="1" dirty="0" smtClean="0">
                <a:solidFill>
                  <a:srgbClr val="00B0F0"/>
                </a:solidFill>
                <a:latin typeface="Arial" pitchFamily="34" charset="0"/>
                <a:cs typeface="Arial" pitchFamily="34" charset="0"/>
              </a:rPr>
              <a:t> .</a:t>
            </a:r>
            <a:endParaRPr lang="en-US" sz="2800" b="1" dirty="0" smtClean="0">
              <a:solidFill>
                <a:srgbClr val="00B0F0"/>
              </a:solidFill>
              <a:latin typeface="Arial" pitchFamily="34" charset="0"/>
              <a:cs typeface="Arial" pitchFamily="34" charset="0"/>
            </a:endParaRPr>
          </a:p>
          <a:p>
            <a:pPr lvl="0" fontAlgn="base">
              <a:lnSpc>
                <a:spcPct val="150000"/>
              </a:lnSpc>
            </a:pPr>
            <a:r>
              <a:rPr lang="ar-SA" sz="2800" b="1" dirty="0" smtClean="0">
                <a:solidFill>
                  <a:srgbClr val="00B0F0"/>
                </a:solidFill>
                <a:latin typeface="Arial" pitchFamily="34" charset="0"/>
                <a:cs typeface="Arial" pitchFamily="34" charset="0"/>
              </a:rPr>
              <a:t>سرعات القطع لضمان سلامة العامل</a:t>
            </a:r>
            <a:r>
              <a:rPr lang="ar-EG" sz="2800" b="1" dirty="0" smtClean="0">
                <a:solidFill>
                  <a:srgbClr val="00B0F0"/>
                </a:solidFill>
                <a:latin typeface="Arial" pitchFamily="34" charset="0"/>
                <a:cs typeface="Arial" pitchFamily="34" charset="0"/>
              </a:rPr>
              <a:t> .</a:t>
            </a:r>
            <a:endParaRPr lang="en-US" sz="2800" b="1" dirty="0" smtClean="0">
              <a:solidFill>
                <a:srgbClr val="00B0F0"/>
              </a:solidFill>
              <a:latin typeface="Arial" pitchFamily="34" charset="0"/>
              <a:cs typeface="Arial" pitchFamily="34" charset="0"/>
            </a:endParaRPr>
          </a:p>
          <a:p>
            <a:pPr lvl="0" fontAlgn="base">
              <a:lnSpc>
                <a:spcPct val="150000"/>
              </a:lnSpc>
            </a:pPr>
            <a:r>
              <a:rPr lang="ar-SA" sz="2800" b="1" dirty="0" smtClean="0">
                <a:solidFill>
                  <a:srgbClr val="00B0F0"/>
                </a:solidFill>
                <a:latin typeface="Arial" pitchFamily="34" charset="0"/>
                <a:cs typeface="Arial" pitchFamily="34" charset="0"/>
              </a:rPr>
              <a:t>حجر برابطة قويه كلما ازدادت اهتزازات الاله لضمان سلامة العامل</a:t>
            </a:r>
            <a:r>
              <a:rPr lang="ar-EG" sz="2800" b="1" dirty="0" smtClean="0">
                <a:solidFill>
                  <a:srgbClr val="00B0F0"/>
                </a:solidFill>
                <a:latin typeface="Arial" pitchFamily="34" charset="0"/>
                <a:cs typeface="Arial" pitchFamily="34" charset="0"/>
              </a:rPr>
              <a:t> .</a:t>
            </a:r>
            <a:endParaRPr lang="en-US" sz="2800" b="1" dirty="0" smtClean="0">
              <a:solidFill>
                <a:srgbClr val="00B0F0"/>
              </a:solidFill>
              <a:latin typeface="Arial" pitchFamily="34" charset="0"/>
              <a:cs typeface="Arial" pitchFamily="34" charset="0"/>
            </a:endParaRPr>
          </a:p>
          <a:p>
            <a:pPr lvl="0" fontAlgn="base">
              <a:lnSpc>
                <a:spcPct val="150000"/>
              </a:lnSpc>
            </a:pPr>
            <a:r>
              <a:rPr lang="ar-SA" sz="2800" b="1" dirty="0" smtClean="0">
                <a:solidFill>
                  <a:srgbClr val="00B0F0"/>
                </a:solidFill>
                <a:latin typeface="Arial" pitchFamily="34" charset="0"/>
                <a:cs typeface="Arial" pitchFamily="34" charset="0"/>
              </a:rPr>
              <a:t>حجر برابطة قويه كلما قلت خبرة العامل لتقليل تلف الاداه</a:t>
            </a:r>
            <a:r>
              <a:rPr lang="ar-EG" sz="2800" b="1" dirty="0" smtClean="0">
                <a:solidFill>
                  <a:srgbClr val="00B0F0"/>
                </a:solidFill>
                <a:latin typeface="Arial" pitchFamily="34" charset="0"/>
                <a:cs typeface="Arial" pitchFamily="34" charset="0"/>
              </a:rPr>
              <a:t> .</a:t>
            </a:r>
            <a:endParaRPr lang="en-US" sz="2800" b="1" dirty="0" smtClean="0">
              <a:solidFill>
                <a:srgbClr val="00B0F0"/>
              </a:solidFill>
              <a:latin typeface="Arial" pitchFamily="34" charset="0"/>
              <a:cs typeface="Arial" pitchFamily="34" charset="0"/>
            </a:endParaRPr>
          </a:p>
          <a:p>
            <a:endParaRPr lang="ar-E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220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57760"/>
            <a:ext cx="8229600" cy="1399032"/>
          </a:xfrm>
        </p:spPr>
        <p:txBody>
          <a:bodyPr>
            <a:normAutofit/>
          </a:bodyPr>
          <a:lstStyle/>
          <a:p>
            <a:pPr marL="1227582" indent="-742950" algn="r">
              <a:buFont typeface="Wingdings" pitchFamily="2" charset="2"/>
              <a:buChar char="v"/>
            </a:pPr>
            <a:r>
              <a:rPr lang="ar-EG" sz="6000" b="1" u="sng" dirty="0" smtClean="0">
                <a:solidFill>
                  <a:srgbClr val="FFFF00"/>
                </a:solidFill>
                <a:latin typeface="Arial" pitchFamily="34" charset="0"/>
                <a:cs typeface="Arial" pitchFamily="34" charset="0"/>
              </a:rPr>
              <a:t>التجليخ :</a:t>
            </a:r>
            <a:endParaRPr lang="ar-EG" sz="6000" b="1" u="sng"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107504" y="1411304"/>
            <a:ext cx="8928992" cy="5446696"/>
          </a:xfrm>
        </p:spPr>
        <p:txBody>
          <a:bodyPr anchor="t">
            <a:normAutofit/>
          </a:bodyPr>
          <a:lstStyle/>
          <a:p>
            <a:pPr>
              <a:lnSpc>
                <a:spcPct val="150000"/>
              </a:lnSpc>
            </a:pPr>
            <a:r>
              <a:rPr lang="ar-EG" sz="3200" b="1" dirty="0" smtClean="0">
                <a:solidFill>
                  <a:srgbClr val="00B0F0"/>
                </a:solidFill>
                <a:latin typeface="Arial" pitchFamily="34" charset="0"/>
                <a:cs typeface="Arial" pitchFamily="34" charset="0"/>
              </a:rPr>
              <a:t>هي عملية تشغيل يستخدم فيها عمق قطع صغير جدا ،وسرعة قطع عالية،وسرعة تغذية بطيئة ، تقؤم بها لضمان الحصول علي نعومة سطح عالية ؤلتحقيق دقة ابعاد عالية . </a:t>
            </a:r>
          </a:p>
          <a:p>
            <a:pPr>
              <a:lnSpc>
                <a:spcPct val="150000"/>
              </a:lnSpc>
            </a:pPr>
            <a:r>
              <a:rPr lang="ar-EG" sz="3200" b="1" dirty="0" smtClean="0">
                <a:solidFill>
                  <a:srgbClr val="00B0F0"/>
                </a:solidFill>
                <a:latin typeface="Arial" pitchFamily="34" charset="0"/>
                <a:cs typeface="Arial" pitchFamily="34" charset="0"/>
              </a:rPr>
              <a:t>يعتبر احد الطرق المهمة لتشغيل المعادن ،تتبع اهمية التجليخ من طبيعة اداة التجليخ والتي يتم بها ازالة اجزاء صغيرة جدا من المعدن تتضمن الحصؤل علي نعؤمة سطح عالية ودقة ابعاد كبيرة .</a:t>
            </a:r>
            <a:endParaRPr lang="en-US" sz="3200" b="1" dirty="0" smtClean="0">
              <a:solidFill>
                <a:srgbClr val="00B0F0"/>
              </a:solidFill>
              <a:latin typeface="Arial" pitchFamily="34" charset="0"/>
              <a:cs typeface="Arial" pitchFamily="34" charset="0"/>
            </a:endParaRPr>
          </a:p>
          <a:p>
            <a:pPr>
              <a:lnSpc>
                <a:spcPct val="150000"/>
              </a:lnSpc>
            </a:pPr>
            <a:endParaRPr lang="ar-EG" sz="2600" dirty="0"/>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6632"/>
            <a:ext cx="9144000" cy="6741368"/>
          </a:xfrm>
        </p:spPr>
        <p:txBody>
          <a:bodyPr>
            <a:normAutofit/>
          </a:bodyPr>
          <a:lstStyle/>
          <a:p>
            <a:pPr>
              <a:lnSpc>
                <a:spcPct val="150000"/>
              </a:lnSpc>
            </a:pPr>
            <a:r>
              <a:rPr lang="ar-EG" sz="3200" b="1" dirty="0" smtClean="0">
                <a:solidFill>
                  <a:srgbClr val="00B0F0"/>
                </a:solidFill>
                <a:latin typeface="Arial" pitchFamily="34" charset="0"/>
                <a:cs typeface="Arial" pitchFamily="34" charset="0"/>
              </a:rPr>
              <a:t>في التجليخ الاسطواني تدؤر قطعة الشغل لتؤفير سرعة القطع وحجر التجليخ يدؤر ؤيتحرك بموازاة محور قطعة الشغل لضمان توفير التغذية الضررورية.</a:t>
            </a:r>
          </a:p>
          <a:p>
            <a:pPr>
              <a:lnSpc>
                <a:spcPct val="150000"/>
              </a:lnSpc>
            </a:pPr>
            <a:endParaRPr lang="ar-EG" sz="2600"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50010"/>
            <a:ext cx="2764376" cy="24031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4376" y="2420888"/>
            <a:ext cx="3175776" cy="2232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6116" y="2407196"/>
            <a:ext cx="3203848" cy="2232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176" y="4653136"/>
            <a:ext cx="2973788" cy="22048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4653136"/>
            <a:ext cx="2915816" cy="22048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15816" y="4680520"/>
            <a:ext cx="3226324" cy="22048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952" y="-50104"/>
            <a:ext cx="5004048" cy="1390872"/>
          </a:xfrm>
        </p:spPr>
        <p:txBody>
          <a:bodyPr>
            <a:normAutofit/>
          </a:bodyPr>
          <a:lstStyle/>
          <a:p>
            <a:pPr algn="r">
              <a:buFont typeface="Wingdings" pitchFamily="2" charset="2"/>
              <a:buChar char="v"/>
            </a:pPr>
            <a:r>
              <a:rPr lang="ar-EG" sz="4800" b="1" u="sng" dirty="0" smtClean="0">
                <a:solidFill>
                  <a:srgbClr val="FFFF00"/>
                </a:solidFill>
                <a:latin typeface="Arial" pitchFamily="34" charset="0"/>
                <a:cs typeface="Arial" pitchFamily="34" charset="0"/>
              </a:rPr>
              <a:t>استخدمات التجليخ:</a:t>
            </a:r>
            <a:endParaRPr lang="ar-EG" sz="4800" u="sng"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0" y="1268760"/>
            <a:ext cx="9144000" cy="5589240"/>
          </a:xfrm>
        </p:spPr>
        <p:txBody>
          <a:bodyPr numCol="1" anchor="t">
            <a:normAutofit fontScale="85000" lnSpcReduction="20000"/>
          </a:bodyPr>
          <a:lstStyle/>
          <a:p>
            <a:pPr>
              <a:lnSpc>
                <a:spcPct val="150000"/>
              </a:lnSpc>
            </a:pPr>
            <a:r>
              <a:rPr lang="ar-EG" sz="3600" b="1" dirty="0" smtClean="0">
                <a:latin typeface="Arial" pitchFamily="34" charset="0"/>
                <a:cs typeface="Arial" pitchFamily="34" charset="0"/>
              </a:rPr>
              <a:t>الحصول علي اسطح ناعمة(تجليخ عادي-تجليخ ناعم-تجليخ ناعم جدا) .</a:t>
            </a:r>
            <a:endParaRPr lang="en-US" sz="3600" b="1" dirty="0" smtClean="0">
              <a:latin typeface="Arial" pitchFamily="34" charset="0"/>
              <a:cs typeface="Arial" pitchFamily="34" charset="0"/>
            </a:endParaRPr>
          </a:p>
          <a:p>
            <a:pPr>
              <a:lnSpc>
                <a:spcPct val="150000"/>
              </a:lnSpc>
            </a:pPr>
            <a:r>
              <a:rPr lang="ar-EG" sz="3600" b="1" dirty="0" smtClean="0">
                <a:latin typeface="Arial" pitchFamily="34" charset="0"/>
                <a:cs typeface="Arial" pitchFamily="34" charset="0"/>
              </a:rPr>
              <a:t> تحقيق دقة ابعاد عالية .</a:t>
            </a:r>
            <a:endParaRPr lang="en-US" sz="3600" b="1" dirty="0" smtClean="0">
              <a:latin typeface="Arial" pitchFamily="34" charset="0"/>
              <a:cs typeface="Arial" pitchFamily="34" charset="0"/>
            </a:endParaRPr>
          </a:p>
          <a:p>
            <a:pPr>
              <a:lnSpc>
                <a:spcPct val="150000"/>
              </a:lnSpc>
            </a:pPr>
            <a:r>
              <a:rPr lang="ar-EG" sz="3600" b="1" dirty="0" smtClean="0">
                <a:latin typeface="Arial" pitchFamily="34" charset="0"/>
                <a:cs typeface="Arial" pitchFamily="34" charset="0"/>
              </a:rPr>
              <a:t> صيانة ادوات القطع لاعادة الحصول علي زوايا اصلية .</a:t>
            </a:r>
            <a:endParaRPr lang="en-US" sz="3600" b="1" dirty="0" smtClean="0">
              <a:latin typeface="Arial" pitchFamily="34" charset="0"/>
              <a:cs typeface="Arial" pitchFamily="34" charset="0"/>
            </a:endParaRPr>
          </a:p>
          <a:p>
            <a:pPr>
              <a:lnSpc>
                <a:spcPct val="150000"/>
              </a:lnSpc>
            </a:pPr>
            <a:r>
              <a:rPr lang="ar-EG" sz="3600" b="1" dirty="0" smtClean="0">
                <a:latin typeface="Arial" pitchFamily="34" charset="0"/>
                <a:cs typeface="Arial" pitchFamily="34" charset="0"/>
              </a:rPr>
              <a:t> تحقيق دقة الشكل مثل تحقيق دقة الاستقامة ،دقة الدوران ، دقة التوازي والتعامد .</a:t>
            </a:r>
          </a:p>
          <a:p>
            <a:pPr>
              <a:lnSpc>
                <a:spcPct val="150000"/>
              </a:lnSpc>
            </a:pPr>
            <a:r>
              <a:rPr lang="ar-EG" sz="3600" b="1" dirty="0" smtClean="0"/>
              <a:t> </a:t>
            </a:r>
            <a:r>
              <a:rPr lang="ar-EG" sz="3600" b="1" dirty="0" smtClean="0">
                <a:latin typeface="Arial" pitchFamily="34" charset="0"/>
                <a:cs typeface="Arial" pitchFamily="34" charset="0"/>
              </a:rPr>
              <a:t>قطع الكتل الاولية ،ازالة المغذيات والمصبات في المسبوكات وازالة الزوائد في المطروقات واللحام.</a:t>
            </a:r>
            <a:endParaRPr lang="en-US" sz="3600" b="1" dirty="0" smtClean="0">
              <a:latin typeface="Arial" pitchFamily="34" charset="0"/>
              <a:cs typeface="Arial" pitchFamily="34" charset="0"/>
            </a:endParaRPr>
          </a:p>
          <a:p>
            <a:pPr>
              <a:lnSpc>
                <a:spcPct val="150000"/>
              </a:lnSpc>
            </a:pPr>
            <a:endParaRPr lang="en-US" sz="2600" dirty="0" smtClean="0"/>
          </a:p>
          <a:p>
            <a:pPr>
              <a:lnSpc>
                <a:spcPct val="150000"/>
              </a:lnSpc>
            </a:pPr>
            <a:endParaRPr lang="ar-EG" sz="2600" dirty="0" smtClean="0">
              <a:latin typeface="Arial" pitchFamily="34" charset="0"/>
              <a:cs typeface="Arial" pitchFamily="34" charset="0"/>
            </a:endParaRPr>
          </a:p>
          <a:p>
            <a:pPr>
              <a:lnSpc>
                <a:spcPct val="150000"/>
              </a:lnSpc>
            </a:pPr>
            <a:endParaRPr lang="en-US" dirty="0" smtClean="0"/>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nSpc>
                <a:spcPct val="150000"/>
              </a:lnSpc>
            </a:pPr>
            <a:r>
              <a:rPr lang="ar-EG" sz="3200" b="1" dirty="0" smtClean="0">
                <a:solidFill>
                  <a:srgbClr val="00B0F0"/>
                </a:solidFill>
              </a:rPr>
              <a:t>تشغيل المعادن عالية الصلادة مثل الزهر الابيض والصلب عالي الكربون .</a:t>
            </a:r>
          </a:p>
          <a:p>
            <a:pPr>
              <a:lnSpc>
                <a:spcPct val="150000"/>
              </a:lnSpc>
            </a:pPr>
            <a:r>
              <a:rPr lang="ar-EG" sz="4000" b="1" u="sng" dirty="0" smtClean="0">
                <a:solidFill>
                  <a:srgbClr val="FFFF00"/>
                </a:solidFill>
                <a:latin typeface="Arial" pitchFamily="34" charset="0"/>
                <a:cs typeface="Arial" pitchFamily="34" charset="0"/>
              </a:rPr>
              <a:t>تجليخ الاسطح المستوية :</a:t>
            </a:r>
          </a:p>
          <a:p>
            <a:pPr>
              <a:lnSpc>
                <a:spcPct val="150000"/>
              </a:lnSpc>
            </a:pPr>
            <a:endParaRPr lang="ar-EG" sz="2600"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681536"/>
            <a:ext cx="8496944" cy="4176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2734"/>
            <a:ext cx="9144000" cy="6745266"/>
          </a:xfrm>
        </p:spPr>
        <p:txBody>
          <a:bodyPr>
            <a:normAutofit/>
          </a:bodyPr>
          <a:lstStyle/>
          <a:p>
            <a:r>
              <a:rPr lang="ar-EG" sz="3600" b="1" u="sng" dirty="0" smtClean="0">
                <a:solidFill>
                  <a:srgbClr val="FFFF00"/>
                </a:solidFill>
                <a:latin typeface="Arial" pitchFamily="34" charset="0"/>
                <a:cs typeface="Arial" pitchFamily="34" charset="0"/>
              </a:rPr>
              <a:t>التجليخ الاسطواني بأنواعه المختلفة :</a:t>
            </a:r>
          </a:p>
          <a:p>
            <a:endParaRPr lang="ar-EG" sz="3200" b="1" dirty="0" smtClean="0">
              <a:solidFill>
                <a:schemeClr val="accent1">
                  <a:lumMod val="75000"/>
                </a:schemeClr>
              </a:solidFill>
              <a:latin typeface="Arial" pitchFamily="34" charset="0"/>
              <a:cs typeface="Arial" pitchFamily="34" charset="0"/>
            </a:endParaRPr>
          </a:p>
          <a:p>
            <a:endParaRPr lang="ar-EG" sz="3200" b="1" dirty="0">
              <a:solidFill>
                <a:schemeClr val="accent1">
                  <a:lumMod val="75000"/>
                </a:schemeClr>
              </a:solidFill>
              <a:latin typeface="Arial" pitchFamily="34" charset="0"/>
              <a:cs typeface="Arial" pitchFamily="34"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08721"/>
            <a:ext cx="9144000" cy="5949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526816"/>
          </a:xfrm>
        </p:spPr>
        <p:txBody>
          <a:bodyPr>
            <a:normAutofit/>
          </a:bodyPr>
          <a:lstStyle/>
          <a:p>
            <a:pPr>
              <a:lnSpc>
                <a:spcPct val="150000"/>
              </a:lnSpc>
            </a:pPr>
            <a:r>
              <a:rPr lang="ar-EG" sz="3200" b="1" dirty="0" smtClean="0">
                <a:solidFill>
                  <a:srgbClr val="00B0F0"/>
                </a:solidFill>
                <a:latin typeface="Arial" pitchFamily="34" charset="0"/>
                <a:cs typeface="Arial" pitchFamily="34" charset="0"/>
              </a:rPr>
              <a:t>عملية شحذ اعادة ادوات القطع ويلاحظ الاهتمام بالتبريد لتفادي تغير الخواص الميكانيكية للحد القاطع تحت تاثير الحرارة .</a:t>
            </a:r>
          </a:p>
          <a:p>
            <a:pPr>
              <a:lnSpc>
                <a:spcPct val="150000"/>
              </a:lnSpc>
            </a:pPr>
            <a:endParaRPr lang="ar-EG" sz="2600" dirty="0" smtClean="0">
              <a:latin typeface="Arial" pitchFamily="34" charset="0"/>
              <a:cs typeface="Arial" pitchFamily="34" charset="0"/>
            </a:endParaRPr>
          </a:p>
          <a:p>
            <a:pPr>
              <a:lnSpc>
                <a:spcPct val="150000"/>
              </a:lnSpc>
            </a:pPr>
            <a:endParaRPr lang="ar-EG" sz="2600" dirty="0">
              <a:latin typeface="Arial" pitchFamily="34" charset="0"/>
              <a:cs typeface="Arial" pitchFamily="34"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72816"/>
            <a:ext cx="9144000" cy="5085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71400"/>
            <a:ext cx="8229600" cy="1399032"/>
          </a:xfrm>
        </p:spPr>
        <p:txBody>
          <a:bodyPr>
            <a:normAutofit/>
          </a:bodyPr>
          <a:lstStyle/>
          <a:p>
            <a:pPr algn="r">
              <a:buFont typeface="Wingdings" pitchFamily="2" charset="2"/>
              <a:buChar char="v"/>
            </a:pPr>
            <a:r>
              <a:rPr lang="ar-EG" sz="4400" b="1" u="sng" dirty="0" smtClean="0">
                <a:solidFill>
                  <a:srgbClr val="FFFF00"/>
                </a:solidFill>
                <a:latin typeface="Arial" pitchFamily="34" charset="0"/>
                <a:cs typeface="Arial" pitchFamily="34" charset="0"/>
              </a:rPr>
              <a:t>الات التجليخ :</a:t>
            </a:r>
            <a:endParaRPr lang="ar-EG" sz="4400" b="1" u="sng"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0" y="1052736"/>
            <a:ext cx="9144000" cy="5616624"/>
          </a:xfrm>
        </p:spPr>
        <p:txBody>
          <a:bodyPr>
            <a:normAutofit fontScale="92500" lnSpcReduction="10000"/>
          </a:bodyPr>
          <a:lstStyle/>
          <a:p>
            <a:r>
              <a:rPr lang="ar-SA" sz="3200" b="1" dirty="0" smtClean="0">
                <a:solidFill>
                  <a:srgbClr val="00B0F0"/>
                </a:solidFill>
                <a:latin typeface="Arial" pitchFamily="34" charset="0"/>
                <a:cs typeface="Arial" pitchFamily="34" charset="0"/>
              </a:rPr>
              <a:t>تتعدد أنواع التجليخ وفقًا لطبيعة طريقة المجلخ وتقسم إلى:</a:t>
            </a:r>
            <a:endParaRPr lang="en-US" sz="3200" b="1" dirty="0" smtClean="0">
              <a:solidFill>
                <a:srgbClr val="00B0F0"/>
              </a:solidFill>
              <a:latin typeface="Arial" pitchFamily="34" charset="0"/>
              <a:cs typeface="Arial" pitchFamily="34" charset="0"/>
            </a:endParaRPr>
          </a:p>
          <a:p>
            <a:pPr>
              <a:lnSpc>
                <a:spcPct val="150000"/>
              </a:lnSpc>
            </a:pPr>
            <a:r>
              <a:rPr lang="ar-SA" sz="3200" b="1" u="sng" dirty="0" smtClean="0">
                <a:solidFill>
                  <a:srgbClr val="FF0000"/>
                </a:solidFill>
                <a:latin typeface="Arial" pitchFamily="34" charset="0"/>
                <a:cs typeface="Arial" pitchFamily="34" charset="0"/>
              </a:rPr>
              <a:t>اولا </a:t>
            </a:r>
            <a:r>
              <a:rPr lang="ar-EG" sz="3200" b="1" u="sng" dirty="0" smtClean="0">
                <a:solidFill>
                  <a:srgbClr val="FF0000"/>
                </a:solidFill>
                <a:latin typeface="Arial" pitchFamily="34" charset="0"/>
                <a:cs typeface="Arial" pitchFamily="34" charset="0"/>
              </a:rPr>
              <a:t>التجليخ </a:t>
            </a:r>
            <a:r>
              <a:rPr lang="ar-SA" sz="3200" b="1" u="sng" dirty="0" smtClean="0">
                <a:solidFill>
                  <a:srgbClr val="FF0000"/>
                </a:solidFill>
                <a:latin typeface="Arial" pitchFamily="34" charset="0"/>
                <a:cs typeface="Arial" pitchFamily="34" charset="0"/>
              </a:rPr>
              <a:t>السطحي:</a:t>
            </a:r>
            <a:endParaRPr lang="en-US" sz="3200" b="1" u="sng" dirty="0" smtClean="0">
              <a:solidFill>
                <a:srgbClr val="FF0000"/>
              </a:solidFill>
              <a:latin typeface="Arial" pitchFamily="34" charset="0"/>
              <a:cs typeface="Arial" pitchFamily="34" charset="0"/>
            </a:endParaRPr>
          </a:p>
          <a:p>
            <a:pPr>
              <a:lnSpc>
                <a:spcPct val="150000"/>
              </a:lnSpc>
              <a:buNone/>
            </a:pPr>
            <a:r>
              <a:rPr lang="ar-EG" sz="2600" dirty="0" smtClean="0">
                <a:latin typeface="Arial" pitchFamily="34" charset="0"/>
                <a:cs typeface="Arial" pitchFamily="34" charset="0"/>
              </a:rPr>
              <a:t>    </a:t>
            </a:r>
            <a:r>
              <a:rPr lang="ar-SA" sz="2800" b="1" dirty="0" smtClean="0">
                <a:solidFill>
                  <a:srgbClr val="00B0F0"/>
                </a:solidFill>
                <a:latin typeface="Arial" pitchFamily="34" charset="0"/>
                <a:cs typeface="Arial" pitchFamily="34" charset="0"/>
              </a:rPr>
              <a:t>يستخدم التجليخ السطحي على نحو أساسي في تشغيل السطوح المسطحة التي تثبت ميكانيكًا أو مغناطيسيًا. ويمكن أن تقسم عمليات التجليخ السطحي تبعًا لوضع عمود التجليخ إلى</a:t>
            </a:r>
            <a:r>
              <a:rPr lang="en-US" sz="2800" b="1" dirty="0" smtClean="0">
                <a:solidFill>
                  <a:srgbClr val="00B0F0"/>
                </a:solidFill>
                <a:latin typeface="Arial" pitchFamily="34" charset="0"/>
                <a:cs typeface="Arial" pitchFamily="34" charset="0"/>
              </a:rPr>
              <a:t>:</a:t>
            </a:r>
          </a:p>
          <a:p>
            <a:pPr lvl="0" algn="ctr"/>
            <a:r>
              <a:rPr lang="ar-SA" sz="3600" b="1" dirty="0" smtClean="0">
                <a:solidFill>
                  <a:srgbClr val="FF0000"/>
                </a:solidFill>
                <a:latin typeface="Arial" pitchFamily="34" charset="0"/>
                <a:cs typeface="Arial" pitchFamily="34" charset="0"/>
              </a:rPr>
              <a:t>تجليخ محيطي بعمود دوران افقي </a:t>
            </a:r>
            <a:r>
              <a:rPr lang="ar-EG" sz="3600" b="1" dirty="0" smtClean="0">
                <a:solidFill>
                  <a:srgbClr val="FF0000"/>
                </a:solidFill>
                <a:latin typeface="Arial" pitchFamily="34" charset="0"/>
                <a:cs typeface="Arial" pitchFamily="34" charset="0"/>
              </a:rPr>
              <a:t>.</a:t>
            </a:r>
            <a:endParaRPr lang="en-US" sz="3600" b="1" dirty="0" smtClean="0">
              <a:solidFill>
                <a:srgbClr val="FF0000"/>
              </a:solidFill>
              <a:latin typeface="Arial" pitchFamily="34" charset="0"/>
              <a:cs typeface="Arial" pitchFamily="34" charset="0"/>
            </a:endParaRPr>
          </a:p>
          <a:p>
            <a:pPr lvl="0" algn="ctr">
              <a:lnSpc>
                <a:spcPct val="110000"/>
              </a:lnSpc>
            </a:pPr>
            <a:r>
              <a:rPr lang="ar-SA" sz="3600" b="1" dirty="0" smtClean="0">
                <a:solidFill>
                  <a:srgbClr val="FF0000"/>
                </a:solidFill>
                <a:latin typeface="Arial" pitchFamily="34" charset="0"/>
                <a:cs typeface="Arial" pitchFamily="34" charset="0"/>
              </a:rPr>
              <a:t>تجليخ محيطي بعمود دوران راسي </a:t>
            </a:r>
            <a:r>
              <a:rPr lang="ar-EG" sz="3600" b="1" dirty="0" smtClean="0">
                <a:solidFill>
                  <a:srgbClr val="FF0000"/>
                </a:solidFill>
                <a:latin typeface="Arial" pitchFamily="34" charset="0"/>
                <a:cs typeface="Arial" pitchFamily="34" charset="0"/>
              </a:rPr>
              <a:t>.</a:t>
            </a:r>
            <a:endParaRPr lang="en-US" sz="3600" b="1" dirty="0" smtClean="0">
              <a:solidFill>
                <a:srgbClr val="FF0000"/>
              </a:solidFill>
              <a:latin typeface="Arial" pitchFamily="34" charset="0"/>
              <a:cs typeface="Arial" pitchFamily="34" charset="0"/>
            </a:endParaRPr>
          </a:p>
          <a:p>
            <a:pPr>
              <a:lnSpc>
                <a:spcPct val="150000"/>
              </a:lnSpc>
              <a:buNone/>
            </a:pPr>
            <a:r>
              <a:rPr lang="ar-SA" sz="3500" b="1" dirty="0" smtClean="0">
                <a:solidFill>
                  <a:srgbClr val="0070C0"/>
                </a:solidFill>
                <a:latin typeface="Arial" pitchFamily="34" charset="0"/>
                <a:cs typeface="Arial" pitchFamily="34" charset="0"/>
              </a:rPr>
              <a:t>ويكون لآلات التجليخ السطحي طاولات ترددية تتحرك طوليًا ذهابًا وإيابًا، أو طاولات دوراة تتحرك دائريًا</a:t>
            </a:r>
            <a:r>
              <a:rPr lang="en-US" sz="3500" b="1" dirty="0" smtClean="0">
                <a:solidFill>
                  <a:srgbClr val="0070C0"/>
                </a:solidFill>
                <a:latin typeface="Arial" pitchFamily="34" charset="0"/>
                <a:cs typeface="Arial" pitchFamily="34" charset="0"/>
              </a:rPr>
              <a:t>.</a:t>
            </a:r>
          </a:p>
          <a:p>
            <a:endParaRPr lang="ar-EG" dirty="0"/>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Verve</Template>
  <TotalTime>381</TotalTime>
  <Words>949</Words>
  <Application>Microsoft Office PowerPoint</Application>
  <PresentationFormat>On-screen Show (4:3)</PresentationFormat>
  <Paragraphs>110</Paragraphs>
  <Slides>21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Century Gothic</vt:lpstr>
      <vt:lpstr>Tahoma</vt:lpstr>
      <vt:lpstr>Verdana</vt:lpstr>
      <vt:lpstr>Wingdings</vt:lpstr>
      <vt:lpstr>Wingdings 2</vt:lpstr>
      <vt:lpstr>Verve</vt:lpstr>
      <vt:lpstr>عملية تجليخ المعادن </vt:lpstr>
      <vt:lpstr>عمل الطلاب </vt:lpstr>
      <vt:lpstr>التجليخ :</vt:lpstr>
      <vt:lpstr>PowerPoint Presentation</vt:lpstr>
      <vt:lpstr>استخدمات التجليخ:</vt:lpstr>
      <vt:lpstr>PowerPoint Presentation</vt:lpstr>
      <vt:lpstr>PowerPoint Presentation</vt:lpstr>
      <vt:lpstr>PowerPoint Presentation</vt:lpstr>
      <vt:lpstr>الات التجليخ :</vt:lpstr>
      <vt:lpstr> أله تجليخ اسطح مستويه :</vt:lpstr>
      <vt:lpstr>PowerPoint Presentation</vt:lpstr>
      <vt:lpstr>ثانيا: التجليخ الاسطواني المركزي:</vt:lpstr>
      <vt:lpstr>PowerPoint Presentation</vt:lpstr>
      <vt:lpstr>(اله تجليخ اسطواني مركزي) :</vt:lpstr>
      <vt:lpstr> ثالثا : التجليخ الاسطواني اللامركزي :</vt:lpstr>
      <vt:lpstr>PowerPoint Presentation</vt:lpstr>
      <vt:lpstr>PowerPoint Presentation</vt:lpstr>
      <vt:lpstr>احجار التجليخ: </vt:lpstr>
      <vt:lpstr>PowerPoint Presentation</vt:lpstr>
      <vt:lpstr>يتم اختيار الحجر تبعا لضوابط عده منها:</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Ammar Adel Amin</dc:creator>
  <cp:lastModifiedBy>El-Sayed</cp:lastModifiedBy>
  <cp:revision>37</cp:revision>
  <dcterms:created xsi:type="dcterms:W3CDTF">2020-03-18T22:31:21Z</dcterms:created>
  <dcterms:modified xsi:type="dcterms:W3CDTF">2020-04-04T22:35:59Z</dcterms:modified>
</cp:coreProperties>
</file>