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9" r:id="rId12"/>
    <p:sldId id="270" r:id="rId13"/>
    <p:sldId id="271" r:id="rId1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53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75329A3-8800-48F4-91B8-4FE574037763}" type="datetimeFigureOut">
              <a:rPr lang="ar-EG" smtClean="0"/>
              <a:t>05/08/1441</a:t>
            </a:fld>
            <a:endParaRPr lang="ar-EG"/>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EG"/>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5CEAF6E-E008-49D6-AE79-4B594FEAE1A8}" type="slidenum">
              <a:rPr lang="ar-EG" smtClean="0"/>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5329A3-8800-48F4-91B8-4FE574037763}" type="datetimeFigureOut">
              <a:rPr lang="ar-EG" smtClean="0"/>
              <a:t>05/08/1441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5CEAF6E-E008-49D6-AE79-4B594FEAE1A8}"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5329A3-8800-48F4-91B8-4FE574037763}" type="datetimeFigureOut">
              <a:rPr lang="ar-EG" smtClean="0"/>
              <a:t>05/08/1441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5CEAF6E-E008-49D6-AE79-4B594FEAE1A8}"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5329A3-8800-48F4-91B8-4FE574037763}" type="datetimeFigureOut">
              <a:rPr lang="ar-EG" smtClean="0"/>
              <a:t>05/08/1441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5CEAF6E-E008-49D6-AE79-4B594FEAE1A8}" type="slidenum">
              <a:rPr lang="ar-EG" smtClean="0"/>
              <a:t>‹#›</a:t>
            </a:fld>
            <a:endParaRPr lang="ar-EG"/>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5329A3-8800-48F4-91B8-4FE574037763}" type="datetimeFigureOut">
              <a:rPr lang="ar-EG" smtClean="0"/>
              <a:t>05/08/1441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5CEAF6E-E008-49D6-AE79-4B594FEAE1A8}" type="slidenum">
              <a:rPr lang="ar-EG" smtClean="0"/>
              <a:t>‹#›</a:t>
            </a:fld>
            <a:endParaRPr lang="ar-EG"/>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5329A3-8800-48F4-91B8-4FE574037763}" type="datetimeFigureOut">
              <a:rPr lang="ar-EG" smtClean="0"/>
              <a:t>05/08/1441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5CEAF6E-E008-49D6-AE79-4B594FEAE1A8}" type="slidenum">
              <a:rPr lang="ar-EG" smtClean="0"/>
              <a:t>‹#›</a:t>
            </a:fld>
            <a:endParaRPr lang="ar-EG"/>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75329A3-8800-48F4-91B8-4FE574037763}" type="datetimeFigureOut">
              <a:rPr lang="ar-EG" smtClean="0"/>
              <a:t>05/08/1441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5CEAF6E-E008-49D6-AE79-4B594FEAE1A8}" type="slidenum">
              <a:rPr lang="ar-EG" smtClean="0"/>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5329A3-8800-48F4-91B8-4FE574037763}" type="datetimeFigureOut">
              <a:rPr lang="ar-EG" smtClean="0"/>
              <a:t>05/08/1441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5CEAF6E-E008-49D6-AE79-4B594FEAE1A8}" type="slidenum">
              <a:rPr lang="ar-EG" smtClean="0"/>
              <a:t>‹#›</a:t>
            </a:fld>
            <a:endParaRPr lang="ar-EG"/>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329A3-8800-48F4-91B8-4FE574037763}" type="datetimeFigureOut">
              <a:rPr lang="ar-EG" smtClean="0"/>
              <a:t>05/08/1441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5CEAF6E-E008-49D6-AE79-4B594FEAE1A8}"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75329A3-8800-48F4-91B8-4FE574037763}" type="datetimeFigureOut">
              <a:rPr lang="ar-EG" smtClean="0"/>
              <a:t>05/08/1441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5CEAF6E-E008-49D6-AE79-4B594FEAE1A8}" type="slidenum">
              <a:rPr lang="ar-EG" smtClean="0"/>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75329A3-8800-48F4-91B8-4FE574037763}" type="datetimeFigureOut">
              <a:rPr lang="ar-EG" smtClean="0"/>
              <a:t>05/08/1441</a:t>
            </a:fld>
            <a:endParaRPr lang="ar-EG"/>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EG"/>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5CEAF6E-E008-49D6-AE79-4B594FEAE1A8}" type="slidenum">
              <a:rPr lang="ar-EG" smtClean="0"/>
              <a:t>‹#›</a:t>
            </a:fld>
            <a:endParaRPr lang="ar-EG"/>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75329A3-8800-48F4-91B8-4FE574037763}" type="datetimeFigureOut">
              <a:rPr lang="ar-EG" smtClean="0"/>
              <a:t>05/08/1441</a:t>
            </a:fld>
            <a:endParaRPr lang="ar-EG"/>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EG"/>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5CEAF6E-E008-49D6-AE79-4B594FEAE1A8}" type="slidenum">
              <a:rPr lang="ar-EG" smtClean="0"/>
              <a:t>‹#›</a:t>
            </a:fld>
            <a:endParaRPr lang="ar-E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2576" y="2132856"/>
            <a:ext cx="7772400" cy="1829761"/>
          </a:xfrm>
        </p:spPr>
        <p:txBody>
          <a:bodyPr>
            <a:noAutofit/>
          </a:bodyPr>
          <a:lstStyle/>
          <a:p>
            <a:r>
              <a:rPr lang="ar-EG" sz="16600" dirty="0" smtClean="0"/>
              <a:t>التفريز</a:t>
            </a:r>
            <a:endParaRPr lang="ar-EG" sz="16600" dirty="0"/>
          </a:p>
        </p:txBody>
      </p:sp>
      <p:sp>
        <p:nvSpPr>
          <p:cNvPr id="3" name="Subtitle 2"/>
          <p:cNvSpPr>
            <a:spLocks noGrp="1"/>
          </p:cNvSpPr>
          <p:nvPr>
            <p:ph type="subTitle" idx="1"/>
          </p:nvPr>
        </p:nvSpPr>
        <p:spPr>
          <a:xfrm>
            <a:off x="-3636912" y="3068960"/>
            <a:ext cx="176064" cy="118864"/>
          </a:xfrm>
        </p:spPr>
        <p:txBody>
          <a:bodyPr>
            <a:normAutofit fontScale="25000" lnSpcReduction="20000"/>
          </a:bodyPr>
          <a:lstStyle/>
          <a:p>
            <a:endParaRPr lang="ar-EG" dirty="0"/>
          </a:p>
        </p:txBody>
      </p:sp>
    </p:spTree>
    <p:extLst>
      <p:ext uri="{BB962C8B-B14F-4D97-AF65-F5344CB8AC3E}">
        <p14:creationId xmlns:p14="http://schemas.microsoft.com/office/powerpoint/2010/main" val="2923590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lforssan\Desktop\f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778328" cy="6048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710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37112"/>
            <a:ext cx="9036496" cy="2736304"/>
          </a:xfrm>
        </p:spPr>
        <p:txBody>
          <a:bodyPr>
            <a:noAutofit/>
          </a:bodyPr>
          <a:lstStyle/>
          <a:p>
            <a:r>
              <a:rPr lang="ar-EG" sz="3200" dirty="0" smtClean="0"/>
              <a:t>عمل التروس: لعمل ترس على آلة التفريز نحتاج إلى جهاز يسمى جهاز التقسيم، حيث يحتوي الجهاز على ذراع المرفق ومجموعة ثقوب كما في الشكل. والذي يعمل وفقا لقانون بسيط هو: عدد لفات الذراع الرئيسي تساوي عدد أسنان الترس </a:t>
            </a:r>
            <a:endParaRPr lang="ar-EG" sz="3200" dirty="0"/>
          </a:p>
        </p:txBody>
      </p:sp>
      <p:pic>
        <p:nvPicPr>
          <p:cNvPr id="5122" name="Picture 2" descr="C:\Users\alforssan\Desktop\gg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2279" y="188640"/>
            <a:ext cx="5178871"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348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212976"/>
            <a:ext cx="8229600" cy="1143000"/>
          </a:xfrm>
        </p:spPr>
        <p:txBody>
          <a:bodyPr>
            <a:noAutofit/>
          </a:bodyPr>
          <a:lstStyle/>
          <a:p>
            <a:pPr algn="ctr"/>
            <a:r>
              <a:rPr lang="ar-EG" sz="8800" dirty="0" smtClean="0"/>
              <a:t>انس هشام</a:t>
            </a:r>
            <a:br>
              <a:rPr lang="ar-EG" sz="8800" dirty="0" smtClean="0"/>
            </a:br>
            <a:r>
              <a:rPr lang="ar-EG" sz="8800" dirty="0" smtClean="0"/>
              <a:t>ايات حسين </a:t>
            </a:r>
            <a:r>
              <a:rPr lang="ar-EG" sz="8800" i="1" dirty="0" smtClean="0"/>
              <a:t/>
            </a:r>
            <a:br>
              <a:rPr lang="ar-EG" sz="8800" i="1" dirty="0" smtClean="0"/>
            </a:br>
            <a:r>
              <a:rPr lang="ar-EG" sz="8800" i="1" dirty="0" smtClean="0"/>
              <a:t>مريم فرج</a:t>
            </a:r>
            <a:endParaRPr lang="ar-EG" sz="8800" dirty="0"/>
          </a:p>
        </p:txBody>
      </p:sp>
    </p:spTree>
    <p:extLst>
      <p:ext uri="{BB962C8B-B14F-4D97-AF65-F5344CB8AC3E}">
        <p14:creationId xmlns:p14="http://schemas.microsoft.com/office/powerpoint/2010/main" val="2346576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11560" y="6980251"/>
            <a:ext cx="2890664" cy="58011"/>
          </a:xfrm>
        </p:spPr>
        <p:txBody>
          <a:bodyPr>
            <a:normAutofit fontScale="25000" lnSpcReduction="20000"/>
          </a:bodyPr>
          <a:lstStyle/>
          <a:p>
            <a:endParaRPr lang="ar-EG" dirty="0"/>
          </a:p>
        </p:txBody>
      </p:sp>
      <p:sp>
        <p:nvSpPr>
          <p:cNvPr id="3" name="Content Placeholder 2"/>
          <p:cNvSpPr>
            <a:spLocks noGrp="1"/>
          </p:cNvSpPr>
          <p:nvPr>
            <p:ph sz="half" idx="2"/>
          </p:nvPr>
        </p:nvSpPr>
        <p:spPr>
          <a:xfrm flipV="1">
            <a:off x="4860032" y="6957392"/>
            <a:ext cx="3092152" cy="45719"/>
          </a:xfrm>
        </p:spPr>
        <p:txBody>
          <a:bodyPr>
            <a:normAutofit fontScale="25000" lnSpcReduction="20000"/>
          </a:bodyPr>
          <a:lstStyle/>
          <a:p>
            <a:endParaRPr lang="ar-EG"/>
          </a:p>
        </p:txBody>
      </p:sp>
      <p:sp>
        <p:nvSpPr>
          <p:cNvPr id="4" name="Title 3"/>
          <p:cNvSpPr>
            <a:spLocks noGrp="1"/>
          </p:cNvSpPr>
          <p:nvPr>
            <p:ph type="title"/>
          </p:nvPr>
        </p:nvSpPr>
        <p:spPr>
          <a:xfrm>
            <a:off x="457200" y="274638"/>
            <a:ext cx="8229600" cy="3298378"/>
          </a:xfrm>
        </p:spPr>
        <p:txBody>
          <a:bodyPr>
            <a:normAutofit fontScale="90000"/>
          </a:bodyPr>
          <a:lstStyle/>
          <a:p>
            <a:pPr algn="r"/>
            <a:r>
              <a:rPr lang="ar-EG" sz="3600" u="sng" dirty="0" smtClean="0">
                <a:solidFill>
                  <a:srgbClr val="FF0000"/>
                </a:solidFill>
              </a:rPr>
              <a:t>الملاحظات الواجب اتباعها فى هذا البرزنتيشن :-</a:t>
            </a:r>
            <a:r>
              <a:rPr lang="ar-EG" sz="2800" dirty="0" smtClean="0">
                <a:solidFill>
                  <a:srgbClr val="0070C0"/>
                </a:solidFill>
              </a:rPr>
              <a:t/>
            </a:r>
            <a:br>
              <a:rPr lang="ar-EG" sz="2800" dirty="0" smtClean="0">
                <a:solidFill>
                  <a:srgbClr val="0070C0"/>
                </a:solidFill>
              </a:rPr>
            </a:br>
            <a:r>
              <a:rPr lang="ar-EG" sz="2800" dirty="0" smtClean="0">
                <a:solidFill>
                  <a:srgbClr val="0070C0"/>
                </a:solidFill>
              </a:rPr>
              <a:t>1- تم تظبيط البور فى الكتابة وفى الصور .</a:t>
            </a:r>
            <a:br>
              <a:rPr lang="ar-EG" sz="2800" dirty="0" smtClean="0">
                <a:solidFill>
                  <a:srgbClr val="0070C0"/>
                </a:solidFill>
              </a:rPr>
            </a:br>
            <a:r>
              <a:rPr lang="ar-EG" sz="2800" dirty="0" smtClean="0">
                <a:solidFill>
                  <a:srgbClr val="0070C0"/>
                </a:solidFill>
              </a:rPr>
              <a:t>2- المعلومات غير كافية .</a:t>
            </a:r>
            <a:br>
              <a:rPr lang="ar-EG" sz="2800" dirty="0" smtClean="0">
                <a:solidFill>
                  <a:srgbClr val="0070C0"/>
                </a:solidFill>
              </a:rPr>
            </a:br>
            <a:r>
              <a:rPr lang="ar-EG" sz="2800" dirty="0" smtClean="0">
                <a:solidFill>
                  <a:srgbClr val="0070C0"/>
                </a:solidFill>
              </a:rPr>
              <a:t>3- استكمال الموضوع .</a:t>
            </a:r>
            <a:br>
              <a:rPr lang="ar-EG" sz="2800" dirty="0" smtClean="0">
                <a:solidFill>
                  <a:srgbClr val="0070C0"/>
                </a:solidFill>
              </a:rPr>
            </a:br>
            <a:r>
              <a:rPr lang="ar-EG" sz="2800" dirty="0" smtClean="0">
                <a:solidFill>
                  <a:srgbClr val="0070C0"/>
                </a:solidFill>
              </a:rPr>
              <a:t>4- استكمال الصور الخاصة بمراحل الانتاج بالماكينة كجهاز التقسيم مثلا التى أشرت الية.</a:t>
            </a:r>
            <a:br>
              <a:rPr lang="ar-EG" sz="2800" dirty="0" smtClean="0">
                <a:solidFill>
                  <a:srgbClr val="0070C0"/>
                </a:solidFill>
              </a:rPr>
            </a:br>
            <a:r>
              <a:rPr lang="ar-EG" sz="2800" dirty="0" smtClean="0">
                <a:solidFill>
                  <a:srgbClr val="0070C0"/>
                </a:solidFill>
              </a:rPr>
              <a:t>5- كتابة الاجزاء على الماكينة .</a:t>
            </a:r>
            <a:br>
              <a:rPr lang="ar-EG" sz="2800" dirty="0" smtClean="0">
                <a:solidFill>
                  <a:srgbClr val="0070C0"/>
                </a:solidFill>
              </a:rPr>
            </a:br>
            <a:r>
              <a:rPr lang="ar-EG" sz="2800" dirty="0" smtClean="0">
                <a:solidFill>
                  <a:srgbClr val="0070C0"/>
                </a:solidFill>
              </a:rPr>
              <a:t>6- الالتزام بالشكل المتفق علية وهو الشكل الذى علية شعار الجامعة .</a:t>
            </a:r>
            <a:endParaRPr lang="ar-EG" sz="2800" dirty="0">
              <a:solidFill>
                <a:srgbClr val="0070C0"/>
              </a:solidFill>
            </a:endParaRPr>
          </a:p>
        </p:txBody>
      </p:sp>
    </p:spTree>
    <p:extLst>
      <p:ext uri="{BB962C8B-B14F-4D97-AF65-F5344CB8AC3E}">
        <p14:creationId xmlns:p14="http://schemas.microsoft.com/office/powerpoint/2010/main" val="11985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7848" y="-171400"/>
            <a:ext cx="7772400" cy="1470025"/>
          </a:xfrm>
        </p:spPr>
        <p:txBody>
          <a:bodyPr>
            <a:normAutofit/>
          </a:bodyPr>
          <a:lstStyle/>
          <a:p>
            <a:pPr algn="ctr"/>
            <a:r>
              <a:rPr lang="ar-EG" sz="5400" u="sng" dirty="0" smtClean="0">
                <a:solidFill>
                  <a:srgbClr val="FF0000"/>
                </a:solidFill>
              </a:rPr>
              <a:t>عملية التفريز </a:t>
            </a:r>
            <a:r>
              <a:rPr lang="en-US" sz="5400" u="sng" dirty="0" smtClean="0">
                <a:solidFill>
                  <a:srgbClr val="FF0000"/>
                </a:solidFill>
              </a:rPr>
              <a:t>(</a:t>
            </a:r>
            <a:r>
              <a:rPr lang="en-US" sz="5400" u="sng" dirty="0">
                <a:solidFill>
                  <a:srgbClr val="FF0000"/>
                </a:solidFill>
              </a:rPr>
              <a:t>Milling</a:t>
            </a:r>
            <a:r>
              <a:rPr lang="en-US" sz="5400" u="sng" dirty="0" smtClean="0">
                <a:solidFill>
                  <a:srgbClr val="FF0000"/>
                </a:solidFill>
              </a:rPr>
              <a:t>) </a:t>
            </a:r>
            <a:endParaRPr lang="ar-EG" sz="5400" u="sng" dirty="0">
              <a:solidFill>
                <a:srgbClr val="FF0000"/>
              </a:solidFill>
            </a:endParaRPr>
          </a:p>
        </p:txBody>
      </p:sp>
      <p:sp>
        <p:nvSpPr>
          <p:cNvPr id="3" name="Subtitle 2"/>
          <p:cNvSpPr>
            <a:spLocks noGrp="1"/>
          </p:cNvSpPr>
          <p:nvPr>
            <p:ph type="subTitle" idx="1"/>
          </p:nvPr>
        </p:nvSpPr>
        <p:spPr>
          <a:xfrm>
            <a:off x="0" y="1196752"/>
            <a:ext cx="8744508" cy="7385683"/>
          </a:xfrm>
        </p:spPr>
        <p:txBody>
          <a:bodyPr>
            <a:noAutofit/>
          </a:bodyPr>
          <a:lstStyle/>
          <a:p>
            <a:r>
              <a:rPr lang="ar-EG" sz="4400" dirty="0" smtClean="0">
                <a:solidFill>
                  <a:schemeClr val="tx2">
                    <a:lumMod val="50000"/>
                  </a:schemeClr>
                </a:solidFill>
              </a:rPr>
              <a:t>عبارة عن عملية تشغيل للسطح باستعمال عدد تدور أثناء القطع فتزيل حدودها المتعاقبة قطعًا صغيرة من المعدن لإعطاء الجسم الشكل المطلوب و تستعمل في هذه العمليات أدوات قطع متباينة الأنواع لتكوين سطوح مستوية أو منحنية طبقًا لأشكال الأدوات القاطعة و من مميزات عملية التفريز الحصول علي أسطح ذات جودة عالية و كذلك سرعة عالية لعمليات التشغيل</a:t>
            </a:r>
            <a:r>
              <a:rPr lang="ar-EG" sz="4400" dirty="0" smtClean="0"/>
              <a:t>.</a:t>
            </a:r>
            <a:endParaRPr lang="ar-EG" sz="4400" dirty="0"/>
          </a:p>
        </p:txBody>
      </p:sp>
    </p:spTree>
    <p:extLst>
      <p:ext uri="{BB962C8B-B14F-4D97-AF65-F5344CB8AC3E}">
        <p14:creationId xmlns:p14="http://schemas.microsoft.com/office/powerpoint/2010/main" val="2063657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3968" y="404664"/>
            <a:ext cx="3883968" cy="1109985"/>
          </a:xfrm>
        </p:spPr>
        <p:txBody>
          <a:bodyPr>
            <a:normAutofit/>
          </a:bodyPr>
          <a:lstStyle/>
          <a:p>
            <a:r>
              <a:rPr lang="ar-EG" sz="5400" u="sng" dirty="0" smtClean="0">
                <a:solidFill>
                  <a:srgbClr val="0070C0"/>
                </a:solidFill>
              </a:rPr>
              <a:t>التفريز المحيطي</a:t>
            </a:r>
            <a:endParaRPr lang="ar-EG" sz="5400" u="sng" dirty="0">
              <a:solidFill>
                <a:srgbClr val="0070C0"/>
              </a:solidFill>
            </a:endParaRPr>
          </a:p>
        </p:txBody>
      </p:sp>
      <p:sp>
        <p:nvSpPr>
          <p:cNvPr id="3" name="Subtitle 2"/>
          <p:cNvSpPr>
            <a:spLocks noGrp="1"/>
          </p:cNvSpPr>
          <p:nvPr>
            <p:ph type="subTitle" idx="1"/>
          </p:nvPr>
        </p:nvSpPr>
        <p:spPr>
          <a:xfrm>
            <a:off x="107504" y="1844824"/>
            <a:ext cx="8856984" cy="4725144"/>
          </a:xfrm>
        </p:spPr>
        <p:txBody>
          <a:bodyPr>
            <a:noAutofit/>
          </a:bodyPr>
          <a:lstStyle/>
          <a:p>
            <a:r>
              <a:rPr lang="ar-EG" sz="4800" b="1" dirty="0" smtClean="0">
                <a:solidFill>
                  <a:schemeClr val="tx2">
                    <a:lumMod val="50000"/>
                  </a:schemeClr>
                </a:solidFill>
              </a:rPr>
              <a:t>فيه يشغل السطح بواسطة أسنان قطع تقع علي محيط مقطع التفريز و يكون السطح المشغل في هذه الحالة موازيًا لمحور عدة التفريز و يستعمل في تشغيل الأسطح المستوية و كذلك الأسطح ذات الشكل المحدد بمقطع التفريز.</a:t>
            </a:r>
            <a:endParaRPr lang="ar-EG" sz="4800" b="1" dirty="0">
              <a:solidFill>
                <a:schemeClr val="tx2">
                  <a:lumMod val="50000"/>
                </a:schemeClr>
              </a:solidFill>
            </a:endParaRPr>
          </a:p>
        </p:txBody>
      </p:sp>
    </p:spTree>
    <p:extLst>
      <p:ext uri="{BB962C8B-B14F-4D97-AF65-F5344CB8AC3E}">
        <p14:creationId xmlns:p14="http://schemas.microsoft.com/office/powerpoint/2010/main" val="3222467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7864" y="260648"/>
            <a:ext cx="4964088" cy="965969"/>
          </a:xfrm>
        </p:spPr>
        <p:txBody>
          <a:bodyPr>
            <a:normAutofit/>
          </a:bodyPr>
          <a:lstStyle/>
          <a:p>
            <a:r>
              <a:rPr lang="ar-EG" sz="5400" u="sng" dirty="0" smtClean="0">
                <a:solidFill>
                  <a:srgbClr val="0070C0"/>
                </a:solidFill>
              </a:rPr>
              <a:t>التفريز </a:t>
            </a:r>
            <a:r>
              <a:rPr lang="ar-EG" sz="5400" u="sng" dirty="0" smtClean="0">
                <a:solidFill>
                  <a:srgbClr val="0070C0"/>
                </a:solidFill>
              </a:rPr>
              <a:t>الوجهي</a:t>
            </a:r>
            <a:r>
              <a:rPr lang="ar-EG" sz="5400" u="sng" dirty="0">
                <a:solidFill>
                  <a:srgbClr val="0070C0"/>
                </a:solidFill>
              </a:rPr>
              <a:t> </a:t>
            </a:r>
            <a:r>
              <a:rPr lang="ar-EG" sz="5400" u="sng" dirty="0" smtClean="0">
                <a:solidFill>
                  <a:srgbClr val="0070C0"/>
                </a:solidFill>
              </a:rPr>
              <a:t>العدل</a:t>
            </a:r>
            <a:endParaRPr lang="ar-EG" sz="5400" u="sng" dirty="0">
              <a:solidFill>
                <a:srgbClr val="0070C0"/>
              </a:solidFill>
            </a:endParaRPr>
          </a:p>
        </p:txBody>
      </p:sp>
      <p:sp>
        <p:nvSpPr>
          <p:cNvPr id="3" name="Subtitle 2"/>
          <p:cNvSpPr>
            <a:spLocks noGrp="1"/>
          </p:cNvSpPr>
          <p:nvPr>
            <p:ph type="subTitle" idx="1"/>
          </p:nvPr>
        </p:nvSpPr>
        <p:spPr>
          <a:xfrm>
            <a:off x="107504" y="1124744"/>
            <a:ext cx="8856984" cy="5733256"/>
          </a:xfrm>
        </p:spPr>
        <p:txBody>
          <a:bodyPr>
            <a:noAutofit/>
          </a:bodyPr>
          <a:lstStyle/>
          <a:p>
            <a:r>
              <a:rPr lang="ar-EG" sz="4000" dirty="0" smtClean="0">
                <a:solidFill>
                  <a:schemeClr val="tx2">
                    <a:lumMod val="50000"/>
                  </a:schemeClr>
                </a:solidFill>
              </a:rPr>
              <a:t>التفريز الوجهي أو الجانبي و فيه يكون السطح المشغل متعامد علي محور مقطع التفريز و تتم عملية القطع بواسطة أسنان علي وجه الآلة أو جانبها بالإضافة إلي محيطها و تكون الأسنان الواقعة علي المحيط هي المسئولة عن عملية القطع و تكون أسنان الوجه مسئولة عن عمليات التشطيب.وتجري عمليات التفريز المحيطي عادة علي ماكينات التفريز الأفقية بينما تجري عمليات التفريز الوجهي علي ماكينات التفريز الرأسية و يمكن إجراؤها أيضًا علي ماكينات التفريز الأفقية.</a:t>
            </a:r>
            <a:endParaRPr lang="ar-EG" sz="4000" dirty="0">
              <a:solidFill>
                <a:schemeClr val="tx2">
                  <a:lumMod val="50000"/>
                </a:schemeClr>
              </a:solidFill>
            </a:endParaRPr>
          </a:p>
        </p:txBody>
      </p:sp>
    </p:spTree>
    <p:extLst>
      <p:ext uri="{BB962C8B-B14F-4D97-AF65-F5344CB8AC3E}">
        <p14:creationId xmlns:p14="http://schemas.microsoft.com/office/powerpoint/2010/main" val="1873541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3808" y="188640"/>
            <a:ext cx="5540152" cy="965969"/>
          </a:xfrm>
        </p:spPr>
        <p:txBody>
          <a:bodyPr>
            <a:normAutofit/>
          </a:bodyPr>
          <a:lstStyle/>
          <a:p>
            <a:r>
              <a:rPr lang="ar-EG" sz="5400" u="sng" dirty="0" smtClean="0">
                <a:solidFill>
                  <a:srgbClr val="0070C0"/>
                </a:solidFill>
              </a:rPr>
              <a:t>عمليات التفريز المختلفة</a:t>
            </a:r>
            <a:endParaRPr lang="ar-EG" sz="5400" u="sng" dirty="0">
              <a:solidFill>
                <a:srgbClr val="0070C0"/>
              </a:solidFill>
            </a:endParaRPr>
          </a:p>
        </p:txBody>
      </p:sp>
      <p:sp>
        <p:nvSpPr>
          <p:cNvPr id="3" name="Subtitle 2"/>
          <p:cNvSpPr>
            <a:spLocks noGrp="1"/>
          </p:cNvSpPr>
          <p:nvPr>
            <p:ph type="subTitle" idx="1"/>
          </p:nvPr>
        </p:nvSpPr>
        <p:spPr>
          <a:xfrm>
            <a:off x="107504" y="1154609"/>
            <a:ext cx="8712968" cy="5703391"/>
          </a:xfrm>
        </p:spPr>
        <p:txBody>
          <a:bodyPr>
            <a:normAutofit/>
          </a:bodyPr>
          <a:lstStyle/>
          <a:p>
            <a:r>
              <a:rPr lang="ar-EG" sz="3600" dirty="0" smtClean="0">
                <a:solidFill>
                  <a:schemeClr val="tx2">
                    <a:lumMod val="50000"/>
                  </a:schemeClr>
                </a:solidFill>
              </a:rPr>
              <a:t>تشغيل الأسطح المستوية: يستخدم مقطع تفريز إسطواني عادي و تكون الأسنان علي شكل مستقيم أو حلزونيًا بزاوية تتراوح بين 25:45 درجة.تشغيل الأسطح الجانبية: تتم عملية التشغيل باستخدام مقطع تفريز وجهي و محيطي كما يمكن استخدام هذه النوع من أدوات القطع في عمل المجاري في المعدن و تتم عملية القطع بواسطة حواف القطع المحيطية و الوجهية.عملية شق و قطع المعادن: يستخدم أداة علي هيئة قرص بحواف محيطية لقطع الشقوق أو لفصل جزئين من المعدن و في هذه الحالة يكون عرض الشق مساويًا لتخانة القرص القاطع.</a:t>
            </a:r>
            <a:endParaRPr lang="ar-EG" sz="3600" dirty="0">
              <a:solidFill>
                <a:schemeClr val="tx2">
                  <a:lumMod val="50000"/>
                </a:schemeClr>
              </a:solidFill>
            </a:endParaRPr>
          </a:p>
        </p:txBody>
      </p:sp>
    </p:spTree>
    <p:extLst>
      <p:ext uri="{BB962C8B-B14F-4D97-AF65-F5344CB8AC3E}">
        <p14:creationId xmlns:p14="http://schemas.microsoft.com/office/powerpoint/2010/main" val="254195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0"/>
            <a:ext cx="6692280" cy="1037977"/>
          </a:xfrm>
        </p:spPr>
        <p:txBody>
          <a:bodyPr>
            <a:normAutofit/>
          </a:bodyPr>
          <a:lstStyle/>
          <a:p>
            <a:r>
              <a:rPr lang="ar-EG" sz="5400" u="sng" dirty="0" smtClean="0">
                <a:solidFill>
                  <a:srgbClr val="0070C0"/>
                </a:solidFill>
              </a:rPr>
              <a:t>عملية تفريز الأسطح المائلة: </a:t>
            </a:r>
            <a:endParaRPr lang="ar-EG" sz="5400" u="sng" dirty="0">
              <a:solidFill>
                <a:srgbClr val="0070C0"/>
              </a:solidFill>
            </a:endParaRPr>
          </a:p>
        </p:txBody>
      </p:sp>
      <p:sp>
        <p:nvSpPr>
          <p:cNvPr id="3" name="Subtitle 2"/>
          <p:cNvSpPr>
            <a:spLocks noGrp="1"/>
          </p:cNvSpPr>
          <p:nvPr>
            <p:ph type="subTitle" idx="1"/>
          </p:nvPr>
        </p:nvSpPr>
        <p:spPr>
          <a:xfrm>
            <a:off x="107504" y="1037977"/>
            <a:ext cx="8856984" cy="5820023"/>
          </a:xfrm>
        </p:spPr>
        <p:txBody>
          <a:bodyPr>
            <a:normAutofit/>
          </a:bodyPr>
          <a:lstStyle/>
          <a:p>
            <a:r>
              <a:rPr lang="ar-EG" sz="4400" b="1" dirty="0" smtClean="0">
                <a:solidFill>
                  <a:schemeClr val="tx2">
                    <a:lumMod val="50000"/>
                  </a:schemeClr>
                </a:solidFill>
              </a:rPr>
              <a:t>وهي أحادية الزاوية أو ثنائية الزاوية.عمليات تفريز لأشكال خاصة: يتم استخدام أدوات قطع تتخذ نفس الشكل المطلوب تشغيله في المنتج و يكون شكل الحد القاطع مقعرا أو محدبًا أو مركبًا (يشمل الشكلين)عمليات تفريز متعدد الأسطح: يمكن تركيب عة أدوات قطع كمجموعة علي عامود ماكينة التفريز بحيث تكون شكل السطح المطلوب تشغيله.</a:t>
            </a:r>
            <a:endParaRPr lang="ar-EG" sz="4400" b="1" dirty="0">
              <a:solidFill>
                <a:schemeClr val="tx2">
                  <a:lumMod val="50000"/>
                </a:schemeClr>
              </a:solidFill>
            </a:endParaRPr>
          </a:p>
        </p:txBody>
      </p:sp>
    </p:spTree>
    <p:extLst>
      <p:ext uri="{BB962C8B-B14F-4D97-AF65-F5344CB8AC3E}">
        <p14:creationId xmlns:p14="http://schemas.microsoft.com/office/powerpoint/2010/main" val="65148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188640"/>
            <a:ext cx="6332240" cy="1037977"/>
          </a:xfrm>
        </p:spPr>
        <p:txBody>
          <a:bodyPr>
            <a:normAutofit/>
          </a:bodyPr>
          <a:lstStyle/>
          <a:p>
            <a:r>
              <a:rPr lang="ar-EG" sz="5400" u="sng" dirty="0" smtClean="0">
                <a:solidFill>
                  <a:srgbClr val="0070C0"/>
                </a:solidFill>
              </a:rPr>
              <a:t>تفريز المسننات (التروس): </a:t>
            </a:r>
            <a:endParaRPr lang="ar-EG" sz="5400" u="sng" dirty="0">
              <a:solidFill>
                <a:srgbClr val="0070C0"/>
              </a:solidFill>
            </a:endParaRPr>
          </a:p>
        </p:txBody>
      </p:sp>
      <p:sp>
        <p:nvSpPr>
          <p:cNvPr id="3" name="Subtitle 2"/>
          <p:cNvSpPr>
            <a:spLocks noGrp="1"/>
          </p:cNvSpPr>
          <p:nvPr>
            <p:ph type="subTitle" idx="1"/>
          </p:nvPr>
        </p:nvSpPr>
        <p:spPr>
          <a:xfrm>
            <a:off x="251520" y="1556792"/>
            <a:ext cx="8568952" cy="4896544"/>
          </a:xfrm>
        </p:spPr>
        <p:txBody>
          <a:bodyPr>
            <a:noAutofit/>
          </a:bodyPr>
          <a:lstStyle/>
          <a:p>
            <a:r>
              <a:rPr lang="ar-EG" sz="4400" b="1" dirty="0" smtClean="0">
                <a:solidFill>
                  <a:schemeClr val="tx2">
                    <a:lumMod val="50000"/>
                  </a:schemeClr>
                </a:solidFill>
              </a:rPr>
              <a:t>من العمليات الهامة التي تجري علي الفريزة هي قطع التروس باستخدام أداة قطع خاصة تأخذ شكل الفراغ بين أسنان الترس و كذلك باستخدام رأس التقسيم الخاصة و التي تثبت علي فرشة الفريزة الأفقية.</a:t>
            </a:r>
            <a:endParaRPr lang="ar-EG" sz="4400" b="1" dirty="0">
              <a:solidFill>
                <a:schemeClr val="tx2">
                  <a:lumMod val="50000"/>
                </a:schemeClr>
              </a:solidFill>
            </a:endParaRPr>
          </a:p>
        </p:txBody>
      </p:sp>
    </p:spTree>
    <p:extLst>
      <p:ext uri="{BB962C8B-B14F-4D97-AF65-F5344CB8AC3E}">
        <p14:creationId xmlns:p14="http://schemas.microsoft.com/office/powerpoint/2010/main" val="149393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912" y="335646"/>
            <a:ext cx="4920547" cy="864096"/>
          </a:xfrm>
        </p:spPr>
        <p:txBody>
          <a:bodyPr>
            <a:noAutofit/>
          </a:bodyPr>
          <a:lstStyle/>
          <a:p>
            <a:r>
              <a:rPr lang="ar-EG" sz="4800" b="1" u="sng" dirty="0" smtClean="0">
                <a:solidFill>
                  <a:srgbClr val="0070C0"/>
                </a:solidFill>
                <a:ea typeface="+mn-ea"/>
                <a:cs typeface="Arial"/>
              </a:rPr>
              <a:t>الفريزة </a:t>
            </a:r>
            <a:r>
              <a:rPr lang="ar-EG" sz="4800" b="1" u="sng" dirty="0">
                <a:solidFill>
                  <a:srgbClr val="0070C0"/>
                </a:solidFill>
                <a:ea typeface="+mn-ea"/>
                <a:cs typeface="Arial"/>
              </a:rPr>
              <a:t>صنفان </a:t>
            </a:r>
            <a:r>
              <a:rPr lang="ar-EG" sz="4800" b="1" u="sng" dirty="0" smtClean="0">
                <a:solidFill>
                  <a:srgbClr val="0070C0"/>
                </a:solidFill>
                <a:ea typeface="+mn-ea"/>
                <a:cs typeface="Arial"/>
              </a:rPr>
              <a:t>رئيسيان</a:t>
            </a:r>
            <a:endParaRPr lang="ar-EG" sz="4800" b="1" u="sng" dirty="0">
              <a:solidFill>
                <a:srgbClr val="0070C0"/>
              </a:solidFill>
            </a:endParaRPr>
          </a:p>
        </p:txBody>
      </p:sp>
      <p:sp>
        <p:nvSpPr>
          <p:cNvPr id="4" name="Text Placeholder 3"/>
          <p:cNvSpPr>
            <a:spLocks noGrp="1"/>
          </p:cNvSpPr>
          <p:nvPr>
            <p:ph type="body" idx="2"/>
          </p:nvPr>
        </p:nvSpPr>
        <p:spPr>
          <a:xfrm>
            <a:off x="0" y="332656"/>
            <a:ext cx="3995935" cy="6525344"/>
          </a:xfrm>
        </p:spPr>
        <p:txBody>
          <a:bodyPr>
            <a:noAutofit/>
          </a:bodyPr>
          <a:lstStyle/>
          <a:p>
            <a:r>
              <a:rPr lang="ar-EG" sz="2300" b="1" dirty="0" smtClean="0"/>
              <a:t>ويعتمد هذا التصنيف على وضع محور الآلة الحامل لأداة القطع، فاذا كان المحور أفقيا سميت بالفارزة الأفقية، وإذا كان المحور عموديا سميت بالفارزة العمودية، وهنالك نوع عام يمكن لأداة القطع أن تدور وفق المحورين الأفقي والعمودي. ويمكن للفارزة أن تكون ذات تحكم يدوي ونصف آلي وآلي (</a:t>
            </a:r>
            <a:r>
              <a:rPr lang="en-US" sz="2300" b="1" dirty="0" smtClean="0"/>
              <a:t>CNC). </a:t>
            </a:r>
            <a:r>
              <a:rPr lang="ar-EG" sz="2300" b="1" dirty="0" smtClean="0"/>
              <a:t>وتستطيع الفارزة عمل العديد من الأشكال المعقدة والبسيطة مثل المجاري والأخاديد والسطوح </a:t>
            </a:r>
            <a:r>
              <a:rPr lang="ar-EG" sz="2300" b="1" dirty="0" smtClean="0"/>
              <a:t>المستوية والثقوب وغيرها.عمليات </a:t>
            </a:r>
            <a:r>
              <a:rPr lang="ar-EG" sz="2300" b="1" dirty="0" smtClean="0"/>
              <a:t>التفريز الأساسية	عدلهنالك مجموعة من العمليات التي تستخدم فيها الفرزة بشكل رئيسي منها:التفريز الافقي لأعلى ولاسفل: يعتبران النوعان الرئيسيان للتفريز الأفقي ولكل منهما مميزات وعيوب.</a:t>
            </a:r>
            <a:endParaRPr lang="ar-EG" sz="2300" b="1" dirty="0"/>
          </a:p>
        </p:txBody>
      </p:sp>
      <p:sp>
        <p:nvSpPr>
          <p:cNvPr id="3" name="Content Placeholder 2"/>
          <p:cNvSpPr>
            <a:spLocks noGrp="1"/>
          </p:cNvSpPr>
          <p:nvPr>
            <p:ph sz="half" idx="1"/>
          </p:nvPr>
        </p:nvSpPr>
        <p:spPr>
          <a:xfrm>
            <a:off x="5436096" y="2924944"/>
            <a:ext cx="2376264" cy="2160240"/>
          </a:xfrm>
        </p:spPr>
        <p:txBody>
          <a:bodyPr/>
          <a:lstStyle/>
          <a:p>
            <a:endParaRPr lang="ar-EG" dirty="0"/>
          </a:p>
        </p:txBody>
      </p:sp>
      <p:pic>
        <p:nvPicPr>
          <p:cNvPr id="1026" name="Picture 2" descr="C:\Users\alforssan\Desktop\فهر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484784"/>
            <a:ext cx="5148064" cy="5373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844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3473" y="1481328"/>
            <a:ext cx="4495800" cy="4525963"/>
          </a:xfrm>
        </p:spPr>
        <p:txBody>
          <a:bodyPr>
            <a:normAutofit/>
          </a:bodyPr>
          <a:lstStyle/>
          <a:p>
            <a:r>
              <a:rPr lang="ar-EG" sz="3600" b="1" dirty="0" smtClean="0">
                <a:solidFill>
                  <a:srgbClr val="FF0000"/>
                </a:solidFill>
              </a:rPr>
              <a:t>التفريز الافقي لأسفل </a:t>
            </a:r>
            <a:endParaRPr lang="ar-EG" sz="3600" b="1" dirty="0">
              <a:solidFill>
                <a:srgbClr val="FF0000"/>
              </a:solidFill>
            </a:endParaRPr>
          </a:p>
        </p:txBody>
      </p:sp>
      <p:sp>
        <p:nvSpPr>
          <p:cNvPr id="4" name="Content Placeholder 3"/>
          <p:cNvSpPr>
            <a:spLocks noGrp="1"/>
          </p:cNvSpPr>
          <p:nvPr>
            <p:ph sz="half" idx="2"/>
          </p:nvPr>
        </p:nvSpPr>
        <p:spPr>
          <a:xfrm>
            <a:off x="4938192" y="1487817"/>
            <a:ext cx="4026296" cy="4525963"/>
          </a:xfrm>
        </p:spPr>
        <p:txBody>
          <a:bodyPr>
            <a:normAutofit/>
          </a:bodyPr>
          <a:lstStyle/>
          <a:p>
            <a:r>
              <a:rPr lang="ar-EG" sz="3600" b="1" dirty="0" smtClean="0">
                <a:solidFill>
                  <a:srgbClr val="FF0000"/>
                </a:solidFill>
              </a:rPr>
              <a:t>التفريز الافقي لأعلى </a:t>
            </a:r>
            <a:endParaRPr lang="ar-EG" sz="3600" b="1" dirty="0">
              <a:solidFill>
                <a:srgbClr val="FF0000"/>
              </a:solidFill>
            </a:endParaRPr>
          </a:p>
        </p:txBody>
      </p:sp>
      <p:sp>
        <p:nvSpPr>
          <p:cNvPr id="2" name="Title 1"/>
          <p:cNvSpPr>
            <a:spLocks noGrp="1"/>
          </p:cNvSpPr>
          <p:nvPr>
            <p:ph type="title"/>
          </p:nvPr>
        </p:nvSpPr>
        <p:spPr>
          <a:xfrm>
            <a:off x="1342120" y="180035"/>
            <a:ext cx="5698976" cy="1143000"/>
          </a:xfrm>
        </p:spPr>
        <p:txBody>
          <a:bodyPr/>
          <a:lstStyle/>
          <a:p>
            <a:pPr algn="ctr"/>
            <a:r>
              <a:rPr lang="ar-EG" sz="5400" u="sng" dirty="0" smtClean="0">
                <a:solidFill>
                  <a:srgbClr val="0070C0"/>
                </a:solidFill>
              </a:rPr>
              <a:t>عمليات التفريز الأساسية</a:t>
            </a:r>
            <a:r>
              <a:rPr lang="ar-EG" dirty="0" smtClean="0"/>
              <a:t>	</a:t>
            </a:r>
            <a:endParaRPr lang="ar-EG" dirty="0"/>
          </a:p>
        </p:txBody>
      </p:sp>
      <p:pic>
        <p:nvPicPr>
          <p:cNvPr id="2050" name="Picture 2" descr="C:\Users\alforssan\Desktop\شش.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92557"/>
            <a:ext cx="4692296" cy="371473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lforssan\Desktop\ش.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8192" y="2281403"/>
            <a:ext cx="4205808" cy="368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58395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TotalTime>
  <Words>501</Words>
  <Application>Microsoft Office PowerPoint</Application>
  <PresentationFormat>On-screen Show (4:3)</PresentationFormat>
  <Paragraphs>21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Lucida Sans Unicode</vt:lpstr>
      <vt:lpstr>Verdana</vt:lpstr>
      <vt:lpstr>Wingdings 2</vt:lpstr>
      <vt:lpstr>Wingdings 3</vt:lpstr>
      <vt:lpstr>Concourse</vt:lpstr>
      <vt:lpstr>التفريز</vt:lpstr>
      <vt:lpstr>عملية التفريز (Milling) </vt:lpstr>
      <vt:lpstr>التفريز المحيطي</vt:lpstr>
      <vt:lpstr>التفريز الوجهي العدل</vt:lpstr>
      <vt:lpstr>عمليات التفريز المختلفة</vt:lpstr>
      <vt:lpstr>عملية تفريز الأسطح المائلة: </vt:lpstr>
      <vt:lpstr>تفريز المسننات (التروس): </vt:lpstr>
      <vt:lpstr>الفريزة صنفان رئيسيان</vt:lpstr>
      <vt:lpstr>عمليات التفريز الأساسية </vt:lpstr>
      <vt:lpstr>PowerPoint Presentation</vt:lpstr>
      <vt:lpstr>عمل التروس: لعمل ترس على آلة التفريز نحتاج إلى جهاز يسمى جهاز التقسيم، حيث يحتوي الجهاز على ذراع المرفق ومجموعة ثقوب كما في الشكل. والذي يعمل وفقا لقانون بسيط هو: عدد لفات الذراع الرئيسي تساوي عدد أسنان الترس </vt:lpstr>
      <vt:lpstr>انس هشام ايات حسين  مريم فرج</vt:lpstr>
      <vt:lpstr>الملاحظات الواجب اتباعها فى هذا البرزنتيشن :- 1- تم تظبيط البور فى الكتابة وفى الصور . 2- المعلومات غير كافية . 3- استكمال الموضوع . 4- استكمال الصور الخاصة بمراحل الانتاج بالماكينة كجهاز التقسيم مثلا التى أشرت الية. 5- كتابة الاجزاء على الماكينة . 6- الالتزام بالشكل المتفق علية وهو الشكل الذى علية شعار الجامعة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alforssan</dc:creator>
  <cp:lastModifiedBy>El-Sayed</cp:lastModifiedBy>
  <cp:revision>14</cp:revision>
  <dcterms:created xsi:type="dcterms:W3CDTF">2020-03-08T05:06:41Z</dcterms:created>
  <dcterms:modified xsi:type="dcterms:W3CDTF">2020-03-29T20:02:17Z</dcterms:modified>
</cp:coreProperties>
</file>