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08" r:id="rId4"/>
  </p:sldMasterIdLst>
  <p:sldIdLst>
    <p:sldId id="257" r:id="rId5"/>
    <p:sldId id="258" r:id="rId6"/>
    <p:sldId id="261" r:id="rId7"/>
    <p:sldId id="263" r:id="rId8"/>
    <p:sldId id="264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00" r:id="rId18"/>
    <p:sldId id="293" r:id="rId19"/>
    <p:sldId id="301" r:id="rId20"/>
    <p:sldId id="295" r:id="rId21"/>
    <p:sldId id="297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3FE5B-1967-4104-8FC0-156F8E3463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A31447-2BD1-46C6-A87D-F1A1D3173E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1"/>
          <a:r>
            <a:rPr lang="ar-EG" sz="3200" b="1" dirty="0"/>
            <a:t>- يظهر التصميم باستخدام لونين نقش للحمة الزائدة بثلاثة ألوان لونين للحمة الزائدة بالإضافة للون الأرضية.</a:t>
          </a:r>
          <a:endParaRPr lang="en-US" sz="3200" b="1" dirty="0"/>
        </a:p>
      </dgm:t>
    </dgm:pt>
    <dgm:pt modelId="{C8BFBEF7-1CB8-4CFE-876E-667D4FFEF218}" type="parTrans" cxnId="{A83AA42C-2E2E-417C-B69B-C34E77575818}">
      <dgm:prSet/>
      <dgm:spPr/>
      <dgm:t>
        <a:bodyPr/>
        <a:lstStyle/>
        <a:p>
          <a:endParaRPr lang="en-US"/>
        </a:p>
      </dgm:t>
    </dgm:pt>
    <dgm:pt modelId="{C372940A-F73A-47A4-A5EE-4003A0FB1678}" type="sibTrans" cxnId="{A83AA42C-2E2E-417C-B69B-C34E77575818}">
      <dgm:prSet/>
      <dgm:spPr/>
      <dgm:t>
        <a:bodyPr/>
        <a:lstStyle/>
        <a:p>
          <a:endParaRPr lang="en-US"/>
        </a:p>
      </dgm:t>
    </dgm:pt>
    <dgm:pt modelId="{ED4C094A-EA63-4CA9-BA95-DD6F0EAF51A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1"/>
          <a:r>
            <a:rPr lang="ar-EG" sz="3200" b="1" kern="1200" dirty="0">
              <a:solidFill>
                <a:prstClr val="white"/>
              </a:solidFill>
              <a:latin typeface="Tw Cen MT" panose="020B0602020104020603"/>
              <a:ea typeface="+mn-ea"/>
              <a:cs typeface="Arial" panose="020B0604020202020204" pitchFamily="34" charset="0"/>
            </a:rPr>
            <a:t>- يمكن أن يكون لون من ألوان النقش مستمر واللون الثاني متقطع أو اللونين مستمرين أو اللونين متقطعين.</a:t>
          </a:r>
          <a:endParaRPr lang="en-US" sz="3200" b="1" kern="1200" dirty="0">
            <a:solidFill>
              <a:prstClr val="white"/>
            </a:solidFill>
            <a:latin typeface="Tw Cen MT" panose="020B0602020104020603"/>
            <a:ea typeface="+mn-ea"/>
            <a:cs typeface="Arial" panose="020B0604020202020204" pitchFamily="34" charset="0"/>
          </a:endParaRPr>
        </a:p>
      </dgm:t>
    </dgm:pt>
    <dgm:pt modelId="{9C20D97B-924A-47B1-A5F4-874A4ACA824B}" type="parTrans" cxnId="{023E38AF-22E2-453D-BD5F-084DA9807DD4}">
      <dgm:prSet/>
      <dgm:spPr/>
      <dgm:t>
        <a:bodyPr/>
        <a:lstStyle/>
        <a:p>
          <a:endParaRPr lang="en-US"/>
        </a:p>
      </dgm:t>
    </dgm:pt>
    <dgm:pt modelId="{191848B8-1491-4B7A-A672-B9BD869C0D4A}" type="sibTrans" cxnId="{023E38AF-22E2-453D-BD5F-084DA9807DD4}">
      <dgm:prSet/>
      <dgm:spPr/>
      <dgm:t>
        <a:bodyPr/>
        <a:lstStyle/>
        <a:p>
          <a:endParaRPr lang="en-US"/>
        </a:p>
      </dgm:t>
    </dgm:pt>
    <dgm:pt modelId="{CD9FB3C9-3C37-441E-848C-3802C6D888B2}" type="pres">
      <dgm:prSet presAssocID="{DD63FE5B-1967-4104-8FC0-156F8E346377}" presName="linear" presStyleCnt="0">
        <dgm:presLayoutVars>
          <dgm:animLvl val="lvl"/>
          <dgm:resizeHandles val="exact"/>
        </dgm:presLayoutVars>
      </dgm:prSet>
      <dgm:spPr/>
    </dgm:pt>
    <dgm:pt modelId="{A7E733FD-41B8-4308-81B8-F100B900BE4F}" type="pres">
      <dgm:prSet presAssocID="{C3A31447-2BD1-46C6-A87D-F1A1D3173E5C}" presName="parentText" presStyleLbl="node1" presStyleIdx="0" presStyleCnt="2" custScaleX="92304" custScaleY="161652" custLinFactY="-2837" custLinFactNeighborX="0" custLinFactNeighborY="-100000">
        <dgm:presLayoutVars>
          <dgm:chMax val="0"/>
          <dgm:bulletEnabled val="1"/>
        </dgm:presLayoutVars>
      </dgm:prSet>
      <dgm:spPr/>
    </dgm:pt>
    <dgm:pt modelId="{C8FB76AC-16E7-4590-91EC-B825EC545593}" type="pres">
      <dgm:prSet presAssocID="{C372940A-F73A-47A4-A5EE-4003A0FB1678}" presName="spacer" presStyleCnt="0"/>
      <dgm:spPr/>
    </dgm:pt>
    <dgm:pt modelId="{6CFD04C8-8E88-485A-9E12-EF83B892EE82}" type="pres">
      <dgm:prSet presAssocID="{ED4C094A-EA63-4CA9-BA95-DD6F0EAF51A3}" presName="parentText" presStyleLbl="node1" presStyleIdx="1" presStyleCnt="2" custScaleX="94688" custScaleY="167266">
        <dgm:presLayoutVars>
          <dgm:chMax val="0"/>
          <dgm:bulletEnabled val="1"/>
        </dgm:presLayoutVars>
      </dgm:prSet>
      <dgm:spPr/>
    </dgm:pt>
  </dgm:ptLst>
  <dgm:cxnLst>
    <dgm:cxn modelId="{A83AA42C-2E2E-417C-B69B-C34E77575818}" srcId="{DD63FE5B-1967-4104-8FC0-156F8E346377}" destId="{C3A31447-2BD1-46C6-A87D-F1A1D3173E5C}" srcOrd="0" destOrd="0" parTransId="{C8BFBEF7-1CB8-4CFE-876E-667D4FFEF218}" sibTransId="{C372940A-F73A-47A4-A5EE-4003A0FB1678}"/>
    <dgm:cxn modelId="{724EDD32-D5AD-4BAF-94E6-3E7DBBD7045F}" type="presOf" srcId="{C3A31447-2BD1-46C6-A87D-F1A1D3173E5C}" destId="{A7E733FD-41B8-4308-81B8-F100B900BE4F}" srcOrd="0" destOrd="0" presId="urn:microsoft.com/office/officeart/2005/8/layout/vList2"/>
    <dgm:cxn modelId="{BD5BD441-A1D6-4BEC-9D1D-99E7BEE33A42}" type="presOf" srcId="{DD63FE5B-1967-4104-8FC0-156F8E346377}" destId="{CD9FB3C9-3C37-441E-848C-3802C6D888B2}" srcOrd="0" destOrd="0" presId="urn:microsoft.com/office/officeart/2005/8/layout/vList2"/>
    <dgm:cxn modelId="{92702F81-235B-45B7-970E-A50AD5083A0D}" type="presOf" srcId="{ED4C094A-EA63-4CA9-BA95-DD6F0EAF51A3}" destId="{6CFD04C8-8E88-485A-9E12-EF83B892EE82}" srcOrd="0" destOrd="0" presId="urn:microsoft.com/office/officeart/2005/8/layout/vList2"/>
    <dgm:cxn modelId="{023E38AF-22E2-453D-BD5F-084DA9807DD4}" srcId="{DD63FE5B-1967-4104-8FC0-156F8E346377}" destId="{ED4C094A-EA63-4CA9-BA95-DD6F0EAF51A3}" srcOrd="1" destOrd="0" parTransId="{9C20D97B-924A-47B1-A5F4-874A4ACA824B}" sibTransId="{191848B8-1491-4B7A-A672-B9BD869C0D4A}"/>
    <dgm:cxn modelId="{C531E597-4010-41FB-A600-A821959573E9}" type="presParOf" srcId="{CD9FB3C9-3C37-441E-848C-3802C6D888B2}" destId="{A7E733FD-41B8-4308-81B8-F100B900BE4F}" srcOrd="0" destOrd="0" presId="urn:microsoft.com/office/officeart/2005/8/layout/vList2"/>
    <dgm:cxn modelId="{02DCDD70-A8B2-45A4-AA73-B0F53F4FCE53}" type="presParOf" srcId="{CD9FB3C9-3C37-441E-848C-3802C6D888B2}" destId="{C8FB76AC-16E7-4590-91EC-B825EC545593}" srcOrd="1" destOrd="0" presId="urn:microsoft.com/office/officeart/2005/8/layout/vList2"/>
    <dgm:cxn modelId="{16120310-853E-4DF5-BC72-9B82CDFCCD3D}" type="presParOf" srcId="{CD9FB3C9-3C37-441E-848C-3802C6D888B2}" destId="{6CFD04C8-8E88-485A-9E12-EF83B892EE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733FD-41B8-4308-81B8-F100B900BE4F}">
      <dsp:nvSpPr>
        <dsp:cNvPr id="0" name=""/>
        <dsp:cNvSpPr/>
      </dsp:nvSpPr>
      <dsp:spPr>
        <a:xfrm>
          <a:off x="387047" y="0"/>
          <a:ext cx="9284305" cy="1974546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- يظهر التصميم باستخدام لونين نقش للحمة الزائدة بثلاثة ألوان لونين للحمة الزائدة بالإضافة للون الأرضية.</a:t>
          </a:r>
          <a:endParaRPr lang="en-US" sz="3200" b="1" kern="1200" dirty="0"/>
        </a:p>
      </dsp:txBody>
      <dsp:txXfrm>
        <a:off x="483436" y="96389"/>
        <a:ext cx="9091527" cy="1781768"/>
      </dsp:txXfrm>
    </dsp:sp>
    <dsp:sp modelId="{6CFD04C8-8E88-485A-9E12-EF83B892EE82}">
      <dsp:nvSpPr>
        <dsp:cNvPr id="0" name=""/>
        <dsp:cNvSpPr/>
      </dsp:nvSpPr>
      <dsp:spPr>
        <a:xfrm>
          <a:off x="267151" y="2065351"/>
          <a:ext cx="9524097" cy="204312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solidFill>
                <a:prstClr val="white"/>
              </a:solidFill>
              <a:latin typeface="Tw Cen MT" panose="020B0602020104020603"/>
              <a:ea typeface="+mn-ea"/>
              <a:cs typeface="Arial" panose="020B0604020202020204" pitchFamily="34" charset="0"/>
            </a:rPr>
            <a:t>- يمكن أن يكون لون من ألوان النقش مستمر واللون الثاني متقطع أو اللونين مستمرين أو اللونين متقطعين.</a:t>
          </a:r>
          <a:endParaRPr lang="en-US" sz="3200" b="1" kern="1200" dirty="0">
            <a:solidFill>
              <a:prstClr val="white"/>
            </a:solidFill>
            <a:latin typeface="Tw Cen MT" panose="020B0602020104020603"/>
            <a:ea typeface="+mn-ea"/>
            <a:cs typeface="Arial" panose="020B0604020202020204" pitchFamily="34" charset="0"/>
          </a:endParaRPr>
        </a:p>
      </dsp:txBody>
      <dsp:txXfrm>
        <a:off x="366888" y="2165088"/>
        <a:ext cx="9324623" cy="1843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48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87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241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8757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08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75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491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117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528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1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175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4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278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2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9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291B17-9318-49DB-B28B-6E5994AE958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5253" y="339527"/>
            <a:ext cx="7326658" cy="1810062"/>
          </a:xfrm>
        </p:spPr>
        <p:txBody>
          <a:bodyPr>
            <a:normAutofit/>
          </a:bodyPr>
          <a:lstStyle/>
          <a:p>
            <a:pPr rtl="1"/>
            <a:r>
              <a:rPr lang="ar-EG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تابع أنسجة اللحمةالزائدة  الحقيقية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Extra Weft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9713" y="2444681"/>
            <a:ext cx="3196511" cy="468233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أ</a:t>
            </a:r>
            <a:r>
              <a:rPr lang="ar-EG" dirty="0">
                <a:solidFill>
                  <a:srgbClr val="0070C0"/>
                </a:solidFill>
              </a:rPr>
              <a:t>.م.د/ عادل عبدالمنعم أبوخزيم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4A9C26D-C041-458B-9FF0-9A4CBB88DDD8}"/>
              </a:ext>
            </a:extLst>
          </p:cNvPr>
          <p:cNvSpPr txBox="1">
            <a:spLocks/>
          </p:cNvSpPr>
          <p:nvPr/>
        </p:nvSpPr>
        <p:spPr>
          <a:xfrm>
            <a:off x="1880303" y="1633929"/>
            <a:ext cx="3196511" cy="162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قسم الغزل والنسج والتريكو 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الفرقة الثانية 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تراكيب المنسوجات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محاضرة </a:t>
            </a:r>
            <a:r>
              <a:rPr lang="en-US" b="1" dirty="0">
                <a:solidFill>
                  <a:srgbClr val="0070C0"/>
                </a:solidFill>
              </a:rPr>
              <a:t>30</a:t>
            </a:r>
            <a:r>
              <a:rPr lang="ar-EG" b="1" dirty="0">
                <a:solidFill>
                  <a:srgbClr val="0070C0"/>
                </a:solidFill>
              </a:rPr>
              <a:t> /3 /2020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82A2-13AA-4D71-95D7-7CF18CB4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87" y="272969"/>
            <a:ext cx="10364451" cy="745588"/>
          </a:xfrm>
        </p:spPr>
        <p:txBody>
          <a:bodyPr>
            <a:normAutofit fontScale="90000"/>
          </a:bodyPr>
          <a:lstStyle/>
          <a:p>
            <a:pPr lvl="0" indent="-22860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مثال3:-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9CC-41C5-473A-9850-02E26602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30" y="1018557"/>
            <a:ext cx="10763564" cy="2062268"/>
          </a:xfrm>
        </p:spPr>
        <p:txBody>
          <a:bodyPr>
            <a:normAutofit fontScale="92500" lnSpcReduction="20000"/>
          </a:bodyPr>
          <a:lstStyle/>
          <a:p>
            <a:pPr marL="0" marR="0" indent="0" algn="just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الشكل السابق منفذ بأسلوب اللحمة الزائدة الحقيقية بلونين للنقش المطلوب الرسم التشريحي واللقي ونظام تحرك الدرأ  اذا علم أن تركيب الأرضية سادة 1/1 الترتيب</a:t>
            </a:r>
          </a:p>
          <a:p>
            <a:pPr marL="0" marR="0" indent="0"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 لحمة للنقش أ : 1 لحمة نقش ب : 1 لحمة ارضية).</a:t>
            </a:r>
          </a:p>
          <a:p>
            <a:pPr marL="0" marR="0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	لحساب عدد لحمات الرسم التشريحي:</a:t>
            </a:r>
          </a:p>
          <a:p>
            <a:pPr algn="r" rt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464F42-37CA-4955-8D1F-2DA10237E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16560"/>
              </p:ext>
            </p:extLst>
          </p:nvPr>
        </p:nvGraphicFramePr>
        <p:xfrm>
          <a:off x="4332849" y="3080825"/>
          <a:ext cx="7046733" cy="295459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93637">
                  <a:extLst>
                    <a:ext uri="{9D8B030D-6E8A-4147-A177-3AD203B41FA5}">
                      <a16:colId xmlns:a16="http://schemas.microsoft.com/office/drawing/2014/main" val="100536597"/>
                    </a:ext>
                  </a:extLst>
                </a:gridCol>
                <a:gridCol w="1625661">
                  <a:extLst>
                    <a:ext uri="{9D8B030D-6E8A-4147-A177-3AD203B41FA5}">
                      <a16:colId xmlns:a16="http://schemas.microsoft.com/office/drawing/2014/main" val="867561150"/>
                    </a:ext>
                  </a:extLst>
                </a:gridCol>
                <a:gridCol w="1527435">
                  <a:extLst>
                    <a:ext uri="{9D8B030D-6E8A-4147-A177-3AD203B41FA5}">
                      <a16:colId xmlns:a16="http://schemas.microsoft.com/office/drawing/2014/main" val="3135582470"/>
                    </a:ext>
                  </a:extLst>
                </a:gridCol>
              </a:tblGrid>
              <a:tr h="34264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النقش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الأرضية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070048"/>
                  </a:ext>
                </a:extLst>
              </a:tr>
              <a:tr h="39427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عدد اللحمات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16</a:t>
                      </a:r>
                      <a:r>
                        <a:rPr lang="en-US" sz="2400">
                          <a:effectLst/>
                        </a:rPr>
                        <a:t>x </a:t>
                      </a:r>
                      <a:r>
                        <a:rPr lang="ar-EG" sz="2400">
                          <a:effectLst/>
                        </a:rPr>
                        <a:t>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908990"/>
                  </a:ext>
                </a:extLst>
              </a:tr>
              <a:tr h="34264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الترتيب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486890"/>
                  </a:ext>
                </a:extLst>
              </a:tr>
              <a:tr h="34264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بالقسمة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308061"/>
                  </a:ext>
                </a:extLst>
              </a:tr>
              <a:tr h="34264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العامل المشترك الأكبر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8660"/>
                  </a:ext>
                </a:extLst>
              </a:tr>
              <a:tr h="34264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ضرب العامل المشترك الأكبر بالترتيب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542656"/>
                  </a:ext>
                </a:extLst>
              </a:tr>
              <a:tr h="67590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بالجمع نحصل علي عدد لحمات الرسم التشريحي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48 لحمة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689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F48DCC-3B9A-49DA-BFF3-48F94190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99" y="3518378"/>
            <a:ext cx="1727588" cy="1938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4D870E-A292-4E3D-860A-CF3C922C6B85}"/>
              </a:ext>
            </a:extLst>
          </p:cNvPr>
          <p:cNvSpPr/>
          <p:nvPr/>
        </p:nvSpPr>
        <p:spPr>
          <a:xfrm>
            <a:off x="3617843" y="6123366"/>
            <a:ext cx="8479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ar-EG" dirty="0"/>
              <a:t>-</a:t>
            </a:r>
            <a:r>
              <a:rPr lang="ar-EG" b="1" dirty="0">
                <a:solidFill>
                  <a:srgbClr val="C00000"/>
                </a:solidFill>
              </a:rPr>
              <a:t>	</a:t>
            </a:r>
            <a:r>
              <a:rPr lang="ar-EG" sz="2400" b="1" dirty="0">
                <a:solidFill>
                  <a:srgbClr val="C00000"/>
                </a:solidFill>
              </a:rPr>
              <a:t>عدد فتل الرسم التشريحي 16 ؞ الرسم التشريحي 16 فتل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  <a:r>
              <a:rPr lang="ar-EG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 48 </a:t>
            </a:r>
            <a:r>
              <a:rPr lang="ar-EG" sz="2400" b="1" dirty="0">
                <a:solidFill>
                  <a:srgbClr val="C00000"/>
                </a:solidFill>
              </a:rPr>
              <a:t> لحمة.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4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DC099-361A-4B6D-91B4-E2883D1D1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346" y="225082"/>
            <a:ext cx="7649436" cy="62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2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82A2-13AA-4D71-95D7-7CF18CB4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87" y="272969"/>
            <a:ext cx="10364451" cy="745588"/>
          </a:xfrm>
        </p:spPr>
        <p:txBody>
          <a:bodyPr>
            <a:normAutofit fontScale="90000"/>
          </a:bodyPr>
          <a:lstStyle/>
          <a:p>
            <a:pPr lvl="0" indent="-22860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مثال4:-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9CC-41C5-473A-9850-02E26602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30" y="1018557"/>
            <a:ext cx="10763564" cy="2062268"/>
          </a:xfrm>
        </p:spPr>
        <p:txBody>
          <a:bodyPr>
            <a:normAutofit fontScale="77500" lnSpcReduction="20000"/>
          </a:bodyPr>
          <a:lstStyle/>
          <a:p>
            <a:pPr marL="0" marR="0" indent="0" algn="just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الشكل الموضح منفذ بأسلوب اللحمة الزائدة الحقيقية بلونين للنقش المطلوب الرسم التشريحي واللقي ونظام تحرك الدرأ  اذا علم أن تركيب الأرضية مبرد 2/2 الترتيب</a:t>
            </a:r>
          </a:p>
          <a:p>
            <a:pPr marL="0" marR="0" indent="0"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 لحمة للنقش أ : 1 لحمة أ رضية : 1 لحمة نقش ب : 1 لحمة ارضية).</a:t>
            </a:r>
          </a:p>
          <a:p>
            <a:pPr marL="0" marR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لحساب عدد لحمات الرسم التشريحي:</a:t>
            </a: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48DCC-3B9A-49DA-BFF3-48F941903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99" y="3518378"/>
            <a:ext cx="1727588" cy="1938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4D870E-A292-4E3D-860A-CF3C922C6B85}"/>
              </a:ext>
            </a:extLst>
          </p:cNvPr>
          <p:cNvSpPr/>
          <p:nvPr/>
        </p:nvSpPr>
        <p:spPr>
          <a:xfrm>
            <a:off x="3992487" y="6123366"/>
            <a:ext cx="810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ar-EG" dirty="0"/>
              <a:t>-</a:t>
            </a:r>
            <a:r>
              <a:rPr lang="ar-EG" b="1" dirty="0">
                <a:solidFill>
                  <a:srgbClr val="C00000"/>
                </a:solidFill>
              </a:rPr>
              <a:t>	</a:t>
            </a:r>
            <a:r>
              <a:rPr lang="ar-EG" sz="2400" b="1" dirty="0">
                <a:solidFill>
                  <a:srgbClr val="C00000"/>
                </a:solidFill>
              </a:rPr>
              <a:t>عدد فتل الرسم التشريحي 16 ؞ الرسم التشريحي 16 فتلة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  <a:r>
              <a:rPr lang="ar-EG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ar-EG" sz="2400" b="1" dirty="0">
                <a:solidFill>
                  <a:srgbClr val="C00000"/>
                </a:solidFill>
              </a:rPr>
              <a:t>64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EG" sz="2400" b="1" dirty="0">
                <a:solidFill>
                  <a:srgbClr val="C00000"/>
                </a:solidFill>
              </a:rPr>
              <a:t>لحمة.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4913F7-A00B-4C2D-A802-02C81C706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83682"/>
              </p:ext>
            </p:extLst>
          </p:nvPr>
        </p:nvGraphicFramePr>
        <p:xfrm>
          <a:off x="4342960" y="3019267"/>
          <a:ext cx="7116417" cy="293648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932140">
                  <a:extLst>
                    <a:ext uri="{9D8B030D-6E8A-4147-A177-3AD203B41FA5}">
                      <a16:colId xmlns:a16="http://schemas.microsoft.com/office/drawing/2014/main" val="1453164041"/>
                    </a:ext>
                  </a:extLst>
                </a:gridCol>
                <a:gridCol w="1641737">
                  <a:extLst>
                    <a:ext uri="{9D8B030D-6E8A-4147-A177-3AD203B41FA5}">
                      <a16:colId xmlns:a16="http://schemas.microsoft.com/office/drawing/2014/main" val="993515192"/>
                    </a:ext>
                  </a:extLst>
                </a:gridCol>
                <a:gridCol w="1542540">
                  <a:extLst>
                    <a:ext uri="{9D8B030D-6E8A-4147-A177-3AD203B41FA5}">
                      <a16:colId xmlns:a16="http://schemas.microsoft.com/office/drawing/2014/main" val="358506433"/>
                    </a:ext>
                  </a:extLst>
                </a:gridCol>
              </a:tblGrid>
              <a:tr h="3269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النقش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الأرضية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675013"/>
                  </a:ext>
                </a:extLst>
              </a:tr>
              <a:tr h="37616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عدد اللحمات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16</a:t>
                      </a:r>
                      <a:r>
                        <a:rPr lang="en-US" sz="2400" b="1">
                          <a:effectLst/>
                        </a:rPr>
                        <a:t>x </a:t>
                      </a:r>
                      <a:r>
                        <a:rPr lang="ar-EG" sz="2400" b="1">
                          <a:effectLst/>
                        </a:rPr>
                        <a:t> 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4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000873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الترتيب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283010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بالقسمة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32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333004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العامل المشترك الأكبر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32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00378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ضرب العامل المشترك الأكبر بالترتيب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32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32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776474"/>
                  </a:ext>
                </a:extLst>
              </a:tr>
              <a:tr h="64486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بالجمع نحصل علي عدد لحمات الرسم التشريحي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64 لحمة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7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88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52D2C-AC03-4350-8EE6-208DB73B8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486" y="31441"/>
            <a:ext cx="7047912" cy="66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82A2-13AA-4D71-95D7-7CF18CB4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87" y="272969"/>
            <a:ext cx="10364451" cy="745588"/>
          </a:xfrm>
        </p:spPr>
        <p:txBody>
          <a:bodyPr>
            <a:normAutofit fontScale="90000"/>
          </a:bodyPr>
          <a:lstStyle/>
          <a:p>
            <a:pPr lvl="0" indent="-22860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5</a:t>
            </a: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9CC-41C5-473A-9850-02E26602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30" y="1018557"/>
            <a:ext cx="10763564" cy="2062268"/>
          </a:xfrm>
        </p:spPr>
        <p:txBody>
          <a:bodyPr>
            <a:normAutofit fontScale="70000" lnSpcReduction="20000"/>
          </a:bodyPr>
          <a:lstStyle/>
          <a:p>
            <a:pPr marL="0" marR="0" indent="0" algn="just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الشكل السابق منفذ بأسلوب اللحمة الزائدة الحقيقية بلونين للنقش المطلوب الرسم التشريحي واللقي ونظام تحرك الدرأ  اذا علم أن تركيب الأرضية مبرد 2/2 الترتيب</a:t>
            </a:r>
          </a:p>
          <a:p>
            <a:pPr marL="0" marR="0" indent="0"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(2 لحمة للنقش أ : 2 لحمة نقش ب :  2 لحمة ارضية).</a:t>
            </a:r>
          </a:p>
          <a:p>
            <a:pPr marL="0" marR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لحساب عدد لحمات الرسم التشريحي:</a:t>
            </a: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48DCC-3B9A-49DA-BFF3-48F941903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99" y="3518378"/>
            <a:ext cx="1727588" cy="1938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4D870E-A292-4E3D-860A-CF3C922C6B85}"/>
              </a:ext>
            </a:extLst>
          </p:cNvPr>
          <p:cNvSpPr/>
          <p:nvPr/>
        </p:nvSpPr>
        <p:spPr>
          <a:xfrm>
            <a:off x="4149969" y="6123366"/>
            <a:ext cx="7947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-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	</a:t>
            </a: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عدد فتل الرسم التشريحي 16 ؞ الرسم التشريحي 16 فتلة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48</a:t>
            </a: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لحمة.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081E79-BCEF-410C-8B47-1E5954150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20251"/>
              </p:ext>
            </p:extLst>
          </p:nvPr>
        </p:nvGraphicFramePr>
        <p:xfrm>
          <a:off x="4836679" y="2795353"/>
          <a:ext cx="6840659" cy="338431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79772">
                  <a:extLst>
                    <a:ext uri="{9D8B030D-6E8A-4147-A177-3AD203B41FA5}">
                      <a16:colId xmlns:a16="http://schemas.microsoft.com/office/drawing/2014/main" val="1713422431"/>
                    </a:ext>
                  </a:extLst>
                </a:gridCol>
                <a:gridCol w="1578119">
                  <a:extLst>
                    <a:ext uri="{9D8B030D-6E8A-4147-A177-3AD203B41FA5}">
                      <a16:colId xmlns:a16="http://schemas.microsoft.com/office/drawing/2014/main" val="2093183784"/>
                    </a:ext>
                  </a:extLst>
                </a:gridCol>
                <a:gridCol w="1482768">
                  <a:extLst>
                    <a:ext uri="{9D8B030D-6E8A-4147-A177-3AD203B41FA5}">
                      <a16:colId xmlns:a16="http://schemas.microsoft.com/office/drawing/2014/main" val="2157148586"/>
                    </a:ext>
                  </a:extLst>
                </a:gridCol>
              </a:tblGrid>
              <a:tr h="37603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 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النقش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الأرضية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216529"/>
                  </a:ext>
                </a:extLst>
              </a:tr>
              <a:tr h="37603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عدد اللحمات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16</a:t>
                      </a:r>
                      <a:r>
                        <a:rPr lang="en-US" sz="2200" b="1">
                          <a:effectLst/>
                        </a:rPr>
                        <a:t>x </a:t>
                      </a:r>
                      <a:r>
                        <a:rPr lang="ar-EG" sz="2200" b="1">
                          <a:effectLst/>
                        </a:rPr>
                        <a:t> 2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4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715861"/>
                  </a:ext>
                </a:extLst>
              </a:tr>
              <a:tr h="37603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الترتيب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2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856992"/>
                  </a:ext>
                </a:extLst>
              </a:tr>
              <a:tr h="37603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بالقسمة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2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831632"/>
                  </a:ext>
                </a:extLst>
              </a:tr>
              <a:tr h="37603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العامل المشترك الأكبر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27422"/>
                  </a:ext>
                </a:extLst>
              </a:tr>
              <a:tr h="75207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ضرب العامل المشترك الأكبر بالترتيب 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32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16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139056"/>
                  </a:ext>
                </a:extLst>
              </a:tr>
              <a:tr h="75207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>
                          <a:effectLst/>
                        </a:rPr>
                        <a:t>بالجمع نحصل علي عدد لحمات الرسم التشريحي 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200" b="1" dirty="0">
                          <a:effectLst/>
                        </a:rPr>
                        <a:t>48 لحمة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8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4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BEE9FD-B150-4E4E-ABD0-2928AF84A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667" y="275889"/>
            <a:ext cx="6552665" cy="63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82A2-13AA-4D71-95D7-7CF18CB4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87" y="272969"/>
            <a:ext cx="10364451" cy="745588"/>
          </a:xfrm>
        </p:spPr>
        <p:txBody>
          <a:bodyPr>
            <a:normAutofit fontScale="90000"/>
          </a:bodyPr>
          <a:lstStyle/>
          <a:p>
            <a:pPr lvl="0" indent="-22860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مثال6:-(لحمة زائدة حقيقية بلونين متقطعة)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9CC-41C5-473A-9850-02E26602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30" y="1018556"/>
            <a:ext cx="10763564" cy="3104945"/>
          </a:xfrm>
        </p:spPr>
        <p:txBody>
          <a:bodyPr>
            <a:normAutofit lnSpcReduction="10000"/>
          </a:bodyPr>
          <a:lstStyle/>
          <a:p>
            <a:pPr marL="0" marR="0" indent="0" algn="just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الشكل الموضح منفذ بأسلوب اللحمة الزائدة الحقيقية بلونين للنقش متقطعين المطلوب الرسم التشريحي واللقي ونظام تحرك الدرأ  اذا علم أن تركيب الأرضية سادة 1/1.</a:t>
            </a:r>
          </a:p>
          <a:p>
            <a:pPr marL="0" marR="0" indent="0"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الترتيب في أماكن ظهور النقش 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 لحمة للنقش أ : 1 لحمة للنقش ب : 1 لحمة ارضية)</a:t>
            </a: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90E0E-1C6C-45F8-80DD-721ED97A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23502"/>
            <a:ext cx="2906235" cy="24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2B819-1D7A-40BE-8F77-663342B9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872197"/>
            <a:ext cx="10693145" cy="5484043"/>
          </a:xfrm>
        </p:spPr>
        <p:txBody>
          <a:bodyPr>
            <a:normAutofit/>
          </a:bodyPr>
          <a:lstStyle/>
          <a:p>
            <a:pPr algn="r" rtl="1"/>
            <a:r>
              <a:rPr lang="ar-EG" sz="2800" b="1" dirty="0">
                <a:solidFill>
                  <a:srgbClr val="C00000"/>
                </a:solidFill>
              </a:rPr>
              <a:t>لحساب عدد لحمات الرسم التشريحي  نحسب كل منطقة بشكل منفصل: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A3FC84-3CD0-44AB-9F44-84270CC57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26459"/>
              </p:ext>
            </p:extLst>
          </p:nvPr>
        </p:nvGraphicFramePr>
        <p:xfrm>
          <a:off x="4665335" y="1409701"/>
          <a:ext cx="6612890" cy="29260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60826">
                  <a:extLst>
                    <a:ext uri="{9D8B030D-6E8A-4147-A177-3AD203B41FA5}">
                      <a16:colId xmlns:a16="http://schemas.microsoft.com/office/drawing/2014/main" val="2976838735"/>
                    </a:ext>
                  </a:extLst>
                </a:gridCol>
                <a:gridCol w="1318015">
                  <a:extLst>
                    <a:ext uri="{9D8B030D-6E8A-4147-A177-3AD203B41FA5}">
                      <a16:colId xmlns:a16="http://schemas.microsoft.com/office/drawing/2014/main" val="221784548"/>
                    </a:ext>
                  </a:extLst>
                </a:gridCol>
                <a:gridCol w="1434049">
                  <a:extLst>
                    <a:ext uri="{9D8B030D-6E8A-4147-A177-3AD203B41FA5}">
                      <a16:colId xmlns:a16="http://schemas.microsoft.com/office/drawing/2014/main" val="2802360603"/>
                    </a:ext>
                  </a:extLst>
                </a:gridCol>
              </a:tblGrid>
              <a:tr h="33246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tx1"/>
                          </a:solidFill>
                          <a:effectLst/>
                        </a:rPr>
                        <a:t>1- المناطق التي بها نقش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النقش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الأرضية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634059"/>
                  </a:ext>
                </a:extLst>
              </a:tr>
              <a:tr h="34908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عدد الفتل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6</a:t>
                      </a:r>
                      <a:r>
                        <a:rPr lang="en-US" sz="2400" b="1">
                          <a:effectLst/>
                        </a:rPr>
                        <a:t>x </a:t>
                      </a:r>
                      <a:r>
                        <a:rPr lang="ar-EG" sz="2400" b="1">
                          <a:effectLst/>
                        </a:rPr>
                        <a:t> 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03446"/>
                  </a:ext>
                </a:extLst>
              </a:tr>
              <a:tr h="3324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الترتيب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012847"/>
                  </a:ext>
                </a:extLst>
              </a:tr>
              <a:tr h="3324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بالقسمة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744814"/>
                  </a:ext>
                </a:extLst>
              </a:tr>
              <a:tr h="3324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العامل المشترك الأكبر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32278"/>
                  </a:ext>
                </a:extLst>
              </a:tr>
              <a:tr h="3324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ضرب العامل المشترك الأكبر بالترتيب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12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027874"/>
                  </a:ext>
                </a:extLst>
              </a:tr>
              <a:tr h="59843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>
                          <a:effectLst/>
                        </a:rPr>
                        <a:t>بالجمع نحصل علي عدد لحمات الرسم التشريحي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effectLst/>
                        </a:rPr>
                        <a:t>18 لحمة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838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BC6299-4D1C-4816-BAB0-F2EF8ABEBF9A}"/>
              </a:ext>
            </a:extLst>
          </p:cNvPr>
          <p:cNvSpPr/>
          <p:nvPr/>
        </p:nvSpPr>
        <p:spPr>
          <a:xfrm>
            <a:off x="1856936" y="4540358"/>
            <a:ext cx="9749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solidFill>
                  <a:srgbClr val="002060"/>
                </a:solidFill>
              </a:rPr>
              <a:t>2- المناطق التي لا يوجد بها نقش 6 لحمات </a:t>
            </a:r>
          </a:p>
          <a:p>
            <a:pPr algn="r" rtl="1"/>
            <a:r>
              <a:rPr lang="ar-EG" sz="2800" b="1" dirty="0">
                <a:solidFill>
                  <a:srgbClr val="002060"/>
                </a:solidFill>
              </a:rPr>
              <a:t>            اذا اجمالي عدد اللحمات = 18 +6 = 24 فتلة</a:t>
            </a:r>
          </a:p>
          <a:p>
            <a:pPr algn="r" rtl="1"/>
            <a:r>
              <a:rPr lang="ar-EG" sz="2800" b="1" dirty="0">
                <a:solidFill>
                  <a:srgbClr val="002060"/>
                </a:solidFill>
              </a:rPr>
              <a:t>3- </a:t>
            </a:r>
            <a:r>
              <a:rPr lang="ar-EG" sz="2800" b="1" dirty="0"/>
              <a:t>عدد الفتل  =10 فتل يقبل القسمة علي 2 عدد فتل الأرضية.</a:t>
            </a:r>
          </a:p>
          <a:p>
            <a:pPr algn="r" rtl="1"/>
            <a:r>
              <a:rPr lang="ar-EG" sz="2800" b="1" dirty="0">
                <a:solidFill>
                  <a:srgbClr val="002060"/>
                </a:solidFill>
              </a:rPr>
              <a:t>       </a:t>
            </a:r>
            <a:r>
              <a:rPr lang="ar-EG" sz="2800" b="1" dirty="0">
                <a:solidFill>
                  <a:srgbClr val="FF0000"/>
                </a:solidFill>
              </a:rPr>
              <a:t>؞ مساحة الرسم التشريحي 10 فتلة </a:t>
            </a:r>
            <a:r>
              <a:rPr lang="en-US" sz="2800" b="1" dirty="0">
                <a:solidFill>
                  <a:srgbClr val="FF0000"/>
                </a:solidFill>
              </a:rPr>
              <a:t>x  24 </a:t>
            </a:r>
            <a:r>
              <a:rPr lang="ar-EG" sz="2800" b="1" dirty="0">
                <a:solidFill>
                  <a:srgbClr val="FF0000"/>
                </a:solidFill>
              </a:rPr>
              <a:t>لحمة.</a:t>
            </a:r>
          </a:p>
        </p:txBody>
      </p:sp>
    </p:spTree>
    <p:extLst>
      <p:ext uri="{BB962C8B-B14F-4D97-AF65-F5344CB8AC3E}">
        <p14:creationId xmlns:p14="http://schemas.microsoft.com/office/powerpoint/2010/main" val="260027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9E9E9F-2037-40AF-8DD9-07A4B3071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670" y="285751"/>
            <a:ext cx="860419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4E61-65DB-4C33-8CC5-906203CB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2047-A345-4805-9562-C6FE3512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69D8B3-E433-44B0-BF03-1EBFCC703E09}"/>
              </a:ext>
            </a:extLst>
          </p:cNvPr>
          <p:cNvSpPr txBox="1">
            <a:spLocks/>
          </p:cNvSpPr>
          <p:nvPr/>
        </p:nvSpPr>
        <p:spPr>
          <a:xfrm>
            <a:off x="1524000" y="43737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1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98" y="747661"/>
            <a:ext cx="8897565" cy="102117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EG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اللحمة الزائدة الحقيقية بلونين للنقش 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F348770-3C40-4E30-B6DF-A140A98BC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41896"/>
              </p:ext>
            </p:extLst>
          </p:nvPr>
        </p:nvGraphicFramePr>
        <p:xfrm>
          <a:off x="1096963" y="1768839"/>
          <a:ext cx="10058400" cy="411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D7D46-3507-4326-B216-0126D8F1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0637"/>
          </a:xfrm>
        </p:spPr>
        <p:txBody>
          <a:bodyPr/>
          <a:lstStyle/>
          <a:p>
            <a:pPr algn="r" rtl="1"/>
            <a:r>
              <a:rPr lang="ar-EG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تابع اللحمة الزائدة الحقيقية بلونين للنقش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F518A0-9C84-476C-A6B8-2682FF86F8AB}"/>
              </a:ext>
            </a:extLst>
          </p:cNvPr>
          <p:cNvGrpSpPr/>
          <p:nvPr/>
        </p:nvGrpSpPr>
        <p:grpSpPr>
          <a:xfrm>
            <a:off x="1493706" y="3360796"/>
            <a:ext cx="9489603" cy="1554072"/>
            <a:chOff x="0" y="1876460"/>
            <a:chExt cx="9564349" cy="1554072"/>
          </a:xfrm>
          <a:solidFill>
            <a:schemeClr val="accent1">
              <a:lumMod val="75000"/>
            </a:schemeClr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94FB7F-0990-428C-A812-14905BD6AA25}"/>
                </a:ext>
              </a:extLst>
            </p:cNvPr>
            <p:cNvSpPr/>
            <p:nvPr/>
          </p:nvSpPr>
          <p:spPr>
            <a:xfrm>
              <a:off x="0" y="1876460"/>
              <a:ext cx="9564349" cy="155407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74192"/>
                <a:satOff val="-8420"/>
                <a:lumOff val="588"/>
                <a:alphaOff val="0"/>
              </a:schemeClr>
            </a:fillRef>
            <a:effectRef idx="2">
              <a:schemeClr val="accent2">
                <a:hueOff val="-4374192"/>
                <a:satOff val="-8420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A2D8457F-17CC-4131-AE1D-208E37CAF15C}"/>
                </a:ext>
              </a:extLst>
            </p:cNvPr>
            <p:cNvSpPr txBox="1"/>
            <p:nvPr/>
          </p:nvSpPr>
          <p:spPr>
            <a:xfrm>
              <a:off x="75864" y="1952324"/>
              <a:ext cx="9412621" cy="14023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000" b="1" dirty="0">
                  <a:latin typeface="Calibri" panose="020F0502020204030204" pitchFamily="34" charset="0"/>
                  <a:ea typeface="Times New Roman" panose="02020603050405020304" pitchFamily="18" charset="0"/>
                  <a:cs typeface="Simplified Arabic" panose="02020603050405020304" pitchFamily="18" charset="-78"/>
                </a:rPr>
                <a:t>- عرض التصميم لابد أن يقبل القسمة علي تركيب الأرضية أو حذف بعض الفتل أو تكرار التصميم رأسيا.</a:t>
              </a:r>
              <a:endParaRPr lang="en-US" sz="3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E2B723-5229-4D94-9E3E-14A1E296F58C}"/>
              </a:ext>
            </a:extLst>
          </p:cNvPr>
          <p:cNvGrpSpPr/>
          <p:nvPr/>
        </p:nvGrpSpPr>
        <p:grpSpPr>
          <a:xfrm>
            <a:off x="1493707" y="1632835"/>
            <a:ext cx="9564349" cy="1531182"/>
            <a:chOff x="0" y="1309831"/>
            <a:chExt cx="9564349" cy="1531182"/>
          </a:xfrm>
          <a:solidFill>
            <a:schemeClr val="accent1">
              <a:lumMod val="5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3EAE33-DC92-4EB0-AB0B-C186D78DB5BA}"/>
                </a:ext>
              </a:extLst>
            </p:cNvPr>
            <p:cNvSpPr/>
            <p:nvPr/>
          </p:nvSpPr>
          <p:spPr>
            <a:xfrm>
              <a:off x="0" y="1309831"/>
              <a:ext cx="9564349" cy="153118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DD76800-121F-43AF-94A4-76FD7BD9D0CE}"/>
                </a:ext>
              </a:extLst>
            </p:cNvPr>
            <p:cNvSpPr txBox="1"/>
            <p:nvPr/>
          </p:nvSpPr>
          <p:spPr>
            <a:xfrm>
              <a:off x="74746" y="1384577"/>
              <a:ext cx="9414857" cy="1381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000" b="1" dirty="0"/>
                <a:t>- يتم حساب عدد لحمات التصميم (في حالة وجود لونين للنقش) بضرب عدد اللحمات  </a:t>
              </a:r>
              <a:r>
                <a:rPr lang="en-US" sz="3000" b="1" dirty="0"/>
                <a:t>x</a:t>
              </a:r>
              <a:r>
                <a:rPr lang="ar-EG" sz="3000" b="1" dirty="0"/>
                <a:t> 2 وذلك لأن كل صف أفقي يمثل لحمتين للنقش.</a:t>
              </a:r>
              <a:endParaRPr lang="en-US" sz="3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08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D7B0-65A3-4CE6-81DA-15560F86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463414"/>
            <a:ext cx="8897565" cy="840730"/>
          </a:xfrm>
        </p:spPr>
        <p:txBody>
          <a:bodyPr/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 اللحمة الزائدة الحقيقية بلونين للنقش :-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39FC8-829B-4D40-9F5E-9F7C08BA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819" y="1416195"/>
            <a:ext cx="10364452" cy="840731"/>
          </a:xfrm>
        </p:spPr>
        <p:txBody>
          <a:bodyPr/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لحساب عدد اللحمات المطلوبة للرسم التشريحي نستخدم القانون التالي في الجدول:-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2BB440-04F3-46D3-844B-33C7E9B9A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35359"/>
              </p:ext>
            </p:extLst>
          </p:nvPr>
        </p:nvGraphicFramePr>
        <p:xfrm>
          <a:off x="2113676" y="2368977"/>
          <a:ext cx="8409483" cy="34137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46766">
                  <a:extLst>
                    <a:ext uri="{9D8B030D-6E8A-4147-A177-3AD203B41FA5}">
                      <a16:colId xmlns:a16="http://schemas.microsoft.com/office/drawing/2014/main" val="211211694"/>
                    </a:ext>
                  </a:extLst>
                </a:gridCol>
                <a:gridCol w="1940744">
                  <a:extLst>
                    <a:ext uri="{9D8B030D-6E8A-4147-A177-3AD203B41FA5}">
                      <a16:colId xmlns:a16="http://schemas.microsoft.com/office/drawing/2014/main" val="485565983"/>
                    </a:ext>
                  </a:extLst>
                </a:gridCol>
                <a:gridCol w="1821973">
                  <a:extLst>
                    <a:ext uri="{9D8B030D-6E8A-4147-A177-3AD203B41FA5}">
                      <a16:colId xmlns:a16="http://schemas.microsoft.com/office/drawing/2014/main" val="300867931"/>
                    </a:ext>
                  </a:extLst>
                </a:gridCol>
              </a:tblGrid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النقش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الأرضية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833150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عدد اللحمات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......  </a:t>
                      </a:r>
                      <a:r>
                        <a:rPr lang="en-US" sz="2800" dirty="0">
                          <a:effectLst/>
                        </a:rPr>
                        <a:t>x</a:t>
                      </a:r>
                      <a:r>
                        <a:rPr lang="ar-EG" sz="2800" dirty="0">
                          <a:effectLst/>
                        </a:rPr>
                        <a:t> 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518806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الترتيب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995650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بالقسمة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048036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العامل المشترك الأكبر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84623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ضرب العامل المشترك الأكبر بالترتيب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55932"/>
                  </a:ext>
                </a:extLst>
              </a:tr>
              <a:tr h="74347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بالجمع نحصل علي عدد لحمات الرسم التشريحي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83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67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3FB15-3543-4B2D-A03A-B0B68484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422712"/>
            <a:ext cx="10918462" cy="2774533"/>
          </a:xfrm>
        </p:spPr>
        <p:txBody>
          <a:bodyPr>
            <a:no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الشكل الموضح منفذ بأسلوب اللحمة الزائدة الحقيقية بلونين للنقش المطلوب الرسم التشريحي واللقي ونظام تحرك الدرأ  اذا علم أن تركيب الأرضية سادة 1/1 الترتيب</a:t>
            </a:r>
          </a:p>
          <a:p>
            <a:pPr algn="r" rtl="1"/>
            <a:r>
              <a:rPr lang="ar-E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 لحمة للنقش أ : 1 لحمة ارضية : 1 لحمة للنقش ب : 1 لحمة ارضية).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4CF038-6407-4ECB-81A6-C334C04B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37" y="678477"/>
            <a:ext cx="10364451" cy="850519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600"/>
              </a:spcBef>
              <a:spcAft>
                <a:spcPts val="600"/>
              </a:spcAft>
            </a:pPr>
            <a:r>
              <a:rPr lang="ar-EG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مثال1:-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62675-9482-428B-A09E-1DC2B282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1" y="3938954"/>
            <a:ext cx="1998843" cy="22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6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CBD7-3483-4E68-8B06-1A31F56D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536814"/>
            <a:ext cx="10364452" cy="5146624"/>
          </a:xfrm>
        </p:spPr>
        <p:txBody>
          <a:bodyPr/>
          <a:lstStyle/>
          <a:p>
            <a:pPr marL="342900" marR="0" lvl="0" indent="-342900" algn="just" rtl="1">
              <a:spcBef>
                <a:spcPts val="600"/>
              </a:spcBef>
              <a:spcAft>
                <a:spcPts val="600"/>
              </a:spcAft>
              <a:buFont typeface="Simplified Arabic" panose="02020603050405020304" pitchFamily="18" charset="-78"/>
              <a:buChar char="-"/>
            </a:pPr>
            <a:r>
              <a:rPr lang="ar-EG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لحساب عدد لحمات الرسم التشريحي: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2F976F-4FFC-419E-9522-CE0A30708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67028"/>
              </p:ext>
            </p:extLst>
          </p:nvPr>
        </p:nvGraphicFramePr>
        <p:xfrm>
          <a:off x="2012242" y="1319134"/>
          <a:ext cx="8715000" cy="358198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15226">
                  <a:extLst>
                    <a:ext uri="{9D8B030D-6E8A-4147-A177-3AD203B41FA5}">
                      <a16:colId xmlns:a16="http://schemas.microsoft.com/office/drawing/2014/main" val="2591350555"/>
                    </a:ext>
                  </a:extLst>
                </a:gridCol>
                <a:gridCol w="2010354">
                  <a:extLst>
                    <a:ext uri="{9D8B030D-6E8A-4147-A177-3AD203B41FA5}">
                      <a16:colId xmlns:a16="http://schemas.microsoft.com/office/drawing/2014/main" val="1804832310"/>
                    </a:ext>
                  </a:extLst>
                </a:gridCol>
                <a:gridCol w="1889420">
                  <a:extLst>
                    <a:ext uri="{9D8B030D-6E8A-4147-A177-3AD203B41FA5}">
                      <a16:colId xmlns:a16="http://schemas.microsoft.com/office/drawing/2014/main" val="712692519"/>
                    </a:ext>
                  </a:extLst>
                </a:gridCol>
              </a:tblGrid>
              <a:tr h="34044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النقش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الأرضية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150043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عدد الفتل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x </a:t>
                      </a: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173088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الترتيب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398090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بالقسمة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682437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العامل المشترك الأكبر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64001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ضرب العامل المشترك الأكبر بالترتيب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850041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بالجمع نحصل علي عدد لحمات الرسم التشريحي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64 فتلة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475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765FC8B-866C-43AB-A017-0A0AED60DA3D}"/>
              </a:ext>
            </a:extLst>
          </p:cNvPr>
          <p:cNvSpPr/>
          <p:nvPr/>
        </p:nvSpPr>
        <p:spPr>
          <a:xfrm>
            <a:off x="2012242" y="5083273"/>
            <a:ext cx="871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عدد لحمات الرسم التشريحي 64 </a:t>
            </a:r>
          </a:p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؞ الرسم التشريحي 16 فتلة </a:t>
            </a:r>
            <a:r>
              <a:rPr lang="en-US" sz="3600" b="1" dirty="0">
                <a:solidFill>
                  <a:srgbClr val="00206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64 لحمة.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5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EFCAE2-BC34-40DD-9132-2921E263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C3538-D31C-46D2-909E-B079E35D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325921"/>
            <a:ext cx="7235685" cy="65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0BED-8986-4E5F-B374-787A5749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9863"/>
            <a:ext cx="10364451" cy="85693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مثال2:-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6137-E26D-4F14-BAC8-CDB63C06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066802"/>
            <a:ext cx="10364452" cy="2243522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الشكل السابق منفذ بأسلوب اللحمة الزائدة الحقيقية بلونين للنقش المطلوب الرسم التشريحي واللقي ونظام تحرك الدرأ  اذا علم أن تركيب الأرضية سادة 1/1 الترتيب</a:t>
            </a:r>
          </a:p>
          <a:p>
            <a:pPr marL="0" indent="0" algn="ctr" rtl="1">
              <a:buNone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(2 لحمة للنقش أ : 2 لحمة نقش ب : 2 لحمة ارضية)</a:t>
            </a: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r" rtl="1"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-لحساب عدد لحمات الرسم التشريحي:</a:t>
            </a:r>
          </a:p>
          <a:p>
            <a:pPr algn="r" rtl="1"/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C927C9-A173-4FA7-995C-9A645842D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80176"/>
              </p:ext>
            </p:extLst>
          </p:nvPr>
        </p:nvGraphicFramePr>
        <p:xfrm>
          <a:off x="4389122" y="3306807"/>
          <a:ext cx="6758672" cy="295348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34470">
                  <a:extLst>
                    <a:ext uri="{9D8B030D-6E8A-4147-A177-3AD203B41FA5}">
                      <a16:colId xmlns:a16="http://schemas.microsoft.com/office/drawing/2014/main" val="4246063136"/>
                    </a:ext>
                  </a:extLst>
                </a:gridCol>
                <a:gridCol w="1559205">
                  <a:extLst>
                    <a:ext uri="{9D8B030D-6E8A-4147-A177-3AD203B41FA5}">
                      <a16:colId xmlns:a16="http://schemas.microsoft.com/office/drawing/2014/main" val="1333513210"/>
                    </a:ext>
                  </a:extLst>
                </a:gridCol>
                <a:gridCol w="1464997">
                  <a:extLst>
                    <a:ext uri="{9D8B030D-6E8A-4147-A177-3AD203B41FA5}">
                      <a16:colId xmlns:a16="http://schemas.microsoft.com/office/drawing/2014/main" val="4004807212"/>
                    </a:ext>
                  </a:extLst>
                </a:gridCol>
              </a:tblGrid>
              <a:tr h="6372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النقش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الأرضية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773849"/>
                  </a:ext>
                </a:extLst>
              </a:tr>
              <a:tr h="42786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عدد اللحمات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16</a:t>
                      </a:r>
                      <a:r>
                        <a:rPr lang="en-US" sz="2000" b="0" dirty="0">
                          <a:effectLst/>
                        </a:rPr>
                        <a:t>x </a:t>
                      </a:r>
                      <a:r>
                        <a:rPr lang="ar-EG" sz="2000" b="0" dirty="0">
                          <a:effectLst/>
                        </a:rPr>
                        <a:t> 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2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982146"/>
                  </a:ext>
                </a:extLst>
              </a:tr>
              <a:tr h="37183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الترتيب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266555"/>
                  </a:ext>
                </a:extLst>
              </a:tr>
              <a:tr h="37183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بالقسمة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8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1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485531"/>
                  </a:ext>
                </a:extLst>
              </a:tr>
              <a:tr h="37183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العامل المشترك الأكبر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01014"/>
                  </a:ext>
                </a:extLst>
              </a:tr>
              <a:tr h="37183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ضرب العامل المشترك الأكبر بالترتيب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>
                          <a:effectLst/>
                        </a:rPr>
                        <a:t>32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16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629666"/>
                  </a:ext>
                </a:extLst>
              </a:tr>
              <a:tr h="73348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بالجمع نحصل علي عدد لحمات الرسم التشريحي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0" dirty="0">
                          <a:effectLst/>
                        </a:rPr>
                        <a:t>48 لحمة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515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A7247CB-B6C3-4D43-AD49-F4A77804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68" y="3737113"/>
            <a:ext cx="1999661" cy="2243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C0407-9603-4C54-AE0A-EB1266985523}"/>
              </a:ext>
            </a:extLst>
          </p:cNvPr>
          <p:cNvSpPr/>
          <p:nvPr/>
        </p:nvSpPr>
        <p:spPr>
          <a:xfrm>
            <a:off x="4082842" y="6382481"/>
            <a:ext cx="810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ar-EG" dirty="0"/>
              <a:t>-</a:t>
            </a:r>
            <a:r>
              <a:rPr lang="ar-EG" sz="2400" b="1" dirty="0">
                <a:solidFill>
                  <a:srgbClr val="C00000"/>
                </a:solidFill>
              </a:rPr>
              <a:t>عدد فتل الرسم التشريحي 16 ؞ الرسم التشريحي 16 فتلة </a:t>
            </a:r>
            <a:r>
              <a:rPr lang="en-US" sz="2400" b="1" dirty="0">
                <a:solidFill>
                  <a:srgbClr val="C00000"/>
                </a:solidFill>
              </a:rPr>
              <a:t> 48 x  </a:t>
            </a:r>
            <a:r>
              <a:rPr lang="ar-EG" sz="2400" b="1" dirty="0">
                <a:solidFill>
                  <a:srgbClr val="C00000"/>
                </a:solidFill>
              </a:rPr>
              <a:t>لحمة.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43783-6F97-4B33-957F-79FD1D40B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17" y="443087"/>
            <a:ext cx="7818782" cy="64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316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Simplified Arabic</vt:lpstr>
      <vt:lpstr>Tw Cen MT</vt:lpstr>
      <vt:lpstr>Droplet</vt:lpstr>
      <vt:lpstr>تابع أنسجة اللحمةالزائدة  الحقيقية Extra Weft </vt:lpstr>
      <vt:lpstr>اللحمة الزائدة الحقيقية بلونين للنقش </vt:lpstr>
      <vt:lpstr>تابع اللحمة الزائدة الحقيقية بلونين للنقش</vt:lpstr>
      <vt:lpstr>تابع اللحمة الزائدة الحقيقية بلونين للنقش :- </vt:lpstr>
      <vt:lpstr>مثال1:-</vt:lpstr>
      <vt:lpstr>PowerPoint Presentation</vt:lpstr>
      <vt:lpstr>PowerPoint Presentation</vt:lpstr>
      <vt:lpstr>مثال2:-</vt:lpstr>
      <vt:lpstr>PowerPoint Presentation</vt:lpstr>
      <vt:lpstr>مثال3:-</vt:lpstr>
      <vt:lpstr>PowerPoint Presentation</vt:lpstr>
      <vt:lpstr>مثال4:-</vt:lpstr>
      <vt:lpstr>PowerPoint Presentation</vt:lpstr>
      <vt:lpstr>مثال5:-</vt:lpstr>
      <vt:lpstr>PowerPoint Presentation</vt:lpstr>
      <vt:lpstr>مثال6:-(لحمة زائدة حقيقية بلونين متقطعة)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2020-03-30T15:53:43Z</dcterms:created>
  <dcterms:modified xsi:type="dcterms:W3CDTF">2020-03-30T19:10:39Z</dcterms:modified>
</cp:coreProperties>
</file>