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4108" r:id="rId4"/>
  </p:sldMasterIdLst>
  <p:sldIdLst>
    <p:sldId id="257" r:id="rId5"/>
    <p:sldId id="258" r:id="rId6"/>
    <p:sldId id="261" r:id="rId7"/>
    <p:sldId id="263" r:id="rId8"/>
    <p:sldId id="264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3FE5B-1967-4104-8FC0-156F8E3463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A31447-2BD1-46C6-A87D-F1A1D3173E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r" rtl="1"/>
          <a:r>
            <a:rPr lang="ar-EG" sz="3200" b="1" dirty="0"/>
            <a:t>يظهر التصميم باستخدام لونين للسداء الزائد بلون الأرضية بالإضافة إلي لونين للنقش (لونين السداء الزائد) .</a:t>
          </a:r>
          <a:endParaRPr lang="en-US" sz="3200" b="1" dirty="0"/>
        </a:p>
      </dgm:t>
    </dgm:pt>
    <dgm:pt modelId="{C8BFBEF7-1CB8-4CFE-876E-667D4FFEF218}" type="parTrans" cxnId="{A83AA42C-2E2E-417C-B69B-C34E77575818}">
      <dgm:prSet/>
      <dgm:spPr/>
      <dgm:t>
        <a:bodyPr/>
        <a:lstStyle/>
        <a:p>
          <a:endParaRPr lang="en-US"/>
        </a:p>
      </dgm:t>
    </dgm:pt>
    <dgm:pt modelId="{C372940A-F73A-47A4-A5EE-4003A0FB1678}" type="sibTrans" cxnId="{A83AA42C-2E2E-417C-B69B-C34E77575818}">
      <dgm:prSet/>
      <dgm:spPr/>
      <dgm:t>
        <a:bodyPr/>
        <a:lstStyle/>
        <a:p>
          <a:endParaRPr lang="en-US"/>
        </a:p>
      </dgm:t>
    </dgm:pt>
    <dgm:pt modelId="{ED4C094A-EA63-4CA9-BA95-DD6F0EAF51A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EG" sz="3200" b="1" kern="1200" dirty="0">
              <a:solidFill>
                <a:prstClr val="white"/>
              </a:solidFill>
              <a:latin typeface="Tw Cen MT" panose="020B0602020104020603"/>
              <a:ea typeface="+mn-ea"/>
              <a:cs typeface="Arial" panose="020B0604020202020204" pitchFamily="34" charset="0"/>
            </a:rPr>
            <a:t>يفضل في السداء الزائد بلونين لقي كل لون في مجموعة درأ خاصة به ثم اللون الذي يليه وهكذا.</a:t>
          </a:r>
          <a:endParaRPr lang="en-US" sz="3200" b="1" kern="1200" dirty="0">
            <a:solidFill>
              <a:prstClr val="white"/>
            </a:solidFill>
            <a:latin typeface="Tw Cen MT" panose="020B0602020104020603"/>
            <a:ea typeface="+mn-ea"/>
            <a:cs typeface="Arial" panose="020B0604020202020204" pitchFamily="34" charset="0"/>
          </a:endParaRPr>
        </a:p>
      </dgm:t>
    </dgm:pt>
    <dgm:pt modelId="{9C20D97B-924A-47B1-A5F4-874A4ACA824B}" type="parTrans" cxnId="{023E38AF-22E2-453D-BD5F-084DA9807DD4}">
      <dgm:prSet/>
      <dgm:spPr/>
      <dgm:t>
        <a:bodyPr/>
        <a:lstStyle/>
        <a:p>
          <a:endParaRPr lang="en-US"/>
        </a:p>
      </dgm:t>
    </dgm:pt>
    <dgm:pt modelId="{191848B8-1491-4B7A-A672-B9BD869C0D4A}" type="sibTrans" cxnId="{023E38AF-22E2-453D-BD5F-084DA9807DD4}">
      <dgm:prSet/>
      <dgm:spPr/>
      <dgm:t>
        <a:bodyPr/>
        <a:lstStyle/>
        <a:p>
          <a:endParaRPr lang="en-US"/>
        </a:p>
      </dgm:t>
    </dgm:pt>
    <dgm:pt modelId="{CD9FB3C9-3C37-441E-848C-3802C6D888B2}" type="pres">
      <dgm:prSet presAssocID="{DD63FE5B-1967-4104-8FC0-156F8E346377}" presName="linear" presStyleCnt="0">
        <dgm:presLayoutVars>
          <dgm:animLvl val="lvl"/>
          <dgm:resizeHandles val="exact"/>
        </dgm:presLayoutVars>
      </dgm:prSet>
      <dgm:spPr/>
    </dgm:pt>
    <dgm:pt modelId="{A7E733FD-41B8-4308-81B8-F100B900BE4F}" type="pres">
      <dgm:prSet presAssocID="{C3A31447-2BD1-46C6-A87D-F1A1D3173E5C}" presName="parentText" presStyleLbl="node1" presStyleIdx="0" presStyleCnt="2" custScaleX="92304" custScaleY="161652" custLinFactY="-2837" custLinFactNeighborX="0" custLinFactNeighborY="-100000">
        <dgm:presLayoutVars>
          <dgm:chMax val="0"/>
          <dgm:bulletEnabled val="1"/>
        </dgm:presLayoutVars>
      </dgm:prSet>
      <dgm:spPr/>
    </dgm:pt>
    <dgm:pt modelId="{C8FB76AC-16E7-4590-91EC-B825EC545593}" type="pres">
      <dgm:prSet presAssocID="{C372940A-F73A-47A4-A5EE-4003A0FB1678}" presName="spacer" presStyleCnt="0"/>
      <dgm:spPr/>
    </dgm:pt>
    <dgm:pt modelId="{6CFD04C8-8E88-485A-9E12-EF83B892EE82}" type="pres">
      <dgm:prSet presAssocID="{ED4C094A-EA63-4CA9-BA95-DD6F0EAF51A3}" presName="parentText" presStyleLbl="node1" presStyleIdx="1" presStyleCnt="2" custScaleX="94688" custScaleY="167266">
        <dgm:presLayoutVars>
          <dgm:chMax val="0"/>
          <dgm:bulletEnabled val="1"/>
        </dgm:presLayoutVars>
      </dgm:prSet>
      <dgm:spPr/>
    </dgm:pt>
  </dgm:ptLst>
  <dgm:cxnLst>
    <dgm:cxn modelId="{A83AA42C-2E2E-417C-B69B-C34E77575818}" srcId="{DD63FE5B-1967-4104-8FC0-156F8E346377}" destId="{C3A31447-2BD1-46C6-A87D-F1A1D3173E5C}" srcOrd="0" destOrd="0" parTransId="{C8BFBEF7-1CB8-4CFE-876E-667D4FFEF218}" sibTransId="{C372940A-F73A-47A4-A5EE-4003A0FB1678}"/>
    <dgm:cxn modelId="{724EDD32-D5AD-4BAF-94E6-3E7DBBD7045F}" type="presOf" srcId="{C3A31447-2BD1-46C6-A87D-F1A1D3173E5C}" destId="{A7E733FD-41B8-4308-81B8-F100B900BE4F}" srcOrd="0" destOrd="0" presId="urn:microsoft.com/office/officeart/2005/8/layout/vList2"/>
    <dgm:cxn modelId="{BD5BD441-A1D6-4BEC-9D1D-99E7BEE33A42}" type="presOf" srcId="{DD63FE5B-1967-4104-8FC0-156F8E346377}" destId="{CD9FB3C9-3C37-441E-848C-3802C6D888B2}" srcOrd="0" destOrd="0" presId="urn:microsoft.com/office/officeart/2005/8/layout/vList2"/>
    <dgm:cxn modelId="{92702F81-235B-45B7-970E-A50AD5083A0D}" type="presOf" srcId="{ED4C094A-EA63-4CA9-BA95-DD6F0EAF51A3}" destId="{6CFD04C8-8E88-485A-9E12-EF83B892EE82}" srcOrd="0" destOrd="0" presId="urn:microsoft.com/office/officeart/2005/8/layout/vList2"/>
    <dgm:cxn modelId="{023E38AF-22E2-453D-BD5F-084DA9807DD4}" srcId="{DD63FE5B-1967-4104-8FC0-156F8E346377}" destId="{ED4C094A-EA63-4CA9-BA95-DD6F0EAF51A3}" srcOrd="1" destOrd="0" parTransId="{9C20D97B-924A-47B1-A5F4-874A4ACA824B}" sibTransId="{191848B8-1491-4B7A-A672-B9BD869C0D4A}"/>
    <dgm:cxn modelId="{C531E597-4010-41FB-A600-A821959573E9}" type="presParOf" srcId="{CD9FB3C9-3C37-441E-848C-3802C6D888B2}" destId="{A7E733FD-41B8-4308-81B8-F100B900BE4F}" srcOrd="0" destOrd="0" presId="urn:microsoft.com/office/officeart/2005/8/layout/vList2"/>
    <dgm:cxn modelId="{02DCDD70-A8B2-45A4-AA73-B0F53F4FCE53}" type="presParOf" srcId="{CD9FB3C9-3C37-441E-848C-3802C6D888B2}" destId="{C8FB76AC-16E7-4590-91EC-B825EC545593}" srcOrd="1" destOrd="0" presId="urn:microsoft.com/office/officeart/2005/8/layout/vList2"/>
    <dgm:cxn modelId="{16120310-853E-4DF5-BC72-9B82CDFCCD3D}" type="presParOf" srcId="{CD9FB3C9-3C37-441E-848C-3802C6D888B2}" destId="{6CFD04C8-8E88-485A-9E12-EF83B892EE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733FD-41B8-4308-81B8-F100B900BE4F}">
      <dsp:nvSpPr>
        <dsp:cNvPr id="0" name=""/>
        <dsp:cNvSpPr/>
      </dsp:nvSpPr>
      <dsp:spPr>
        <a:xfrm>
          <a:off x="387047" y="0"/>
          <a:ext cx="9284305" cy="1974546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يظهر التصميم باستخدام لونين للسداء الزائد بلون الأرضية بالإضافة إلي لونين للنقش (لونين السداء الزائد) .</a:t>
          </a:r>
          <a:endParaRPr lang="en-US" sz="3200" b="1" kern="1200" dirty="0"/>
        </a:p>
      </dsp:txBody>
      <dsp:txXfrm>
        <a:off x="483436" y="96389"/>
        <a:ext cx="9091527" cy="1781768"/>
      </dsp:txXfrm>
    </dsp:sp>
    <dsp:sp modelId="{6CFD04C8-8E88-485A-9E12-EF83B892EE82}">
      <dsp:nvSpPr>
        <dsp:cNvPr id="0" name=""/>
        <dsp:cNvSpPr/>
      </dsp:nvSpPr>
      <dsp:spPr>
        <a:xfrm>
          <a:off x="267151" y="2065351"/>
          <a:ext cx="9524097" cy="204312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>
              <a:solidFill>
                <a:prstClr val="white"/>
              </a:solidFill>
              <a:latin typeface="Tw Cen MT" panose="020B0602020104020603"/>
              <a:ea typeface="+mn-ea"/>
              <a:cs typeface="Arial" panose="020B0604020202020204" pitchFamily="34" charset="0"/>
            </a:rPr>
            <a:t>يفضل في السداء الزائد بلونين لقي كل لون في مجموعة درأ خاصة به ثم اللون الذي يليه وهكذا.</a:t>
          </a:r>
          <a:endParaRPr lang="en-US" sz="3200" b="1" kern="1200" dirty="0">
            <a:solidFill>
              <a:prstClr val="white"/>
            </a:solidFill>
            <a:latin typeface="Tw Cen MT" panose="020B0602020104020603"/>
            <a:ea typeface="+mn-ea"/>
            <a:cs typeface="Arial" panose="020B0604020202020204" pitchFamily="34" charset="0"/>
          </a:endParaRPr>
        </a:p>
      </dsp:txBody>
      <dsp:txXfrm>
        <a:off x="366888" y="2165088"/>
        <a:ext cx="9324623" cy="1843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48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87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241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8757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08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7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491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117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528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175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48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278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2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69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350" y="465667"/>
            <a:ext cx="5913238" cy="1810062"/>
          </a:xfrm>
        </p:spPr>
        <p:txBody>
          <a:bodyPr>
            <a:normAutofit/>
          </a:bodyPr>
          <a:lstStyle/>
          <a:p>
            <a:pPr algn="r" rtl="1"/>
            <a:r>
              <a:rPr lang="ar-EG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تابع أنسجة السداء الزائد الحقيقية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Extra Warp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9713" y="2444681"/>
            <a:ext cx="3196511" cy="468233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أ</a:t>
            </a:r>
            <a:r>
              <a:rPr lang="ar-EG" dirty="0">
                <a:solidFill>
                  <a:srgbClr val="0070C0"/>
                </a:solidFill>
              </a:rPr>
              <a:t>.م.د/ عادل عبدالمنعم أبوخزيم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4A9C26D-C041-458B-9FF0-9A4CBB88DDD8}"/>
              </a:ext>
            </a:extLst>
          </p:cNvPr>
          <p:cNvSpPr txBox="1">
            <a:spLocks/>
          </p:cNvSpPr>
          <p:nvPr/>
        </p:nvSpPr>
        <p:spPr>
          <a:xfrm>
            <a:off x="2754946" y="1405868"/>
            <a:ext cx="3196511" cy="162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قسم الغزل والنسج والتريكو 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الفرقة الثانية 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تراكيب المنسوجات</a:t>
            </a:r>
          </a:p>
          <a:p>
            <a:pPr rtl="1">
              <a:lnSpc>
                <a:spcPct val="100000"/>
              </a:lnSpc>
              <a:spcBef>
                <a:spcPts val="0"/>
              </a:spcBef>
            </a:pPr>
            <a:r>
              <a:rPr lang="ar-EG" b="1" dirty="0">
                <a:solidFill>
                  <a:srgbClr val="0070C0"/>
                </a:solidFill>
              </a:rPr>
              <a:t>محاضرة 23 /3 /2020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82A2-13AA-4D71-95D7-7CF18CB4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5588"/>
          </a:xfrm>
        </p:spPr>
        <p:txBody>
          <a:bodyPr>
            <a:normAutofit fontScale="90000"/>
          </a:bodyPr>
          <a:lstStyle/>
          <a:p>
            <a:pPr lvl="0" indent="-228600" algn="r" rt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مثال9:-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9CC-41C5-473A-9850-02E26602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00628"/>
            <a:ext cx="10763564" cy="2676698"/>
          </a:xfrm>
        </p:spPr>
        <p:txBody>
          <a:bodyPr>
            <a:normAutofit/>
          </a:bodyPr>
          <a:lstStyle/>
          <a:p>
            <a:pPr marL="0" marR="0" algn="just" rtl="1">
              <a:spcBef>
                <a:spcPts val="600"/>
              </a:spcBef>
              <a:spcAft>
                <a:spcPts val="600"/>
              </a:spcAft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الموضح منفذ بأسلوب السداء الزائد الحقيقي بلونين للنقش متقطعين المطلوب الرسم التشريحي واللقي ونظام تحرك الدرأ  اذا علم أن تركيب الأرضية سادة 1/1 الترتيب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 فتلة للنقش أ : 1 فتلة للنقش ب : 1 فتلة ارضية) في أماكن ظهور النقش.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9947-2F50-4E81-B5E7-336BF00C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56" y="4319138"/>
            <a:ext cx="2430436" cy="19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4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8E00-82DB-46A6-B63E-8EB655F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734518"/>
            <a:ext cx="10364452" cy="5681271"/>
          </a:xfrm>
        </p:spPr>
        <p:txBody>
          <a:bodyPr/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لحساب عدد فتل الرسم التشريحي  نحسب كل منطقة بشكل منفصل: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A305DF-A6FA-4DA8-85D2-A3E2CD2E4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32350"/>
              </p:ext>
            </p:extLst>
          </p:nvPr>
        </p:nvGraphicFramePr>
        <p:xfrm>
          <a:off x="1787931" y="1472894"/>
          <a:ext cx="9490294" cy="357993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244711">
                  <a:extLst>
                    <a:ext uri="{9D8B030D-6E8A-4147-A177-3AD203B41FA5}">
                      <a16:colId xmlns:a16="http://schemas.microsoft.com/office/drawing/2014/main" val="4293569797"/>
                    </a:ext>
                  </a:extLst>
                </a:gridCol>
                <a:gridCol w="2187550">
                  <a:extLst>
                    <a:ext uri="{9D8B030D-6E8A-4147-A177-3AD203B41FA5}">
                      <a16:colId xmlns:a16="http://schemas.microsoft.com/office/drawing/2014/main" val="3298791299"/>
                    </a:ext>
                  </a:extLst>
                </a:gridCol>
                <a:gridCol w="2058033">
                  <a:extLst>
                    <a:ext uri="{9D8B030D-6E8A-4147-A177-3AD203B41FA5}">
                      <a16:colId xmlns:a16="http://schemas.microsoft.com/office/drawing/2014/main" val="1856636822"/>
                    </a:ext>
                  </a:extLst>
                </a:gridCol>
              </a:tblGrid>
              <a:tr h="45066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1- المناطق التي بها نقش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النقش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الأرضية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241596"/>
                  </a:ext>
                </a:extLst>
              </a:tr>
              <a:tr h="47319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عدد الفتل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x </a:t>
                      </a: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209495"/>
                  </a:ext>
                </a:extLst>
              </a:tr>
              <a:tr h="4506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الترتيب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162708"/>
                  </a:ext>
                </a:extLst>
              </a:tr>
              <a:tr h="4506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بالقسمة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193140"/>
                  </a:ext>
                </a:extLst>
              </a:tr>
              <a:tr h="4506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العامل المشترك الأكبر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8862"/>
                  </a:ext>
                </a:extLst>
              </a:tr>
              <a:tr h="45066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ضرب العامل المشترك الأكبر بالترتيب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865729"/>
                  </a:ext>
                </a:extLst>
              </a:tr>
              <a:tr h="81118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بالجمع نحصل علي عدد فتل الرسم التشريحي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36 فتلة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658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F4C1469-3F58-4E67-A6D5-19CE9A144DFB}"/>
              </a:ext>
            </a:extLst>
          </p:cNvPr>
          <p:cNvSpPr/>
          <p:nvPr/>
        </p:nvSpPr>
        <p:spPr>
          <a:xfrm>
            <a:off x="0" y="5158897"/>
            <a:ext cx="11542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0" indent="-54610" algn="r" rtl="1"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</a:t>
            </a: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المناطق التي لا يوجد بها نقش 6 فتل</a:t>
            </a: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" marR="0" indent="-54610" algn="r" rtl="1"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          اذا اجمالي عدد الفتل = 36 +6 = 42 فتلة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" marR="0" indent="-54610" algn="r" rtl="1"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3- عدد اللحمات =12 لحمة     </a:t>
            </a: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؞ مساحة الرسم التشريحي 42 فتلة </a:t>
            </a:r>
            <a:r>
              <a:rPr lang="en-US" sz="3600" b="1" dirty="0">
                <a:solidFill>
                  <a:srgbClr val="FF000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ar-EG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12 لحمة.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7EA550-C3F7-4A2F-A2D5-1897E6DA6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78608"/>
              </p:ext>
            </p:extLst>
          </p:nvPr>
        </p:nvGraphicFramePr>
        <p:xfrm>
          <a:off x="314792" y="284154"/>
          <a:ext cx="11182668" cy="6383774"/>
        </p:xfrm>
        <a:graphic>
          <a:graphicData uri="http://schemas.openxmlformats.org/drawingml/2006/table">
            <a:tbl>
              <a:tblPr/>
              <a:tblGrid>
                <a:gridCol w="136374">
                  <a:extLst>
                    <a:ext uri="{9D8B030D-6E8A-4147-A177-3AD203B41FA5}">
                      <a16:colId xmlns:a16="http://schemas.microsoft.com/office/drawing/2014/main" val="109682407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87316234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09041750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99657410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43956535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23587833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14813298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72428728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84231629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2668627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44939120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07908370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07321870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97160645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27603475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99178439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81720585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19776887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15247087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18740082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97384401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85189881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428552138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51875471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60717165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700491294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85508867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310407688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8082168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529150828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07549394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53703876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11954655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97321655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09605433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29173586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6846319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8756863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72210876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984318144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53262645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7872058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73901766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57426002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35441778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0927064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67215735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08970339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84184482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9427313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69066301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37719350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71930955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27832146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92163153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74617998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00016378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60104879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13477427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803519323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28722508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80563141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15323229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77250695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43518829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862478347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4736419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719967049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81387920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53540421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170925476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11929811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79147789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77625448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08907133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979007108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323316257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256858011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2654071992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638398390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49150185"/>
                    </a:ext>
                  </a:extLst>
                </a:gridCol>
                <a:gridCol w="136374">
                  <a:extLst>
                    <a:ext uri="{9D8B030D-6E8A-4147-A177-3AD203B41FA5}">
                      <a16:colId xmlns:a16="http://schemas.microsoft.com/office/drawing/2014/main" val="1751546001"/>
                    </a:ext>
                  </a:extLst>
                </a:gridCol>
              </a:tblGrid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31514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350273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868415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4731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16448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757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gridSpan="14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الأرضية سادة 1/1 بترتيب</a:t>
                      </a:r>
                      <a:b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1أ : 1ب: 1 أرضية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0306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39590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9038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15832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98562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57401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36601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3592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71252"/>
                  </a:ext>
                </a:extLst>
              </a:tr>
              <a:tr h="120231">
                <a:tc rowSpan="5" gridSpan="19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التنفيذي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28377"/>
                  </a:ext>
                </a:extLst>
              </a:tr>
              <a:tr h="120231">
                <a:tc gridSpan="1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15348"/>
                  </a:ext>
                </a:extLst>
              </a:tr>
              <a:tr h="120231">
                <a:tc gridSpan="1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8">
                  <a:txBody>
                    <a:bodyPr/>
                    <a:lstStyle/>
                    <a:p>
                      <a:pPr algn="ctr" rtl="1" fontAlgn="ctr"/>
                      <a:r>
                        <a:rPr lang="ar-E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التشريحي 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90290"/>
                  </a:ext>
                </a:extLst>
              </a:tr>
              <a:tr h="120231">
                <a:tc gridSpan="1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010817"/>
                  </a:ext>
                </a:extLst>
              </a:tr>
              <a:tr h="120231">
                <a:tc gridSpan="1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617129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159635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 gridSpan="16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تحريك الدرأ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72957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9829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116232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20415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7212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80632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73444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8597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0148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3862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83376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63570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41937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61076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0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986573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193649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gridSpan="9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اللقي</a:t>
                      </a: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75719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04134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486216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66061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43131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62313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789175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4505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98459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805997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213800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08114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2543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4" marR="6464" marT="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164038"/>
                  </a:ext>
                </a:extLst>
              </a:tr>
              <a:tr h="12023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4" marR="6464" marT="6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58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97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4E61-65DB-4C33-8CC5-906203C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2047-A345-4805-9562-C6FE3512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069D8B3-E433-44B0-BF03-1EBFCC703E09}"/>
              </a:ext>
            </a:extLst>
          </p:cNvPr>
          <p:cNvSpPr txBox="1">
            <a:spLocks/>
          </p:cNvSpPr>
          <p:nvPr/>
        </p:nvSpPr>
        <p:spPr>
          <a:xfrm>
            <a:off x="1524000" y="43737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98" y="747661"/>
            <a:ext cx="8897565" cy="102117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EG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السداء الزائد بلونين للنقش 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F348770-3C40-4E30-B6DF-A140A98B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3689"/>
              </p:ext>
            </p:extLst>
          </p:nvPr>
        </p:nvGraphicFramePr>
        <p:xfrm>
          <a:off x="1096963" y="1768839"/>
          <a:ext cx="10058400" cy="411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D7D46-3507-4326-B216-0126D8F1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0637"/>
          </a:xfrm>
        </p:spPr>
        <p:txBody>
          <a:bodyPr/>
          <a:lstStyle/>
          <a:p>
            <a:pPr algn="r" rtl="1"/>
            <a:r>
              <a:rPr lang="ar-EG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تابع السداء الزائد بلونين للنقش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E9CCE9-0E6B-43E7-9A7F-8F6069ADC5B3}"/>
              </a:ext>
            </a:extLst>
          </p:cNvPr>
          <p:cNvGrpSpPr/>
          <p:nvPr/>
        </p:nvGrpSpPr>
        <p:grpSpPr>
          <a:xfrm>
            <a:off x="1673384" y="5136208"/>
            <a:ext cx="7220900" cy="1465115"/>
            <a:chOff x="67851" y="4174053"/>
            <a:chExt cx="10717967" cy="22309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F861BE1-AD36-427A-A4C1-416CD5096A94}"/>
                </a:ext>
              </a:extLst>
            </p:cNvPr>
            <p:cNvSpPr/>
            <p:nvPr/>
          </p:nvSpPr>
          <p:spPr>
            <a:xfrm>
              <a:off x="67851" y="4174053"/>
              <a:ext cx="10717967" cy="223093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74192"/>
                <a:satOff val="-8420"/>
                <a:lumOff val="588"/>
                <a:alphaOff val="0"/>
              </a:schemeClr>
            </a:fillRef>
            <a:effectRef idx="2">
              <a:schemeClr val="accent2">
                <a:hueOff val="-4374192"/>
                <a:satOff val="-8420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4F281E53-7DAC-4AFA-B57F-04CA57A4DD4E}"/>
                </a:ext>
              </a:extLst>
            </p:cNvPr>
            <p:cNvSpPr txBox="1"/>
            <p:nvPr/>
          </p:nvSpPr>
          <p:spPr>
            <a:xfrm>
              <a:off x="176757" y="4571836"/>
              <a:ext cx="10267720" cy="16153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just" defTabSz="1911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يتم حساب عدد فتل التصميم بضرب عدد الفتل</a:t>
              </a:r>
              <a: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x </a:t>
              </a:r>
              <a:r>
                <a:rPr lang="ar-EG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2 وذلك لأن كل عمود رأسي يمثل فتلتين من النقش.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F518A0-9C84-476C-A6B8-2682FF86F8AB}"/>
              </a:ext>
            </a:extLst>
          </p:cNvPr>
          <p:cNvGrpSpPr/>
          <p:nvPr/>
        </p:nvGrpSpPr>
        <p:grpSpPr>
          <a:xfrm>
            <a:off x="1493707" y="3360796"/>
            <a:ext cx="8504732" cy="1554072"/>
            <a:chOff x="0" y="1876460"/>
            <a:chExt cx="9564349" cy="1554072"/>
          </a:xfrm>
          <a:solidFill>
            <a:schemeClr val="accent1">
              <a:lumMod val="75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94FB7F-0990-428C-A812-14905BD6AA25}"/>
                </a:ext>
              </a:extLst>
            </p:cNvPr>
            <p:cNvSpPr/>
            <p:nvPr/>
          </p:nvSpPr>
          <p:spPr>
            <a:xfrm>
              <a:off x="0" y="1876460"/>
              <a:ext cx="9564349" cy="155407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374192"/>
                <a:satOff val="-8420"/>
                <a:lumOff val="588"/>
                <a:alphaOff val="0"/>
              </a:schemeClr>
            </a:fillRef>
            <a:effectRef idx="2">
              <a:schemeClr val="accent2">
                <a:hueOff val="-4374192"/>
                <a:satOff val="-8420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A2D8457F-17CC-4131-AE1D-208E37CAF15C}"/>
                </a:ext>
              </a:extLst>
            </p:cNvPr>
            <p:cNvSpPr txBox="1"/>
            <p:nvPr/>
          </p:nvSpPr>
          <p:spPr>
            <a:xfrm>
              <a:off x="75864" y="1952324"/>
              <a:ext cx="9412621" cy="14023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just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implified Arabic" panose="02020603050405020304" pitchFamily="18" charset="-78"/>
                <a:buNone/>
              </a:pPr>
              <a:r>
                <a:rPr lang="ar-EG" sz="3000" b="1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يتم حساب عدد فتل التصميم بضرب عدد الفتل </a:t>
              </a:r>
              <a:r>
                <a:rPr lang="en-US" sz="3000" b="1" kern="1200" dirty="0">
                  <a:effectLst/>
                  <a:latin typeface="Simplified Arabic" panose="02020603050405020304" pitchFamily="18" charset="-78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ar-EG" sz="3000" b="1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Simplified Arabic" panose="02020603050405020304" pitchFamily="18" charset="-78"/>
                </a:rPr>
                <a:t> 2 وذلك لأن كل عمود رأسي يمثل فتلتين من النقش.</a:t>
              </a:r>
              <a:endParaRPr lang="en-US" sz="30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2B723-5229-4D94-9E3E-14A1E296F58C}"/>
              </a:ext>
            </a:extLst>
          </p:cNvPr>
          <p:cNvGrpSpPr/>
          <p:nvPr/>
        </p:nvGrpSpPr>
        <p:grpSpPr>
          <a:xfrm>
            <a:off x="1493707" y="1632835"/>
            <a:ext cx="9564349" cy="1531182"/>
            <a:chOff x="0" y="1309831"/>
            <a:chExt cx="9564349" cy="1531182"/>
          </a:xfrm>
          <a:solidFill>
            <a:schemeClr val="accent1">
              <a:lumMod val="5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3EAE33-DC92-4EB0-AB0B-C186D78DB5BA}"/>
                </a:ext>
              </a:extLst>
            </p:cNvPr>
            <p:cNvSpPr/>
            <p:nvPr/>
          </p:nvSpPr>
          <p:spPr>
            <a:xfrm>
              <a:off x="0" y="1309831"/>
              <a:ext cx="9564349" cy="153118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8DD76800-121F-43AF-94A4-76FD7BD9D0CE}"/>
                </a:ext>
              </a:extLst>
            </p:cNvPr>
            <p:cNvSpPr txBox="1"/>
            <p:nvPr/>
          </p:nvSpPr>
          <p:spPr>
            <a:xfrm>
              <a:off x="74746" y="1384577"/>
              <a:ext cx="9414857" cy="1381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just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EG" sz="3000" b="1" kern="1200" dirty="0"/>
                <a:t>يمكن أن يكون لون من ألوان النقش مستمر واللون الثاني متقطع أو اللونين مستمرين أو اللونين متقطعين.</a:t>
              </a:r>
              <a:endParaRPr lang="en-US" sz="3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08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D7B0-65A3-4CE6-81DA-15560F86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463414"/>
            <a:ext cx="8897565" cy="840730"/>
          </a:xfrm>
        </p:spPr>
        <p:txBody>
          <a:bodyPr/>
          <a:lstStyle/>
          <a:p>
            <a:pPr algn="r" rtl="1"/>
            <a:r>
              <a:rPr lang="ar-E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 السداء الزائد بلونين للنقش :-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39FC8-829B-4D40-9F5E-9F7C08BA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819" y="1137899"/>
            <a:ext cx="10364452" cy="2291101"/>
          </a:xfrm>
        </p:spPr>
        <p:txBody>
          <a:bodyPr/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ارتفاع التصميم لابد أن يقبل القسمة علي تركيب الأرضية أو حذف بعض اللحمات أو تكرار التصميم أفقيا.</a:t>
            </a:r>
          </a:p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EG" sz="2800" b="1" dirty="0"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ولحساب عدد فتل السداء المطلوبة للرسم التشريحي نستخدم القانون التالي في الجدول:-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2BB440-04F3-46D3-844B-33C7E9B9A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1669"/>
              </p:ext>
            </p:extLst>
          </p:nvPr>
        </p:nvGraphicFramePr>
        <p:xfrm>
          <a:off x="1755868" y="3232734"/>
          <a:ext cx="8409483" cy="34137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46766">
                  <a:extLst>
                    <a:ext uri="{9D8B030D-6E8A-4147-A177-3AD203B41FA5}">
                      <a16:colId xmlns:a16="http://schemas.microsoft.com/office/drawing/2014/main" val="211211694"/>
                    </a:ext>
                  </a:extLst>
                </a:gridCol>
                <a:gridCol w="1940744">
                  <a:extLst>
                    <a:ext uri="{9D8B030D-6E8A-4147-A177-3AD203B41FA5}">
                      <a16:colId xmlns:a16="http://schemas.microsoft.com/office/drawing/2014/main" val="485565983"/>
                    </a:ext>
                  </a:extLst>
                </a:gridCol>
                <a:gridCol w="1821973">
                  <a:extLst>
                    <a:ext uri="{9D8B030D-6E8A-4147-A177-3AD203B41FA5}">
                      <a16:colId xmlns:a16="http://schemas.microsoft.com/office/drawing/2014/main" val="300867931"/>
                    </a:ext>
                  </a:extLst>
                </a:gridCol>
              </a:tblGrid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النقش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الأرضية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833150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عدد الفتل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......  </a:t>
                      </a:r>
                      <a:r>
                        <a:rPr lang="en-US" sz="2800" dirty="0">
                          <a:effectLst/>
                        </a:rPr>
                        <a:t>x</a:t>
                      </a:r>
                      <a:r>
                        <a:rPr lang="ar-EG" sz="2800" dirty="0">
                          <a:effectLst/>
                        </a:rPr>
                        <a:t> 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518806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الترتيب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995650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بالقسمة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048036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العامل المشترك الأكبر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84623"/>
                  </a:ext>
                </a:extLst>
              </a:tr>
              <a:tr h="371738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ضرب العامل المشترك الأكبر بالترتيب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55932"/>
                  </a:ext>
                </a:extLst>
              </a:tr>
              <a:tr h="74347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بالجمع نحصل علي عدد فتل الرسم التشريحي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8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67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3FB15-3543-4B2D-A03A-B0B68484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422712"/>
            <a:ext cx="10918462" cy="2774533"/>
          </a:xfrm>
        </p:spPr>
        <p:txBody>
          <a:bodyPr>
            <a:no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الموضح منفذ بأسلوب السداء الزائد الحقيقي بلونين للنقش المطلوب الرسم التشريحي واللقي ونظام تحرك الدرأ  اذا علم أن تركيب الأرضية سادة 1/1 الترتيب: </a:t>
            </a:r>
          </a:p>
          <a:p>
            <a:pPr marL="0" indent="0" algn="r" rtl="1">
              <a:buNone/>
            </a:pP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 فتلة للنقش أ : 1 فتلة ارضية : 1 فتلة للنقش ب : 1 فتلة ارضية).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4CF038-6407-4ECB-81A6-C334C04B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37" y="678477"/>
            <a:ext cx="10364451" cy="850519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600"/>
              </a:spcBef>
              <a:spcAft>
                <a:spcPts val="600"/>
              </a:spcAft>
            </a:pPr>
            <a:r>
              <a:rPr lang="ar-EG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مثال7:-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079B8-893F-4AF3-9F65-0A5BE01E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78" y="4182254"/>
            <a:ext cx="2054433" cy="23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6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CBD7-3483-4E68-8B06-1A31F56D2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536814"/>
            <a:ext cx="10364452" cy="5146624"/>
          </a:xfrm>
        </p:spPr>
        <p:txBody>
          <a:bodyPr/>
          <a:lstStyle/>
          <a:p>
            <a:pPr marL="342900" marR="0" lvl="0" indent="-342900" algn="just" rtl="1">
              <a:spcBef>
                <a:spcPts val="600"/>
              </a:spcBef>
              <a:spcAft>
                <a:spcPts val="600"/>
              </a:spcAft>
              <a:buFont typeface="Simplified Arabic" panose="02020603050405020304" pitchFamily="18" charset="-78"/>
              <a:buChar char="-"/>
            </a:pPr>
            <a:r>
              <a:rPr lang="ar-EG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لحساب عدد فتل الرسم التشريحي: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2F976F-4FFC-419E-9522-CE0A30708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38382"/>
              </p:ext>
            </p:extLst>
          </p:nvPr>
        </p:nvGraphicFramePr>
        <p:xfrm>
          <a:off x="2012242" y="1319134"/>
          <a:ext cx="8715000" cy="35819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15226">
                  <a:extLst>
                    <a:ext uri="{9D8B030D-6E8A-4147-A177-3AD203B41FA5}">
                      <a16:colId xmlns:a16="http://schemas.microsoft.com/office/drawing/2014/main" val="2591350555"/>
                    </a:ext>
                  </a:extLst>
                </a:gridCol>
                <a:gridCol w="2010354">
                  <a:extLst>
                    <a:ext uri="{9D8B030D-6E8A-4147-A177-3AD203B41FA5}">
                      <a16:colId xmlns:a16="http://schemas.microsoft.com/office/drawing/2014/main" val="1804832310"/>
                    </a:ext>
                  </a:extLst>
                </a:gridCol>
                <a:gridCol w="1889420">
                  <a:extLst>
                    <a:ext uri="{9D8B030D-6E8A-4147-A177-3AD203B41FA5}">
                      <a16:colId xmlns:a16="http://schemas.microsoft.com/office/drawing/2014/main" val="712692519"/>
                    </a:ext>
                  </a:extLst>
                </a:gridCol>
              </a:tblGrid>
              <a:tr h="3404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النقش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الأرضية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150043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عدد الفتل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x </a:t>
                      </a: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173088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الترتيب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398090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بالقسمة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682437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العامل المشترك الأكبر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64001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ضرب العامل المشترك الأكبر بالترتيب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850041"/>
                  </a:ext>
                </a:extLst>
              </a:tr>
              <a:tr h="46036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بالجمع نحصل علي عدد فتل الرسم التشريحي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800" dirty="0">
                          <a:solidFill>
                            <a:schemeClr val="tx1"/>
                          </a:solidFill>
                          <a:effectLst/>
                        </a:rPr>
                        <a:t>64 فتلة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475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65FC8B-866C-43AB-A017-0A0AED60DA3D}"/>
              </a:ext>
            </a:extLst>
          </p:cNvPr>
          <p:cNvSpPr/>
          <p:nvPr/>
        </p:nvSpPr>
        <p:spPr>
          <a:xfrm>
            <a:off x="2012242" y="5083273"/>
            <a:ext cx="871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Simplified Arabic" panose="02020603050405020304" pitchFamily="18" charset="-78"/>
              <a:buChar char="-"/>
            </a:pP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عدد لحمات الرسم التشريحي 16 </a:t>
            </a:r>
          </a:p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؞ الرسم التشريحي 64 فتلة </a:t>
            </a:r>
            <a:r>
              <a:rPr lang="en-US" sz="3600" b="1" dirty="0">
                <a:solidFill>
                  <a:srgbClr val="00206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ar-EG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 16 لحمة.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5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0845B2-4A3C-4CCE-A662-77C50F7E1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140277"/>
              </p:ext>
            </p:extLst>
          </p:nvPr>
        </p:nvGraphicFramePr>
        <p:xfrm>
          <a:off x="144885" y="125244"/>
          <a:ext cx="11902229" cy="6607512"/>
        </p:xfrm>
        <a:graphic>
          <a:graphicData uri="http://schemas.openxmlformats.org/drawingml/2006/table">
            <a:tbl>
              <a:tblPr/>
              <a:tblGrid>
                <a:gridCol w="100979">
                  <a:extLst>
                    <a:ext uri="{9D8B030D-6E8A-4147-A177-3AD203B41FA5}">
                      <a16:colId xmlns:a16="http://schemas.microsoft.com/office/drawing/2014/main" val="345444740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3205253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9476485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76034928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85163954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33765608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28689055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50913891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09662525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12994495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17061493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9727212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25869655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62607853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973477191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21605212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46996096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624223650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54170972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4369458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07596816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116215581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307941428"/>
                    </a:ext>
                  </a:extLst>
                </a:gridCol>
                <a:gridCol w="794539">
                  <a:extLst>
                    <a:ext uri="{9D8B030D-6E8A-4147-A177-3AD203B41FA5}">
                      <a16:colId xmlns:a16="http://schemas.microsoft.com/office/drawing/2014/main" val="380174126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58061511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872445126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90392151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90125392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55937806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077717290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76639689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7148800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2782790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20809428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16988218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66581978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66785575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2714721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88313657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758649886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6427483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40330398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41675252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65498214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15716242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65932050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0711146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7006661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22924839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53044810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18383477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63733767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59141729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96011159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64716068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83763860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19873344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840833401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80294819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64027201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04135187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94370700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86011194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6154637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94681808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7813963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44213327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156422861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5168872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99892252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01550748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83384949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81354631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67202694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70121262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10747197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26794384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82488327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43180914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2552333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99730234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03500695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177806896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86838556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14436147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02877059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03032695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67090015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261571730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81089363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36795949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78151730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99974697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87526930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2743193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916889839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04821420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56015906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638667765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34328201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903763673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49788378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392609223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00429925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605822034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715200888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735952512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1825611067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560753226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4163378381"/>
                    </a:ext>
                  </a:extLst>
                </a:gridCol>
                <a:gridCol w="100979">
                  <a:extLst>
                    <a:ext uri="{9D8B030D-6E8A-4147-A177-3AD203B41FA5}">
                      <a16:colId xmlns:a16="http://schemas.microsoft.com/office/drawing/2014/main" val="219300596"/>
                    </a:ext>
                  </a:extLst>
                </a:gridCol>
              </a:tblGrid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30590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221108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13172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0925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621508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79076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75023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6201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92172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6125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027317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241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6658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667614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5331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4417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26900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61237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6580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7851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16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التنفيذي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13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تحريك الدرأ 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64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التشريحي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29918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23173"/>
                  </a:ext>
                </a:extLst>
              </a:tr>
              <a:tr h="356290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4452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18542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34835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52787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03567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5" gridSpan="11">
                  <a:txBody>
                    <a:bodyPr/>
                    <a:lstStyle/>
                    <a:p>
                      <a:pPr algn="ctr" rtl="1" fontAlgn="ctr"/>
                      <a:r>
                        <a:rPr lang="ar-EG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الأرضية سادة 1/1 بترتيب 1أ: 1أرضية :1ب :1أرضية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0595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64518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4831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05039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159009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9183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058425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819395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91275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53886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959794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534178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186318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4726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721125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62268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561151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650717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gridSpan="14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اللقي </a:t>
                      </a: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042240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65707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7055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11376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21899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751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796663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81072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6119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48070"/>
                  </a:ext>
                </a:extLst>
              </a:tr>
              <a:tr h="10331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8" marR="6368" marT="63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40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4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0BED-8986-4E5F-B374-787A5749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9863"/>
            <a:ext cx="10364451" cy="85693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600"/>
              </a:spcBef>
              <a:spcAft>
                <a:spcPts val="600"/>
              </a:spcAft>
            </a:pPr>
            <a:r>
              <a:rPr lang="ar-EG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مثال8:-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6137-E26D-4F14-BAC8-CDB63C06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66801"/>
            <a:ext cx="10364452" cy="256081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EG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الشكل الموضح منفذ بأسلوب السداء الزائد الحقيقي بلونين للنقش المطلوب الرسم التشريحي واللقي ونظام تحرك الدرأ  اذا علم أن تركيب الأرضية سادة 1/1 الترتيب</a:t>
            </a:r>
            <a:b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EG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 فتلة للنقش أ : 1 فتلة للنقش ب : 1 فتلة ارضية).</a:t>
            </a:r>
            <a:b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44A5D-E0E8-44D1-82F2-8009F073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48" y="3463977"/>
            <a:ext cx="1868384" cy="2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D5B35A-487C-45D3-8051-539A1CAEB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054829"/>
              </p:ext>
            </p:extLst>
          </p:nvPr>
        </p:nvGraphicFramePr>
        <p:xfrm>
          <a:off x="1708879" y="85997"/>
          <a:ext cx="9578730" cy="6686004"/>
        </p:xfrm>
        <a:graphic>
          <a:graphicData uri="http://schemas.openxmlformats.org/drawingml/2006/table">
            <a:tbl>
              <a:tblPr/>
              <a:tblGrid>
                <a:gridCol w="136839">
                  <a:extLst>
                    <a:ext uri="{9D8B030D-6E8A-4147-A177-3AD203B41FA5}">
                      <a16:colId xmlns:a16="http://schemas.microsoft.com/office/drawing/2014/main" val="115643030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99857074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4573057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12481025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085531381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20818595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15095587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3688074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26291007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238800292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71584522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2669961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399394294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21672753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61592698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68811181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0913094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272083354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940391211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04414568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88045150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843334402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60884538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34326865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9583486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46435733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836752912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13895097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38092616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28795945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96019226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16598355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70857764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89433517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54666768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2951526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20084862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81749202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48942004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8479317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07373130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406972294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7392050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54331853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70098694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65793310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274966389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43380169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26095549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9964037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24154355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91675090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473954670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33256591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66055342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51843596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343123201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18873202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066411544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37745946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677311268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06865676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95712306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3577081124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928836617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639800195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34467389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4258572853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127198356"/>
                    </a:ext>
                  </a:extLst>
                </a:gridCol>
                <a:gridCol w="136839">
                  <a:extLst>
                    <a:ext uri="{9D8B030D-6E8A-4147-A177-3AD203B41FA5}">
                      <a16:colId xmlns:a16="http://schemas.microsoft.com/office/drawing/2014/main" val="2231239142"/>
                    </a:ext>
                  </a:extLst>
                </a:gridCol>
              </a:tblGrid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0783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658940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94916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63259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57907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gridSpan="14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الأرضية سادة 1/1 بترتيب</a:t>
                      </a:r>
                      <a:b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1أ : 1ب: 1 أرضية</a:t>
                      </a: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70939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09411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76016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591960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20659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2178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79801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1429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078327"/>
                  </a:ext>
                </a:extLst>
              </a:tr>
              <a:tr h="117547">
                <a:tc rowSpan="5" gridSpan="13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التنفيذي</a:t>
                      </a: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28118"/>
                  </a:ext>
                </a:extLst>
              </a:tr>
              <a:tr h="117547"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05870"/>
                  </a:ext>
                </a:extLst>
              </a:tr>
              <a:tr h="117547"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6">
                  <a:txBody>
                    <a:bodyPr/>
                    <a:lstStyle/>
                    <a:p>
                      <a:pPr algn="ctr" rtl="1" fontAlgn="ctr"/>
                      <a:r>
                        <a:rPr lang="ar-E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الرسم التشريحي </a:t>
                      </a: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290203"/>
                  </a:ext>
                </a:extLst>
              </a:tr>
              <a:tr h="117547"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02269"/>
                  </a:ext>
                </a:extLst>
              </a:tr>
              <a:tr h="117547">
                <a:tc gridSpan="1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6415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79224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 gridSpan="10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تحريك الدرأ</a:t>
                      </a: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07059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014725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63749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63731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94126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255245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10811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355403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486987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7692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68940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84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8316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480903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0333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1869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741172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gridSpan="9">
                  <a:txBody>
                    <a:bodyPr/>
                    <a:lstStyle/>
                    <a:p>
                      <a:pPr algn="ctr" rtl="1" fontAlgn="ctr"/>
                      <a:r>
                        <a:rPr lang="ar-E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نظام اللقي</a:t>
                      </a: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44046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42705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363455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853449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012366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71332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63100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50430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76874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543590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88732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393345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264928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7" marR="6657" marT="6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25911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7" marR="6657" marT="6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7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316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7625</Words>
  <Application>Microsoft Office PowerPoint</Application>
  <PresentationFormat>Widescreen</PresentationFormat>
  <Paragraphs>7175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Simplified Arabic</vt:lpstr>
      <vt:lpstr>Tw Cen MT</vt:lpstr>
      <vt:lpstr>Droplet</vt:lpstr>
      <vt:lpstr>تابع أنسجة السداء الزائد الحقيقية Extra Warp </vt:lpstr>
      <vt:lpstr>ثالثا: السداء الزائد بلونين للنقش </vt:lpstr>
      <vt:lpstr>تابع السداء الزائد بلونين للنقش</vt:lpstr>
      <vt:lpstr>تابع السداء الزائد بلونين للنقش :- </vt:lpstr>
      <vt:lpstr>مثال7:-</vt:lpstr>
      <vt:lpstr>PowerPoint Presentation</vt:lpstr>
      <vt:lpstr>PowerPoint Presentation</vt:lpstr>
      <vt:lpstr>مثال8:-</vt:lpstr>
      <vt:lpstr>PowerPoint Presentation</vt:lpstr>
      <vt:lpstr>مثال9:-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2020-03-20T22:27:23Z</dcterms:created>
  <dcterms:modified xsi:type="dcterms:W3CDTF">2020-03-22T22:49:59Z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