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bookmarkIdSeed="3">
  <p:sldMasterIdLst>
    <p:sldMasterId id="2147484108" r:id="rId4"/>
  </p:sldMasterIdLst>
  <p:sldIdLst>
    <p:sldId id="257" r:id="rId5"/>
    <p:sldId id="258"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19" autoAdjust="0"/>
  </p:normalViewPr>
  <p:slideViewPr>
    <p:cSldViewPr snapToGrid="0">
      <p:cViewPr varScale="1">
        <p:scale>
          <a:sx n="64" d="100"/>
          <a:sy n="64" d="100"/>
        </p:scale>
        <p:origin x="174"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presProps" Target="presProps.xml"/><Relationship Id="rId8" Type="http://schemas.openxmlformats.org/officeDocument/2006/relationships/slide" Target="slides/slide4.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D63FE5B-1967-4104-8FC0-156F8E346377}"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C3A31447-2BD1-46C6-A87D-F1A1D3173E5C}">
      <dgm:prSet/>
      <dgm:spPr/>
      <dgm:t>
        <a:bodyPr/>
        <a:lstStyle/>
        <a:p>
          <a:pPr algn="r" rtl="1"/>
          <a:r>
            <a:rPr lang="ar-EG" dirty="0"/>
            <a:t>تستعمل هذه الأنسجة في انتاج نوعيات من الأقمشة ذات النقشات البسيطة نوعيا كأصناف الأقمشة الحريمي والقمصان الرجالي، وبعض أنواع أقمشة المفروشات والستائر.</a:t>
          </a:r>
          <a:endParaRPr lang="en-US" dirty="0"/>
        </a:p>
      </dgm:t>
    </dgm:pt>
    <dgm:pt modelId="{C8BFBEF7-1CB8-4CFE-876E-667D4FFEF218}" type="parTrans" cxnId="{A83AA42C-2E2E-417C-B69B-C34E77575818}">
      <dgm:prSet/>
      <dgm:spPr/>
      <dgm:t>
        <a:bodyPr/>
        <a:lstStyle/>
        <a:p>
          <a:endParaRPr lang="en-US"/>
        </a:p>
      </dgm:t>
    </dgm:pt>
    <dgm:pt modelId="{C372940A-F73A-47A4-A5EE-4003A0FB1678}" type="sibTrans" cxnId="{A83AA42C-2E2E-417C-B69B-C34E77575818}">
      <dgm:prSet/>
      <dgm:spPr/>
      <dgm:t>
        <a:bodyPr/>
        <a:lstStyle/>
        <a:p>
          <a:endParaRPr lang="en-US"/>
        </a:p>
      </dgm:t>
    </dgm:pt>
    <dgm:pt modelId="{53657CE5-56E5-4173-8585-8CBD9DE5AFA8}">
      <dgm:prSet/>
      <dgm:spPr/>
      <dgm:t>
        <a:bodyPr/>
        <a:lstStyle/>
        <a:p>
          <a:pPr rtl="1"/>
          <a:r>
            <a:rPr lang="ar-EG" dirty="0"/>
            <a:t>يستعمل في تشغيلها لحمة واحدة وسدائين (كما يتبين من مدول الأسم) سداء للأرضية وسداء أو أكثر للنقش  ويتم تسدية كل سداء علي مطواة خاصة، نظرا للاختلاف الكبير بين طول تشييفات خيوط سداء النقش (السداء الزائد) وبين طول تشيفات خيوط سداء الأرضية والتي تتعاشق مع اللحمة بتركيبات نسجية بسيطة (سادة أو مبرد أو سن ممتد).</a:t>
          </a:r>
          <a:endParaRPr lang="en-US" dirty="0"/>
        </a:p>
      </dgm:t>
    </dgm:pt>
    <dgm:pt modelId="{15773263-0204-4982-9F0A-A64F1272AF91}" type="parTrans" cxnId="{9F97937C-139B-49F4-AE42-041A11594222}">
      <dgm:prSet/>
      <dgm:spPr/>
      <dgm:t>
        <a:bodyPr/>
        <a:lstStyle/>
        <a:p>
          <a:endParaRPr lang="en-US"/>
        </a:p>
      </dgm:t>
    </dgm:pt>
    <dgm:pt modelId="{055CA1FF-F7AD-47F0-84AA-33C5B2DE31A0}" type="sibTrans" cxnId="{9F97937C-139B-49F4-AE42-041A11594222}">
      <dgm:prSet/>
      <dgm:spPr/>
      <dgm:t>
        <a:bodyPr/>
        <a:lstStyle/>
        <a:p>
          <a:endParaRPr lang="en-US"/>
        </a:p>
      </dgm:t>
    </dgm:pt>
    <dgm:pt modelId="{CD9FB3C9-3C37-441E-848C-3802C6D888B2}" type="pres">
      <dgm:prSet presAssocID="{DD63FE5B-1967-4104-8FC0-156F8E346377}" presName="linear" presStyleCnt="0">
        <dgm:presLayoutVars>
          <dgm:animLvl val="lvl"/>
          <dgm:resizeHandles val="exact"/>
        </dgm:presLayoutVars>
      </dgm:prSet>
      <dgm:spPr/>
    </dgm:pt>
    <dgm:pt modelId="{A7E733FD-41B8-4308-81B8-F100B900BE4F}" type="pres">
      <dgm:prSet presAssocID="{C3A31447-2BD1-46C6-A87D-F1A1D3173E5C}" presName="parentText" presStyleLbl="node1" presStyleIdx="0" presStyleCnt="2">
        <dgm:presLayoutVars>
          <dgm:chMax val="0"/>
          <dgm:bulletEnabled val="1"/>
        </dgm:presLayoutVars>
      </dgm:prSet>
      <dgm:spPr/>
    </dgm:pt>
    <dgm:pt modelId="{C8FB76AC-16E7-4590-91EC-B825EC545593}" type="pres">
      <dgm:prSet presAssocID="{C372940A-F73A-47A4-A5EE-4003A0FB1678}" presName="spacer" presStyleCnt="0"/>
      <dgm:spPr/>
    </dgm:pt>
    <dgm:pt modelId="{DD3457DB-9B29-4D66-8408-D5CDFB75531F}" type="pres">
      <dgm:prSet presAssocID="{53657CE5-56E5-4173-8585-8CBD9DE5AFA8}" presName="parentText" presStyleLbl="node1" presStyleIdx="1" presStyleCnt="2" custLinFactY="36665" custLinFactNeighborX="-300" custLinFactNeighborY="100000">
        <dgm:presLayoutVars>
          <dgm:chMax val="0"/>
          <dgm:bulletEnabled val="1"/>
        </dgm:presLayoutVars>
      </dgm:prSet>
      <dgm:spPr/>
    </dgm:pt>
  </dgm:ptLst>
  <dgm:cxnLst>
    <dgm:cxn modelId="{A83AA42C-2E2E-417C-B69B-C34E77575818}" srcId="{DD63FE5B-1967-4104-8FC0-156F8E346377}" destId="{C3A31447-2BD1-46C6-A87D-F1A1D3173E5C}" srcOrd="0" destOrd="0" parTransId="{C8BFBEF7-1CB8-4CFE-876E-667D4FFEF218}" sibTransId="{C372940A-F73A-47A4-A5EE-4003A0FB1678}"/>
    <dgm:cxn modelId="{724EDD32-D5AD-4BAF-94E6-3E7DBBD7045F}" type="presOf" srcId="{C3A31447-2BD1-46C6-A87D-F1A1D3173E5C}" destId="{A7E733FD-41B8-4308-81B8-F100B900BE4F}" srcOrd="0" destOrd="0" presId="urn:microsoft.com/office/officeart/2005/8/layout/vList2"/>
    <dgm:cxn modelId="{BD5BD441-A1D6-4BEC-9D1D-99E7BEE33A42}" type="presOf" srcId="{DD63FE5B-1967-4104-8FC0-156F8E346377}" destId="{CD9FB3C9-3C37-441E-848C-3802C6D888B2}" srcOrd="0" destOrd="0" presId="urn:microsoft.com/office/officeart/2005/8/layout/vList2"/>
    <dgm:cxn modelId="{9F97937C-139B-49F4-AE42-041A11594222}" srcId="{DD63FE5B-1967-4104-8FC0-156F8E346377}" destId="{53657CE5-56E5-4173-8585-8CBD9DE5AFA8}" srcOrd="1" destOrd="0" parTransId="{15773263-0204-4982-9F0A-A64F1272AF91}" sibTransId="{055CA1FF-F7AD-47F0-84AA-33C5B2DE31A0}"/>
    <dgm:cxn modelId="{B4AA21C0-85F8-4794-9765-25AC0ECFB4EB}" type="presOf" srcId="{53657CE5-56E5-4173-8585-8CBD9DE5AFA8}" destId="{DD3457DB-9B29-4D66-8408-D5CDFB75531F}" srcOrd="0" destOrd="0" presId="urn:microsoft.com/office/officeart/2005/8/layout/vList2"/>
    <dgm:cxn modelId="{C531E597-4010-41FB-A600-A821959573E9}" type="presParOf" srcId="{CD9FB3C9-3C37-441E-848C-3802C6D888B2}" destId="{A7E733FD-41B8-4308-81B8-F100B900BE4F}" srcOrd="0" destOrd="0" presId="urn:microsoft.com/office/officeart/2005/8/layout/vList2"/>
    <dgm:cxn modelId="{02DCDD70-A8B2-45A4-AA73-B0F53F4FCE53}" type="presParOf" srcId="{CD9FB3C9-3C37-441E-848C-3802C6D888B2}" destId="{C8FB76AC-16E7-4590-91EC-B825EC545593}" srcOrd="1" destOrd="0" presId="urn:microsoft.com/office/officeart/2005/8/layout/vList2"/>
    <dgm:cxn modelId="{69ECD8A5-C43A-4CF4-9787-6CDDB756611A}" type="presParOf" srcId="{CD9FB3C9-3C37-441E-848C-3802C6D888B2}" destId="{DD3457DB-9B29-4D66-8408-D5CDFB75531F}"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D63FE5B-1967-4104-8FC0-156F8E346377}"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C3A31447-2BD1-46C6-A87D-F1A1D3173E5C}">
      <dgm:prSet/>
      <dgm:spPr/>
      <dgm:t>
        <a:bodyPr/>
        <a:lstStyle/>
        <a:p>
          <a:pPr algn="r"/>
          <a:r>
            <a:rPr lang="ar-EG" dirty="0"/>
            <a:t>يمكن وضع علامات تحبيس متباعدة علي خيوط السداء الزائد لتقليل طول التشيفات بظهر القماش لمنع سهولة انتزاع تلك الخيوط الزائدة. وهذه العلامات يتم وضعها بطرق زخرفية منتظمة حتي لا تظهر في وجة القماش كنشاذ بجوار أماكن ظهور النقشة الزائدة. لذا يجب وضعها بطريقة تخدم الغرضين، تماسك الخيوط بالإضافة للمساهمة في إظهار الناحية الجمالية للتصميم.</a:t>
          </a:r>
          <a:endParaRPr lang="en-US" dirty="0"/>
        </a:p>
      </dgm:t>
    </dgm:pt>
    <dgm:pt modelId="{C8BFBEF7-1CB8-4CFE-876E-667D4FFEF218}" type="parTrans" cxnId="{A83AA42C-2E2E-417C-B69B-C34E77575818}">
      <dgm:prSet/>
      <dgm:spPr/>
      <dgm:t>
        <a:bodyPr/>
        <a:lstStyle/>
        <a:p>
          <a:endParaRPr lang="en-US"/>
        </a:p>
      </dgm:t>
    </dgm:pt>
    <dgm:pt modelId="{C372940A-F73A-47A4-A5EE-4003A0FB1678}" type="sibTrans" cxnId="{A83AA42C-2E2E-417C-B69B-C34E77575818}">
      <dgm:prSet/>
      <dgm:spPr/>
      <dgm:t>
        <a:bodyPr/>
        <a:lstStyle/>
        <a:p>
          <a:endParaRPr lang="en-US"/>
        </a:p>
      </dgm:t>
    </dgm:pt>
    <dgm:pt modelId="{53657CE5-56E5-4173-8585-8CBD9DE5AFA8}">
      <dgm:prSet/>
      <dgm:spPr/>
      <dgm:t>
        <a:bodyPr/>
        <a:lstStyle/>
        <a:p>
          <a:pPr algn="r"/>
          <a:r>
            <a:rPr lang="ar-EG" dirty="0"/>
            <a:t>ويمكن استخدام السداء الزائد (سداء النقس) بلون واحد أو لونين أو أكثر في نفس مكان قلم النقش بالاضافة إلي لون خيوط سداء الأرضية. </a:t>
          </a:r>
          <a:endParaRPr lang="en-US" dirty="0"/>
        </a:p>
      </dgm:t>
    </dgm:pt>
    <dgm:pt modelId="{15773263-0204-4982-9F0A-A64F1272AF91}" type="parTrans" cxnId="{9F97937C-139B-49F4-AE42-041A11594222}">
      <dgm:prSet/>
      <dgm:spPr/>
      <dgm:t>
        <a:bodyPr/>
        <a:lstStyle/>
        <a:p>
          <a:endParaRPr lang="en-US"/>
        </a:p>
      </dgm:t>
    </dgm:pt>
    <dgm:pt modelId="{055CA1FF-F7AD-47F0-84AA-33C5B2DE31A0}" type="sibTrans" cxnId="{9F97937C-139B-49F4-AE42-041A11594222}">
      <dgm:prSet/>
      <dgm:spPr/>
      <dgm:t>
        <a:bodyPr/>
        <a:lstStyle/>
        <a:p>
          <a:endParaRPr lang="en-US"/>
        </a:p>
      </dgm:t>
    </dgm:pt>
    <dgm:pt modelId="{70315801-1DF1-4182-815A-8A76881C5BE9}" type="pres">
      <dgm:prSet presAssocID="{DD63FE5B-1967-4104-8FC0-156F8E346377}" presName="linear" presStyleCnt="0">
        <dgm:presLayoutVars>
          <dgm:animLvl val="lvl"/>
          <dgm:resizeHandles val="exact"/>
        </dgm:presLayoutVars>
      </dgm:prSet>
      <dgm:spPr/>
    </dgm:pt>
    <dgm:pt modelId="{AD02A841-A82B-4BAD-9B4B-DE15FA4DAE0F}" type="pres">
      <dgm:prSet presAssocID="{C3A31447-2BD1-46C6-A87D-F1A1D3173E5C}" presName="parentText" presStyleLbl="node1" presStyleIdx="0" presStyleCnt="2">
        <dgm:presLayoutVars>
          <dgm:chMax val="0"/>
          <dgm:bulletEnabled val="1"/>
        </dgm:presLayoutVars>
      </dgm:prSet>
      <dgm:spPr/>
    </dgm:pt>
    <dgm:pt modelId="{53A7B818-A1E9-42F1-9F96-EB8124699E7E}" type="pres">
      <dgm:prSet presAssocID="{C372940A-F73A-47A4-A5EE-4003A0FB1678}" presName="spacer" presStyleCnt="0"/>
      <dgm:spPr/>
    </dgm:pt>
    <dgm:pt modelId="{0B1A531E-781A-4429-B0CA-C51E74C2C3EC}" type="pres">
      <dgm:prSet presAssocID="{53657CE5-56E5-4173-8585-8CBD9DE5AFA8}" presName="parentText" presStyleLbl="node1" presStyleIdx="1" presStyleCnt="2" custScaleY="57575">
        <dgm:presLayoutVars>
          <dgm:chMax val="0"/>
          <dgm:bulletEnabled val="1"/>
        </dgm:presLayoutVars>
      </dgm:prSet>
      <dgm:spPr/>
    </dgm:pt>
  </dgm:ptLst>
  <dgm:cxnLst>
    <dgm:cxn modelId="{A83AA42C-2E2E-417C-B69B-C34E77575818}" srcId="{DD63FE5B-1967-4104-8FC0-156F8E346377}" destId="{C3A31447-2BD1-46C6-A87D-F1A1D3173E5C}" srcOrd="0" destOrd="0" parTransId="{C8BFBEF7-1CB8-4CFE-876E-667D4FFEF218}" sibTransId="{C372940A-F73A-47A4-A5EE-4003A0FB1678}"/>
    <dgm:cxn modelId="{9F97937C-139B-49F4-AE42-041A11594222}" srcId="{DD63FE5B-1967-4104-8FC0-156F8E346377}" destId="{53657CE5-56E5-4173-8585-8CBD9DE5AFA8}" srcOrd="1" destOrd="0" parTransId="{15773263-0204-4982-9F0A-A64F1272AF91}" sibTransId="{055CA1FF-F7AD-47F0-84AA-33C5B2DE31A0}"/>
    <dgm:cxn modelId="{E153897E-BBC7-46EA-9796-E0FFDEA5AECA}" type="presOf" srcId="{C3A31447-2BD1-46C6-A87D-F1A1D3173E5C}" destId="{AD02A841-A82B-4BAD-9B4B-DE15FA4DAE0F}" srcOrd="0" destOrd="0" presId="urn:microsoft.com/office/officeart/2005/8/layout/vList2"/>
    <dgm:cxn modelId="{B94E258E-836F-49AB-BC9B-1BD849C98359}" type="presOf" srcId="{53657CE5-56E5-4173-8585-8CBD9DE5AFA8}" destId="{0B1A531E-781A-4429-B0CA-C51E74C2C3EC}" srcOrd="0" destOrd="0" presId="urn:microsoft.com/office/officeart/2005/8/layout/vList2"/>
    <dgm:cxn modelId="{C05DAF9F-6D13-4D7D-BA3F-9DCCF89EF095}" type="presOf" srcId="{DD63FE5B-1967-4104-8FC0-156F8E346377}" destId="{70315801-1DF1-4182-815A-8A76881C5BE9}" srcOrd="0" destOrd="0" presId="urn:microsoft.com/office/officeart/2005/8/layout/vList2"/>
    <dgm:cxn modelId="{39FAB602-A2BE-41B3-8E82-A4509A4D47A8}" type="presParOf" srcId="{70315801-1DF1-4182-815A-8A76881C5BE9}" destId="{AD02A841-A82B-4BAD-9B4B-DE15FA4DAE0F}" srcOrd="0" destOrd="0" presId="urn:microsoft.com/office/officeart/2005/8/layout/vList2"/>
    <dgm:cxn modelId="{16888087-871F-4B2B-B9AA-8863CF001491}" type="presParOf" srcId="{70315801-1DF1-4182-815A-8A76881C5BE9}" destId="{53A7B818-A1E9-42F1-9F96-EB8124699E7E}" srcOrd="1" destOrd="0" presId="urn:microsoft.com/office/officeart/2005/8/layout/vList2"/>
    <dgm:cxn modelId="{BF1F2736-D71B-48A1-A5BA-A15CC8C796D6}" type="presParOf" srcId="{70315801-1DF1-4182-815A-8A76881C5BE9}" destId="{0B1A531E-781A-4429-B0CA-C51E74C2C3E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D63FE5B-1967-4104-8FC0-156F8E346377}"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C3A31447-2BD1-46C6-A87D-F1A1D3173E5C}">
      <dgm:prSet/>
      <dgm:spPr/>
      <dgm:t>
        <a:bodyPr/>
        <a:lstStyle/>
        <a:p>
          <a:pPr algn="just" rtl="1"/>
          <a:r>
            <a:rPr lang="ar-EG" dirty="0"/>
            <a:t>ويتم ترتيب خيوط السداء النقش والأرضية فى أماكن النقش بعدة تترتيبات مختلفة 1 نقش : 1 أرضية أو 1نقش : 2 أرضية أو 2 نقش :2 أرضية أو غير ذلك وذلك تبعا لتخانة الخيوط المستخدمة للنقش والأرضية وطبيعة القماش المطلوب تنفيذه.</a:t>
          </a:r>
          <a:endParaRPr lang="en-US" dirty="0"/>
        </a:p>
        <a:p>
          <a:pPr algn="r" rtl="1"/>
          <a:endParaRPr lang="en-US" dirty="0"/>
        </a:p>
      </dgm:t>
    </dgm:pt>
    <dgm:pt modelId="{C8BFBEF7-1CB8-4CFE-876E-667D4FFEF218}" type="parTrans" cxnId="{A83AA42C-2E2E-417C-B69B-C34E77575818}">
      <dgm:prSet/>
      <dgm:spPr/>
      <dgm:t>
        <a:bodyPr/>
        <a:lstStyle/>
        <a:p>
          <a:endParaRPr lang="en-US"/>
        </a:p>
      </dgm:t>
    </dgm:pt>
    <dgm:pt modelId="{C372940A-F73A-47A4-A5EE-4003A0FB1678}" type="sibTrans" cxnId="{A83AA42C-2E2E-417C-B69B-C34E77575818}">
      <dgm:prSet/>
      <dgm:spPr/>
      <dgm:t>
        <a:bodyPr/>
        <a:lstStyle/>
        <a:p>
          <a:endParaRPr lang="en-US"/>
        </a:p>
      </dgm:t>
    </dgm:pt>
    <dgm:pt modelId="{53657CE5-56E5-4173-8585-8CBD9DE5AFA8}">
      <dgm:prSet/>
      <dgm:spPr/>
      <dgm:t>
        <a:bodyPr/>
        <a:lstStyle/>
        <a:p>
          <a:pPr algn="just" rtl="1"/>
          <a:r>
            <a:rPr lang="ar-EG" dirty="0"/>
            <a:t> ويتميز السداء الزائد عن اللحمة الزائدة بجودة خامات خيوط النقش وعدم استخدام الخيوط الزخرفية التي يصعب تشغيلها كسداوات للسداء الزائد (سداء النقش) عكس اللحمة الزائدة فان النقش من اللحمة.</a:t>
          </a:r>
          <a:endParaRPr lang="en-US" dirty="0"/>
        </a:p>
      </dgm:t>
    </dgm:pt>
    <dgm:pt modelId="{15773263-0204-4982-9F0A-A64F1272AF91}" type="parTrans" cxnId="{9F97937C-139B-49F4-AE42-041A11594222}">
      <dgm:prSet/>
      <dgm:spPr/>
      <dgm:t>
        <a:bodyPr/>
        <a:lstStyle/>
        <a:p>
          <a:endParaRPr lang="en-US"/>
        </a:p>
      </dgm:t>
    </dgm:pt>
    <dgm:pt modelId="{055CA1FF-F7AD-47F0-84AA-33C5B2DE31A0}" type="sibTrans" cxnId="{9F97937C-139B-49F4-AE42-041A11594222}">
      <dgm:prSet/>
      <dgm:spPr/>
      <dgm:t>
        <a:bodyPr/>
        <a:lstStyle/>
        <a:p>
          <a:endParaRPr lang="en-US"/>
        </a:p>
      </dgm:t>
    </dgm:pt>
    <dgm:pt modelId="{75E294E9-BE59-47D5-A735-4A3A29244F47}" type="pres">
      <dgm:prSet presAssocID="{DD63FE5B-1967-4104-8FC0-156F8E346377}" presName="linear" presStyleCnt="0">
        <dgm:presLayoutVars>
          <dgm:animLvl val="lvl"/>
          <dgm:resizeHandles val="exact"/>
        </dgm:presLayoutVars>
      </dgm:prSet>
      <dgm:spPr/>
    </dgm:pt>
    <dgm:pt modelId="{81F0B971-64A0-4B77-9134-ABB1987485BE}" type="pres">
      <dgm:prSet presAssocID="{C3A31447-2BD1-46C6-A87D-F1A1D3173E5C}" presName="parentText" presStyleLbl="node1" presStyleIdx="0" presStyleCnt="2">
        <dgm:presLayoutVars>
          <dgm:chMax val="0"/>
          <dgm:bulletEnabled val="1"/>
        </dgm:presLayoutVars>
      </dgm:prSet>
      <dgm:spPr/>
    </dgm:pt>
    <dgm:pt modelId="{B87E2FCF-BF35-4565-B43A-62BECBF6A56A}" type="pres">
      <dgm:prSet presAssocID="{C372940A-F73A-47A4-A5EE-4003A0FB1678}" presName="spacer" presStyleCnt="0"/>
      <dgm:spPr/>
    </dgm:pt>
    <dgm:pt modelId="{0853731E-FE24-4AD2-BDFB-9DE2D9E8A807}" type="pres">
      <dgm:prSet presAssocID="{53657CE5-56E5-4173-8585-8CBD9DE5AFA8}" presName="parentText" presStyleLbl="node1" presStyleIdx="1" presStyleCnt="2">
        <dgm:presLayoutVars>
          <dgm:chMax val="0"/>
          <dgm:bulletEnabled val="1"/>
        </dgm:presLayoutVars>
      </dgm:prSet>
      <dgm:spPr/>
    </dgm:pt>
  </dgm:ptLst>
  <dgm:cxnLst>
    <dgm:cxn modelId="{A83AA42C-2E2E-417C-B69B-C34E77575818}" srcId="{DD63FE5B-1967-4104-8FC0-156F8E346377}" destId="{C3A31447-2BD1-46C6-A87D-F1A1D3173E5C}" srcOrd="0" destOrd="0" parTransId="{C8BFBEF7-1CB8-4CFE-876E-667D4FFEF218}" sibTransId="{C372940A-F73A-47A4-A5EE-4003A0FB1678}"/>
    <dgm:cxn modelId="{9F97937C-139B-49F4-AE42-041A11594222}" srcId="{DD63FE5B-1967-4104-8FC0-156F8E346377}" destId="{53657CE5-56E5-4173-8585-8CBD9DE5AFA8}" srcOrd="1" destOrd="0" parTransId="{15773263-0204-4982-9F0A-A64F1272AF91}" sibTransId="{055CA1FF-F7AD-47F0-84AA-33C5B2DE31A0}"/>
    <dgm:cxn modelId="{E16AE683-8097-4174-B91F-C9A3E82C6CEC}" type="presOf" srcId="{53657CE5-56E5-4173-8585-8CBD9DE5AFA8}" destId="{0853731E-FE24-4AD2-BDFB-9DE2D9E8A807}" srcOrd="0" destOrd="0" presId="urn:microsoft.com/office/officeart/2005/8/layout/vList2"/>
    <dgm:cxn modelId="{CE2433C1-4ACE-4A3C-AD77-6FB3617AB0DD}" type="presOf" srcId="{DD63FE5B-1967-4104-8FC0-156F8E346377}" destId="{75E294E9-BE59-47D5-A735-4A3A29244F47}" srcOrd="0" destOrd="0" presId="urn:microsoft.com/office/officeart/2005/8/layout/vList2"/>
    <dgm:cxn modelId="{1CE939F3-D264-4715-A356-41A359AC1FD7}" type="presOf" srcId="{C3A31447-2BD1-46C6-A87D-F1A1D3173E5C}" destId="{81F0B971-64A0-4B77-9134-ABB1987485BE}" srcOrd="0" destOrd="0" presId="urn:microsoft.com/office/officeart/2005/8/layout/vList2"/>
    <dgm:cxn modelId="{E6172C09-D962-40BF-B0B7-8F185F9B717D}" type="presParOf" srcId="{75E294E9-BE59-47D5-A735-4A3A29244F47}" destId="{81F0B971-64A0-4B77-9134-ABB1987485BE}" srcOrd="0" destOrd="0" presId="urn:microsoft.com/office/officeart/2005/8/layout/vList2"/>
    <dgm:cxn modelId="{10A6EF00-4F74-4418-9C88-E75F71C2AB8C}" type="presParOf" srcId="{75E294E9-BE59-47D5-A735-4A3A29244F47}" destId="{B87E2FCF-BF35-4565-B43A-62BECBF6A56A}" srcOrd="1" destOrd="0" presId="urn:microsoft.com/office/officeart/2005/8/layout/vList2"/>
    <dgm:cxn modelId="{B4C856F4-54D2-4DD3-8AF3-E3624538AD17}" type="presParOf" srcId="{75E294E9-BE59-47D5-A735-4A3A29244F47}" destId="{0853731E-FE24-4AD2-BDFB-9DE2D9E8A80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E733FD-41B8-4308-81B8-F100B900BE4F}">
      <dsp:nvSpPr>
        <dsp:cNvPr id="0" name=""/>
        <dsp:cNvSpPr/>
      </dsp:nvSpPr>
      <dsp:spPr>
        <a:xfrm>
          <a:off x="0" y="55372"/>
          <a:ext cx="10058399" cy="1689187"/>
        </a:xfrm>
        <a:prstGeom prst="roundRect">
          <a:avLst/>
        </a:prstGeom>
        <a:solidFill>
          <a:schemeClr val="accent2">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r" defTabSz="1111250" rtl="1">
            <a:lnSpc>
              <a:spcPct val="90000"/>
            </a:lnSpc>
            <a:spcBef>
              <a:spcPct val="0"/>
            </a:spcBef>
            <a:spcAft>
              <a:spcPct val="35000"/>
            </a:spcAft>
            <a:buNone/>
          </a:pPr>
          <a:r>
            <a:rPr lang="ar-EG" sz="2500" kern="1200" dirty="0"/>
            <a:t>تستعمل هذه الأنسجة في انتاج نوعيات من الأقمشة ذات النقشات البسيطة نوعيا كأصناف الأقمشة الحريمي والقمصان الرجالي، وبعض أنواع أقمشة المفروشات والستائر.</a:t>
          </a:r>
          <a:endParaRPr lang="en-US" sz="2500" kern="1200" dirty="0"/>
        </a:p>
      </dsp:txBody>
      <dsp:txXfrm>
        <a:off x="82459" y="137831"/>
        <a:ext cx="9893481" cy="1524269"/>
      </dsp:txXfrm>
    </dsp:sp>
    <dsp:sp modelId="{DD3457DB-9B29-4D66-8408-D5CDFB75531F}">
      <dsp:nvSpPr>
        <dsp:cNvPr id="0" name=""/>
        <dsp:cNvSpPr/>
      </dsp:nvSpPr>
      <dsp:spPr>
        <a:xfrm>
          <a:off x="0" y="1871932"/>
          <a:ext cx="10058399" cy="1689187"/>
        </a:xfrm>
        <a:prstGeom prst="roundRect">
          <a:avLst/>
        </a:prstGeom>
        <a:solidFill>
          <a:schemeClr val="accent2">
            <a:hueOff val="-4374192"/>
            <a:satOff val="-8420"/>
            <a:lumOff val="588"/>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r" defTabSz="1111250" rtl="1">
            <a:lnSpc>
              <a:spcPct val="90000"/>
            </a:lnSpc>
            <a:spcBef>
              <a:spcPct val="0"/>
            </a:spcBef>
            <a:spcAft>
              <a:spcPct val="35000"/>
            </a:spcAft>
            <a:buNone/>
          </a:pPr>
          <a:r>
            <a:rPr lang="ar-EG" sz="2500" kern="1200" dirty="0"/>
            <a:t>يستعمل في تشغيلها لحمة واحدة وسدائين (كما يتبين من مدول الأسم) سداء للأرضية وسداء أو أكثر للنقش  ويتم تسدية كل سداء علي مطواة خاصة، نظرا للاختلاف الكبير بين طول تشييفات خيوط سداء النقش (السداء الزائد) وبين طول تشيفات خيوط سداء الأرضية والتي تتعاشق مع اللحمة بتركيبات نسجية بسيطة (سادة أو مبرد أو سن ممتد).</a:t>
          </a:r>
          <a:endParaRPr lang="en-US" sz="2500" kern="1200" dirty="0"/>
        </a:p>
      </dsp:txBody>
      <dsp:txXfrm>
        <a:off x="82459" y="1954391"/>
        <a:ext cx="9893481" cy="152426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02A841-A82B-4BAD-9B4B-DE15FA4DAE0F}">
      <dsp:nvSpPr>
        <dsp:cNvPr id="0" name=""/>
        <dsp:cNvSpPr/>
      </dsp:nvSpPr>
      <dsp:spPr>
        <a:xfrm>
          <a:off x="0" y="455479"/>
          <a:ext cx="10717967" cy="2702700"/>
        </a:xfrm>
        <a:prstGeom prst="roundRect">
          <a:avLst/>
        </a:prstGeom>
        <a:gradFill rotWithShape="0">
          <a:gsLst>
            <a:gs pos="0">
              <a:schemeClr val="accent2">
                <a:hueOff val="0"/>
                <a:satOff val="0"/>
                <a:lumOff val="0"/>
                <a:alphaOff val="0"/>
                <a:tint val="94000"/>
                <a:satMod val="100000"/>
                <a:lumMod val="108000"/>
              </a:schemeClr>
            </a:gs>
            <a:gs pos="50000">
              <a:schemeClr val="accent2">
                <a:hueOff val="0"/>
                <a:satOff val="0"/>
                <a:lumOff val="0"/>
                <a:alphaOff val="0"/>
                <a:tint val="98000"/>
                <a:shade val="100000"/>
                <a:satMod val="100000"/>
                <a:lumMod val="100000"/>
              </a:schemeClr>
            </a:gs>
            <a:gs pos="100000">
              <a:schemeClr val="accent2">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r" defTabSz="1466850">
            <a:lnSpc>
              <a:spcPct val="90000"/>
            </a:lnSpc>
            <a:spcBef>
              <a:spcPct val="0"/>
            </a:spcBef>
            <a:spcAft>
              <a:spcPct val="35000"/>
            </a:spcAft>
            <a:buNone/>
          </a:pPr>
          <a:r>
            <a:rPr lang="ar-EG" sz="3300" kern="1200" dirty="0"/>
            <a:t>يمكن وضع علامات تحبيس متباعدة علي خيوط السداء الزائد لتقليل طول التشيفات بظهر القماش لمنع سهولة انتزاع تلك الخيوط الزائدة. وهذه العلامات يتم وضعها بطرق زخرفية منتظمة حتي لا تظهر في وجة القماش كنشاذ بجوار أماكن ظهور النقشة الزائدة. لذا يجب وضعها بطريقة تخدم الغرضين، تماسك الخيوط بالإضافة للمساهمة في إظهار الناحية الجمالية للتصميم.</a:t>
          </a:r>
          <a:endParaRPr lang="en-US" sz="3300" kern="1200" dirty="0"/>
        </a:p>
      </dsp:txBody>
      <dsp:txXfrm>
        <a:off x="131935" y="587414"/>
        <a:ext cx="10454097" cy="2438830"/>
      </dsp:txXfrm>
    </dsp:sp>
    <dsp:sp modelId="{0B1A531E-781A-4429-B0CA-C51E74C2C3EC}">
      <dsp:nvSpPr>
        <dsp:cNvPr id="0" name=""/>
        <dsp:cNvSpPr/>
      </dsp:nvSpPr>
      <dsp:spPr>
        <a:xfrm>
          <a:off x="0" y="3253219"/>
          <a:ext cx="10717967" cy="1556079"/>
        </a:xfrm>
        <a:prstGeom prst="roundRect">
          <a:avLst/>
        </a:prstGeom>
        <a:gradFill rotWithShape="0">
          <a:gsLst>
            <a:gs pos="0">
              <a:schemeClr val="accent2">
                <a:hueOff val="-4374192"/>
                <a:satOff val="-8420"/>
                <a:lumOff val="588"/>
                <a:alphaOff val="0"/>
                <a:tint val="94000"/>
                <a:satMod val="100000"/>
                <a:lumMod val="108000"/>
              </a:schemeClr>
            </a:gs>
            <a:gs pos="50000">
              <a:schemeClr val="accent2">
                <a:hueOff val="-4374192"/>
                <a:satOff val="-8420"/>
                <a:lumOff val="588"/>
                <a:alphaOff val="0"/>
                <a:tint val="98000"/>
                <a:shade val="100000"/>
                <a:satMod val="100000"/>
                <a:lumMod val="100000"/>
              </a:schemeClr>
            </a:gs>
            <a:gs pos="100000">
              <a:schemeClr val="accent2">
                <a:hueOff val="-4374192"/>
                <a:satOff val="-8420"/>
                <a:lumOff val="588"/>
                <a:alphaOff val="0"/>
                <a:shade val="72000"/>
                <a:satMod val="120000"/>
                <a:lumMod val="100000"/>
              </a:schemeClr>
            </a:gs>
          </a:gsLst>
          <a:lin ang="5400000" scaled="0"/>
        </a:gradFill>
        <a:ln>
          <a:noFill/>
        </a:ln>
        <a:effectLst>
          <a:outerShdw blurRad="50800" dist="25400" dir="5400000" rotWithShape="0">
            <a:srgbClr val="000000">
              <a:alpha val="28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r" defTabSz="1466850">
            <a:lnSpc>
              <a:spcPct val="90000"/>
            </a:lnSpc>
            <a:spcBef>
              <a:spcPct val="0"/>
            </a:spcBef>
            <a:spcAft>
              <a:spcPct val="35000"/>
            </a:spcAft>
            <a:buNone/>
          </a:pPr>
          <a:r>
            <a:rPr lang="ar-EG" sz="3300" kern="1200" dirty="0"/>
            <a:t>ويمكن استخدام السداء الزائد (سداء النقس) بلون واحد أو لونين أو أكثر في نفس مكان قلم النقش بالاضافة إلي لون خيوط سداء الأرضية. </a:t>
          </a:r>
          <a:endParaRPr lang="en-US" sz="3300" kern="1200" dirty="0"/>
        </a:p>
      </dsp:txBody>
      <dsp:txXfrm>
        <a:off x="75962" y="3329181"/>
        <a:ext cx="10566043" cy="140415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F0B971-64A0-4B77-9134-ABB1987485BE}">
      <dsp:nvSpPr>
        <dsp:cNvPr id="0" name=""/>
        <dsp:cNvSpPr/>
      </dsp:nvSpPr>
      <dsp:spPr>
        <a:xfrm>
          <a:off x="0" y="51450"/>
          <a:ext cx="8987404" cy="1740960"/>
        </a:xfrm>
        <a:prstGeom prst="roundRect">
          <a:avLst/>
        </a:prstGeom>
        <a:solidFill>
          <a:schemeClr val="accent2">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just" defTabSz="1066800" rtl="1">
            <a:lnSpc>
              <a:spcPct val="90000"/>
            </a:lnSpc>
            <a:spcBef>
              <a:spcPct val="0"/>
            </a:spcBef>
            <a:spcAft>
              <a:spcPct val="35000"/>
            </a:spcAft>
            <a:buNone/>
          </a:pPr>
          <a:r>
            <a:rPr lang="ar-EG" sz="2400" kern="1200" dirty="0"/>
            <a:t>ويتم ترتيب خيوط السداء النقش والأرضية فى أماكن النقش بعدة تترتيبات مختلفة 1 نقش : 1 أرضية أو 1نقش : 2 أرضية أو 2 نقش :2 أرضية أو غير ذلك وذلك تبعا لتخانة الخيوط المستخدمة للنقش والأرضية وطبيعة القماش المطلوب تنفيذه.</a:t>
          </a:r>
          <a:endParaRPr lang="en-US" sz="2400" kern="1200" dirty="0"/>
        </a:p>
        <a:p>
          <a:pPr marL="0" lvl="0" indent="0" algn="r" defTabSz="1066800" rtl="1">
            <a:lnSpc>
              <a:spcPct val="90000"/>
            </a:lnSpc>
            <a:spcBef>
              <a:spcPct val="0"/>
            </a:spcBef>
            <a:spcAft>
              <a:spcPct val="35000"/>
            </a:spcAft>
            <a:buNone/>
          </a:pPr>
          <a:endParaRPr lang="en-US" sz="2400" kern="1200" dirty="0"/>
        </a:p>
      </dsp:txBody>
      <dsp:txXfrm>
        <a:off x="84987" y="136437"/>
        <a:ext cx="8817430" cy="1570986"/>
      </dsp:txXfrm>
    </dsp:sp>
    <dsp:sp modelId="{0853731E-FE24-4AD2-BDFB-9DE2D9E8A807}">
      <dsp:nvSpPr>
        <dsp:cNvPr id="0" name=""/>
        <dsp:cNvSpPr/>
      </dsp:nvSpPr>
      <dsp:spPr>
        <a:xfrm>
          <a:off x="0" y="1861530"/>
          <a:ext cx="8987404" cy="1740960"/>
        </a:xfrm>
        <a:prstGeom prst="roundRect">
          <a:avLst/>
        </a:prstGeom>
        <a:solidFill>
          <a:schemeClr val="accent3">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just" defTabSz="1066800" rtl="1">
            <a:lnSpc>
              <a:spcPct val="90000"/>
            </a:lnSpc>
            <a:spcBef>
              <a:spcPct val="0"/>
            </a:spcBef>
            <a:spcAft>
              <a:spcPct val="35000"/>
            </a:spcAft>
            <a:buNone/>
          </a:pPr>
          <a:r>
            <a:rPr lang="ar-EG" sz="2400" kern="1200" dirty="0"/>
            <a:t> ويتميز السداء الزائد عن اللحمة الزائدة بجودة خامات خيوط النقش وعدم استخدام الخيوط الزخرفية التي يصعب تشغيلها كسداوات للسداء الزائد (سداء النقش) عكس اللحمة الزائدة فان النقش من اللحمة.</a:t>
          </a:r>
          <a:endParaRPr lang="en-US" sz="2400" kern="1200" dirty="0"/>
        </a:p>
      </dsp:txBody>
      <dsp:txXfrm>
        <a:off x="84987" y="1946517"/>
        <a:ext cx="8817430" cy="1570986"/>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Droplets-HD-Title-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1751012" y="1300785"/>
            <a:ext cx="8689976" cy="2509213"/>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1751012" y="3886200"/>
            <a:ext cx="8689976" cy="1371599"/>
          </a:xfrm>
        </p:spPr>
        <p:txBody>
          <a:bodyPr>
            <a:normAutofit/>
          </a:bodyPr>
          <a:lstStyle>
            <a:lvl1pPr marL="0" indent="0" algn="ctr">
              <a:buNone/>
              <a:defRPr sz="22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D291B17-9318-49DB-B28B-6E5994AE9581}"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15404899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94" y="4289374"/>
            <a:ext cx="10364432" cy="81161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84744" y="698261"/>
            <a:ext cx="9822532" cy="3214136"/>
          </a:xfrm>
          <a:prstGeom prst="roundRect">
            <a:avLst>
              <a:gd name="adj" fmla="val 4944"/>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74" y="5108728"/>
            <a:ext cx="10364452" cy="682472"/>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255587170"/>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599"/>
            <a:ext cx="10364452" cy="3427245"/>
          </a:xfrm>
        </p:spPr>
        <p:txBody>
          <a:bodyPr anchor="ctr"/>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204821"/>
            <a:ext cx="10364452" cy="1586380"/>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830224186"/>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1446212" y="609600"/>
            <a:ext cx="9302752"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720644" y="3610032"/>
            <a:ext cx="8752299" cy="59478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913774" y="4372796"/>
            <a:ext cx="10364452" cy="1421053"/>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
        <p:nvSpPr>
          <p:cNvPr id="13" name="TextBox 12"/>
          <p:cNvSpPr txBox="1"/>
          <p:nvPr/>
        </p:nvSpPr>
        <p:spPr>
          <a:xfrm>
            <a:off x="1001488" y="75416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10557558" y="2993578"/>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957875779"/>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2138721"/>
            <a:ext cx="10364452" cy="2511835"/>
          </a:xfrm>
        </p:spPr>
        <p:txBody>
          <a:bodyPr anchor="b"/>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662335"/>
            <a:ext cx="1036445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939808062"/>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pic>
        <p:nvPicPr>
          <p:cNvPr id="13" name="Picture 12"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5" name="Title 1"/>
          <p:cNvSpPr>
            <a:spLocks noGrp="1"/>
          </p:cNvSpPr>
          <p:nvPr>
            <p:ph type="title"/>
          </p:nvPr>
        </p:nvSpPr>
        <p:spPr>
          <a:xfrm>
            <a:off x="913774" y="609600"/>
            <a:ext cx="10364452" cy="1605094"/>
          </a:xfrm>
        </p:spPr>
        <p:txBody>
          <a:bodyPr/>
          <a:lstStyle/>
          <a:p>
            <a:r>
              <a:rPr lang="en-US"/>
              <a:t>Click to edit Master title style</a:t>
            </a:r>
            <a:endParaRPr lang="en-US" dirty="0"/>
          </a:p>
        </p:txBody>
      </p:sp>
      <p:sp>
        <p:nvSpPr>
          <p:cNvPr id="7" name="Text Placeholder 2"/>
          <p:cNvSpPr>
            <a:spLocks noGrp="1"/>
          </p:cNvSpPr>
          <p:nvPr>
            <p:ph type="body" idx="1"/>
          </p:nvPr>
        </p:nvSpPr>
        <p:spPr>
          <a:xfrm>
            <a:off x="913774" y="2367093"/>
            <a:ext cx="3298976"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913774" y="2943355"/>
            <a:ext cx="3298976"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452389" y="2367093"/>
            <a:ext cx="3291521"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441348" y="2943355"/>
            <a:ext cx="3303351"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973298" y="2367093"/>
            <a:ext cx="3304928"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973298" y="2943355"/>
            <a:ext cx="3304928"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ED291B17-9318-49DB-B28B-6E5994AE9581}" type="datetime1">
              <a:rPr lang="en-US" smtClean="0"/>
              <a:t>3/21/2020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69367599"/>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pic>
        <p:nvPicPr>
          <p:cNvPr id="16" name="Picture 15"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0" name="Title 1"/>
          <p:cNvSpPr>
            <a:spLocks noGrp="1"/>
          </p:cNvSpPr>
          <p:nvPr>
            <p:ph type="title"/>
          </p:nvPr>
        </p:nvSpPr>
        <p:spPr>
          <a:xfrm>
            <a:off x="913774" y="610772"/>
            <a:ext cx="10364452" cy="1603922"/>
          </a:xfrm>
        </p:spPr>
        <p:txBody>
          <a:bodyPr/>
          <a:lstStyle/>
          <a:p>
            <a:r>
              <a:rPr lang="en-US"/>
              <a:t>Click to edit Master title style</a:t>
            </a:r>
            <a:endParaRPr lang="en-US" dirty="0"/>
          </a:p>
        </p:txBody>
      </p:sp>
      <p:sp>
        <p:nvSpPr>
          <p:cNvPr id="19" name="Text Placeholder 2"/>
          <p:cNvSpPr>
            <a:spLocks noGrp="1"/>
          </p:cNvSpPr>
          <p:nvPr>
            <p:ph type="body" idx="1"/>
          </p:nvPr>
        </p:nvSpPr>
        <p:spPr>
          <a:xfrm>
            <a:off x="913774" y="4204820"/>
            <a:ext cx="3296409"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913774" y="2367093"/>
            <a:ext cx="3296409" cy="1524000"/>
          </a:xfrm>
          <a:prstGeom prst="roundRect">
            <a:avLst>
              <a:gd name="adj" fmla="val 9363"/>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913774" y="4781082"/>
            <a:ext cx="3296409" cy="1010118"/>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42759" y="4204820"/>
            <a:ext cx="3301828"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41348" y="2367093"/>
            <a:ext cx="3303352" cy="1524000"/>
          </a:xfrm>
          <a:prstGeom prst="roundRect">
            <a:avLst>
              <a:gd name="adj" fmla="val 8841"/>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4441348" y="4781080"/>
            <a:ext cx="3303352" cy="1010119"/>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973298" y="4204820"/>
            <a:ext cx="3300681"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973298" y="2367093"/>
            <a:ext cx="3304928" cy="1524000"/>
          </a:xfrm>
          <a:prstGeom prst="roundRect">
            <a:avLst>
              <a:gd name="adj" fmla="val 8841"/>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7973173" y="4781078"/>
            <a:ext cx="3305053" cy="1010121"/>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ED291B17-9318-49DB-B28B-6E5994AE9581}" type="datetime1">
              <a:rPr lang="en-US" smtClean="0"/>
              <a:t>3/21/2020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878249158"/>
      </p:ext>
    </p:extLst>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1" name="Vertical Text Placeholder 2"/>
          <p:cNvSpPr>
            <a:spLocks noGrp="1"/>
          </p:cNvSpPr>
          <p:nvPr>
            <p:ph type="body" orient="vert" sz="quarter" idx="13"/>
          </p:nvPr>
        </p:nvSpPr>
        <p:spPr>
          <a:xfrm>
            <a:off x="913775" y="2367093"/>
            <a:ext cx="10364452" cy="342410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D291B17-9318-49DB-B28B-6E5994AE9581}"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718011744"/>
      </p:ext>
    </p:extLst>
  </p:cSld>
  <p:clrMapOvr>
    <a:masterClrMapping/>
  </p:clrMapOvr>
  <p:hf sldNum="0"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Vertical Title 1"/>
          <p:cNvSpPr>
            <a:spLocks noGrp="1"/>
          </p:cNvSpPr>
          <p:nvPr>
            <p:ph type="title" orient="vert"/>
          </p:nvPr>
        </p:nvSpPr>
        <p:spPr>
          <a:xfrm>
            <a:off x="8724900" y="609601"/>
            <a:ext cx="2553326" cy="5181599"/>
          </a:xfrm>
        </p:spPr>
        <p:txBody>
          <a:bodyPr vert="eaVert"/>
          <a:lstStyle>
            <a:lvl1pPr algn="l">
              <a:defRPr/>
            </a:lvl1pPr>
          </a:lstStyle>
          <a:p>
            <a:r>
              <a:rPr lang="en-US"/>
              <a:t>Click to edit Master title style</a:t>
            </a:r>
            <a:endParaRPr lang="en-US" dirty="0"/>
          </a:p>
        </p:txBody>
      </p:sp>
      <p:sp>
        <p:nvSpPr>
          <p:cNvPr id="8" name="Vertical Text Placeholder 2"/>
          <p:cNvSpPr>
            <a:spLocks noGrp="1"/>
          </p:cNvSpPr>
          <p:nvPr>
            <p:ph type="body" orient="vert" sz="quarter" idx="13"/>
          </p:nvPr>
        </p:nvSpPr>
        <p:spPr>
          <a:xfrm>
            <a:off x="913775" y="609601"/>
            <a:ext cx="7658724" cy="518159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D291B17-9318-49DB-B28B-6E5994AE9581}"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925052841"/>
      </p:ext>
    </p:extLst>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8DD82B9-B8EE-4375-B6FF-88FA6ABB15D9}"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0785108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3" name="Picture 2"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103638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D291B17-9318-49DB-B28B-6E5994AE9581}"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019717584"/>
      </p:ext>
    </p:extLst>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828563"/>
            <a:ext cx="10351752" cy="2736819"/>
          </a:xfrm>
        </p:spPr>
        <p:txBody>
          <a:bodyPr anchor="b">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913774" y="3657457"/>
            <a:ext cx="10351752" cy="1368183"/>
          </a:xfrm>
        </p:spPr>
        <p:txBody>
          <a:bodyPr>
            <a:normAutofit/>
          </a:bodyPr>
          <a:lstStyle>
            <a:lvl1pPr marL="0" indent="0" algn="ctr">
              <a:buNone/>
              <a:defRPr sz="2000">
                <a:solidFill>
                  <a:schemeClr val="bg1">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2497495-0637-405E-AE64-5CC7506D51F5}" type="datetime1">
              <a:rPr lang="en-US" smtClean="0"/>
              <a:t>3/21/2020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8368984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51060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14"/>
          </p:nvPr>
        </p:nvSpPr>
        <p:spPr>
          <a:xfrm>
            <a:off x="6172200" y="2367092"/>
            <a:ext cx="5105400"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461384888"/>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5" name="Picture 14"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146328" y="2371018"/>
            <a:ext cx="487347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3"/>
          <p:cNvSpPr>
            <a:spLocks noGrp="1"/>
          </p:cNvSpPr>
          <p:nvPr>
            <p:ph sz="quarter" idx="13"/>
          </p:nvPr>
        </p:nvSpPr>
        <p:spPr>
          <a:xfrm>
            <a:off x="913774" y="3051012"/>
            <a:ext cx="5106027"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396423" y="2371018"/>
            <a:ext cx="488180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Content Placeholder 5"/>
          <p:cNvSpPr>
            <a:spLocks noGrp="1"/>
          </p:cNvSpPr>
          <p:nvPr>
            <p:ph sz="quarter" idx="14"/>
          </p:nvPr>
        </p:nvSpPr>
        <p:spPr>
          <a:xfrm>
            <a:off x="6172200" y="3051012"/>
            <a:ext cx="5105401"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D291B17-9318-49DB-B28B-6E5994AE9581}" type="datetime1">
              <a:rPr lang="en-US" smtClean="0"/>
              <a:t>3/21/2020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773827814"/>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DB4ED54-5B5E-4A04-93D3-5772E3CE3818}" type="datetime1">
              <a:rPr lang="en-US" smtClean="0"/>
              <a:t>3/21/2020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5577942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7" name="Picture 6"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Date Placeholder 1"/>
          <p:cNvSpPr>
            <a:spLocks noGrp="1"/>
          </p:cNvSpPr>
          <p:nvPr>
            <p:ph type="dt" sz="half" idx="10"/>
          </p:nvPr>
        </p:nvSpPr>
        <p:spPr/>
        <p:txBody>
          <a:bodyPr/>
          <a:lstStyle/>
          <a:p>
            <a:fld id="{4EDE50D6-574B-40AF-946F-D52A04ADE379}" type="datetime1">
              <a:rPr lang="en-US" smtClean="0"/>
              <a:t>3/21/2020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749827510"/>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609600"/>
            <a:ext cx="3935688" cy="2023252"/>
          </a:xfrm>
        </p:spPr>
        <p:txBody>
          <a:bodyPr anchor="b"/>
          <a:lstStyle>
            <a:lvl1pPr algn="ctr">
              <a:defRPr sz="3200"/>
            </a:lvl1pPr>
          </a:lstStyle>
          <a:p>
            <a:r>
              <a:rPr lang="en-US"/>
              <a:t>Click to edit Master title style</a:t>
            </a:r>
            <a:endParaRPr lang="en-US" dirty="0"/>
          </a:p>
        </p:txBody>
      </p:sp>
      <p:sp>
        <p:nvSpPr>
          <p:cNvPr id="10" name="Content Placeholder 2"/>
          <p:cNvSpPr>
            <a:spLocks noGrp="1"/>
          </p:cNvSpPr>
          <p:nvPr>
            <p:ph sz="quarter" idx="13"/>
          </p:nvPr>
        </p:nvSpPr>
        <p:spPr>
          <a:xfrm>
            <a:off x="5078062" y="609600"/>
            <a:ext cx="6200163" cy="5181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913774" y="2632852"/>
            <a:ext cx="3935689" cy="3158348"/>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291B17-9318-49DB-B28B-6E5994AE9581}" type="datetime1">
              <a:rPr lang="en-US" smtClean="0"/>
              <a:t>3/21/2020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636169311"/>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600"/>
            <a:ext cx="5934969" cy="2023254"/>
          </a:xfrm>
        </p:spPr>
        <p:txBody>
          <a:bodyPr anchor="b"/>
          <a:lstStyle>
            <a:lvl1pPr algn="ct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424803" y="609601"/>
            <a:ext cx="3255358" cy="5181600"/>
          </a:xfrm>
          <a:prstGeom prst="roundRect">
            <a:avLst>
              <a:gd name="adj" fmla="val 4943"/>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94" y="2632852"/>
            <a:ext cx="5934949" cy="3158347"/>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E18DB4A-8810-4A10-AD5C-D5E2C667F5B3}" type="datetime1">
              <a:rPr lang="en-US" smtClean="0"/>
              <a:t>3/21/2020</a:t>
            </a:fld>
            <a:endParaRPr lang="en-US" dirty="0"/>
          </a:p>
        </p:txBody>
      </p:sp>
      <p:sp>
        <p:nvSpPr>
          <p:cNvPr id="6" name="Footer Placeholder 5"/>
          <p:cNvSpPr>
            <a:spLocks noGrp="1"/>
          </p:cNvSpPr>
          <p:nvPr>
            <p:ph type="ftr" sz="quarter" idx="11"/>
          </p:nvPr>
        </p:nvSpPr>
        <p:spPr/>
        <p:txBody>
          <a:bodyPr/>
          <a:lstStyle/>
          <a:p>
            <a:pPr algn="l"/>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520763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1026" name="Picture 2" descr="\\DROBO-FS\QuickDrops\JB\PPTX NG\Droplets\LightingOverlay.png"/>
          <p:cNvPicPr>
            <a:picLocks noChangeAspect="1" noChangeArrowheads="1"/>
          </p:cNvPicPr>
          <p:nvPr/>
        </p:nvPicPr>
        <p:blipFill>
          <a:blip r:embed="rId20">
            <a:alphaModFix/>
            <a:extLst>
              <a:ext uri="{28A0092B-C50C-407E-A947-70E740481C1C}">
                <a14:useLocalDpi xmlns:a14="http://schemas.microsoft.com/office/drawing/2010/main" val="0"/>
              </a:ext>
            </a:extLst>
          </a:blip>
          <a:srcRect/>
          <a:stretch>
            <a:fillRect/>
          </a:stretch>
        </p:blipFill>
        <p:spPr bwMode="auto">
          <a:xfrm>
            <a:off x="0" y="-1"/>
            <a:ext cx="12192003" cy="685800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Placeholder 1"/>
          <p:cNvSpPr>
            <a:spLocks noGrp="1"/>
          </p:cNvSpPr>
          <p:nvPr>
            <p:ph type="title"/>
          </p:nvPr>
        </p:nvSpPr>
        <p:spPr>
          <a:xfrm>
            <a:off x="913775" y="618517"/>
            <a:ext cx="10364451" cy="1596177"/>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3775" y="2367093"/>
            <a:ext cx="10364452" cy="342410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678737" y="5883275"/>
            <a:ext cx="2743200" cy="365125"/>
          </a:xfrm>
          <a:prstGeom prst="rect">
            <a:avLst/>
          </a:prstGeom>
        </p:spPr>
        <p:txBody>
          <a:bodyPr vert="horz" lIns="91440" tIns="45720" rIns="91440" bIns="45720" rtlCol="0" anchor="ctr"/>
          <a:lstStyle>
            <a:lvl1pPr algn="r">
              <a:defRPr sz="1000">
                <a:solidFill>
                  <a:schemeClr val="tx1"/>
                </a:solidFill>
              </a:defRPr>
            </a:lvl1pPr>
          </a:lstStyle>
          <a:p>
            <a:fld id="{ED291B17-9318-49DB-B28B-6E5994AE9581}" type="datetime1">
              <a:rPr lang="en-US" smtClean="0"/>
              <a:t>3/21/2020</a:t>
            </a:fld>
            <a:endParaRPr lang="en-US" dirty="0"/>
          </a:p>
        </p:txBody>
      </p:sp>
      <p:sp>
        <p:nvSpPr>
          <p:cNvPr id="5" name="Footer Placeholder 4"/>
          <p:cNvSpPr>
            <a:spLocks noGrp="1"/>
          </p:cNvSpPr>
          <p:nvPr>
            <p:ph type="ftr" sz="quarter" idx="3"/>
          </p:nvPr>
        </p:nvSpPr>
        <p:spPr>
          <a:xfrm>
            <a:off x="913774" y="5883275"/>
            <a:ext cx="6672887" cy="365125"/>
          </a:xfrm>
          <a:prstGeom prst="rect">
            <a:avLst/>
          </a:prstGeom>
        </p:spPr>
        <p:txBody>
          <a:bodyPr vert="horz" lIns="91440" tIns="45720" rIns="91440" bIns="45720" rtlCol="0" anchor="ctr"/>
          <a:lstStyle>
            <a:lvl1pPr algn="l">
              <a:defRPr sz="1000">
                <a:solidFill>
                  <a:schemeClr val="tx1"/>
                </a:solidFill>
              </a:defRPr>
            </a:lvl1pPr>
          </a:lstStyle>
          <a:p>
            <a:endParaRPr lang="en-US" dirty="0"/>
          </a:p>
        </p:txBody>
      </p:sp>
      <p:sp>
        <p:nvSpPr>
          <p:cNvPr id="6" name="Slide Number Placeholder 5"/>
          <p:cNvSpPr>
            <a:spLocks noGrp="1"/>
          </p:cNvSpPr>
          <p:nvPr>
            <p:ph type="sldNum" sz="quarter" idx="4"/>
          </p:nvPr>
        </p:nvSpPr>
        <p:spPr>
          <a:xfrm>
            <a:off x="10514011" y="5883275"/>
            <a:ext cx="764215" cy="365125"/>
          </a:xfrm>
          <a:prstGeom prst="rect">
            <a:avLst/>
          </a:prstGeom>
        </p:spPr>
        <p:txBody>
          <a:bodyPr vert="horz" lIns="91440" tIns="45720" rIns="91440" bIns="45720" rtlCol="0" anchor="ctr"/>
          <a:lstStyle>
            <a:lvl1pPr algn="r">
              <a:defRPr sz="1000">
                <a:solidFill>
                  <a:schemeClr val="tx1"/>
                </a:solidFill>
              </a:defRPr>
            </a:lvl1pPr>
          </a:lstStyle>
          <a:p>
            <a:fld id="{3A98EE3D-8CD1-4C3F-BD1C-C98C9596463C}" type="slidenum">
              <a:rPr lang="en-US" smtClean="0"/>
              <a:t>‹#›</a:t>
            </a:fld>
            <a:endParaRPr lang="en-US" dirty="0"/>
          </a:p>
        </p:txBody>
      </p:sp>
    </p:spTree>
    <p:extLst>
      <p:ext uri="{BB962C8B-B14F-4D97-AF65-F5344CB8AC3E}">
        <p14:creationId xmlns:p14="http://schemas.microsoft.com/office/powerpoint/2010/main" val="2251148776"/>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 id="2147484121" r:id="rId13"/>
    <p:sldLayoutId id="2147484122" r:id="rId14"/>
    <p:sldLayoutId id="2147484123" r:id="rId15"/>
    <p:sldLayoutId id="2147484124" r:id="rId16"/>
    <p:sldLayoutId id="2147484125" r:id="rId17"/>
    <p:sldLayoutId id="2147484126" r:id="rId18"/>
  </p:sldLayoutIdLst>
  <p:hf sldNum="0" hdr="0" ftr="0" dt="0"/>
  <p:txStyles>
    <p:titleStyle>
      <a:lvl1pPr algn="ctr" defTabSz="914400" rtl="0" eaLnBrk="1" latinLnBrk="0" hangingPunct="1">
        <a:lnSpc>
          <a:spcPct val="90000"/>
        </a:lnSpc>
        <a:spcBef>
          <a:spcPct val="0"/>
        </a:spcBef>
        <a:buNone/>
        <a:defRPr sz="3600" kern="1200" cap="all" baseline="0">
          <a:solidFill>
            <a:schemeClr val="tx1"/>
          </a:solidFill>
          <a:effectLst/>
          <a:latin typeface="+mj-lt"/>
          <a:ea typeface="+mj-ea"/>
          <a:cs typeface="+mj-cs"/>
        </a:defRPr>
      </a:lvl1pPr>
    </p:titleStyle>
    <p:bodyStyle>
      <a:lvl1pPr marL="228600" indent="-228600" algn="l" defTabSz="914400" rtl="0" eaLnBrk="1" latinLnBrk="0" hangingPunct="1">
        <a:lnSpc>
          <a:spcPct val="120000"/>
        </a:lnSpc>
        <a:spcBef>
          <a:spcPts val="1000"/>
        </a:spcBef>
        <a:buClr>
          <a:schemeClr val="tx1"/>
        </a:buClr>
        <a:buFont typeface="Arial" panose="020B0604020202020204" pitchFamily="34" charset="0"/>
        <a:buChar char="•"/>
        <a:defRPr sz="2000" kern="1200" cap="all" baseline="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1E816-31F5-48BB-BD02-D15F2F18B48A}"/>
              </a:ext>
            </a:extLst>
          </p:cNvPr>
          <p:cNvSpPr>
            <a:spLocks noGrp="1"/>
          </p:cNvSpPr>
          <p:nvPr>
            <p:ph type="ctrTitle"/>
          </p:nvPr>
        </p:nvSpPr>
        <p:spPr>
          <a:xfrm>
            <a:off x="5561350" y="465667"/>
            <a:ext cx="5913238" cy="1810062"/>
          </a:xfrm>
        </p:spPr>
        <p:txBody>
          <a:bodyPr>
            <a:normAutofit/>
          </a:bodyPr>
          <a:lstStyle/>
          <a:p>
            <a:pPr algn="r" rtl="1"/>
            <a:r>
              <a:rPr lang="ar-EG" b="1" u="sng" dirty="0">
                <a:solidFill>
                  <a:srgbClr val="FF0000"/>
                </a:solidFill>
                <a:latin typeface="Calibri" panose="020F0502020204030204" pitchFamily="34" charset="0"/>
                <a:ea typeface="Calibri" panose="020F0502020204030204" pitchFamily="34" charset="0"/>
                <a:cs typeface="Arial" panose="020B0604020202020204" pitchFamily="34" charset="0"/>
              </a:rPr>
              <a:t>أنسجة السداء الزائد الحقيقية</a:t>
            </a:r>
            <a:r>
              <a:rPr lang="en-US" b="1" u="sng" dirty="0">
                <a:solidFill>
                  <a:srgbClr val="FF0000"/>
                </a:solidFill>
                <a:latin typeface="Calibri" panose="020F0502020204030204" pitchFamily="34" charset="0"/>
                <a:ea typeface="Calibri" panose="020F0502020204030204" pitchFamily="34" charset="0"/>
                <a:cs typeface="Arial" panose="020B0604020202020204" pitchFamily="34" charset="0"/>
              </a:rPr>
              <a:t> Extra Warp </a:t>
            </a:r>
            <a:endParaRPr lang="en-US" dirty="0">
              <a:solidFill>
                <a:srgbClr val="FF0000"/>
              </a:solidFill>
            </a:endParaRPr>
          </a:p>
        </p:txBody>
      </p:sp>
      <p:sp>
        <p:nvSpPr>
          <p:cNvPr id="3" name="Subtitle 2">
            <a:extLst>
              <a:ext uri="{FF2B5EF4-FFF2-40B4-BE49-F238E27FC236}">
                <a16:creationId xmlns:a16="http://schemas.microsoft.com/office/drawing/2014/main" id="{835D6E6B-3353-491C-A3C6-F278D6CED8B3}"/>
              </a:ext>
            </a:extLst>
          </p:cNvPr>
          <p:cNvSpPr>
            <a:spLocks noGrp="1"/>
          </p:cNvSpPr>
          <p:nvPr>
            <p:ph type="subTitle" idx="1"/>
          </p:nvPr>
        </p:nvSpPr>
        <p:spPr>
          <a:xfrm>
            <a:off x="6919713" y="2444681"/>
            <a:ext cx="3196511" cy="468233"/>
          </a:xfrm>
        </p:spPr>
        <p:txBody>
          <a:bodyPr>
            <a:normAutofit/>
          </a:bodyPr>
          <a:lstStyle/>
          <a:p>
            <a:pPr algn="r" rtl="1"/>
            <a:r>
              <a:rPr lang="ar-EG" dirty="0"/>
              <a:t>أ</a:t>
            </a:r>
            <a:r>
              <a:rPr lang="ar-EG" dirty="0">
                <a:solidFill>
                  <a:schemeClr val="tx1"/>
                </a:solidFill>
              </a:rPr>
              <a:t>.م.د/ عادل عبدالمنعم أبوخزيم</a:t>
            </a:r>
            <a:endParaRPr lang="en-US" dirty="0">
              <a:solidFill>
                <a:schemeClr val="tx1"/>
              </a:solidFill>
            </a:endParaRPr>
          </a:p>
        </p:txBody>
      </p:sp>
      <p:pic>
        <p:nvPicPr>
          <p:cNvPr id="6" name="Picture 5" descr="abstract image">
            <a:extLst>
              <a:ext uri="{FF2B5EF4-FFF2-40B4-BE49-F238E27FC236}">
                <a16:creationId xmlns:a16="http://schemas.microsoft.com/office/drawing/2014/main" id="{F1A8C364-94D4-4630-BAD0-78722F347055}"/>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448733" y="3081867"/>
            <a:ext cx="11260667" cy="3310466"/>
          </a:xfrm>
          <a:prstGeom prst="rect">
            <a:avLst/>
          </a:prstGeom>
        </p:spPr>
      </p:pic>
    </p:spTree>
    <p:extLst>
      <p:ext uri="{BB962C8B-B14F-4D97-AF65-F5344CB8AC3E}">
        <p14:creationId xmlns:p14="http://schemas.microsoft.com/office/powerpoint/2010/main" val="24758055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4538F72-DC6B-4953-88FD-103081C453DC}"/>
              </a:ext>
            </a:extLst>
          </p:cNvPr>
          <p:cNvGraphicFramePr>
            <a:graphicFrameLocks noGrp="1"/>
          </p:cNvGraphicFramePr>
          <p:nvPr>
            <p:ph idx="1"/>
            <p:extLst>
              <p:ext uri="{D42A27DB-BD31-4B8C-83A1-F6EECF244321}">
                <p14:modId xmlns:p14="http://schemas.microsoft.com/office/powerpoint/2010/main" val="2919532221"/>
              </p:ext>
            </p:extLst>
          </p:nvPr>
        </p:nvGraphicFramePr>
        <p:xfrm>
          <a:off x="1873769" y="0"/>
          <a:ext cx="7450118" cy="6802328"/>
        </p:xfrm>
        <a:graphic>
          <a:graphicData uri="http://schemas.openxmlformats.org/drawingml/2006/table">
            <a:tbl>
              <a:tblPr/>
              <a:tblGrid>
                <a:gridCol w="195446">
                  <a:extLst>
                    <a:ext uri="{9D8B030D-6E8A-4147-A177-3AD203B41FA5}">
                      <a16:colId xmlns:a16="http://schemas.microsoft.com/office/drawing/2014/main" val="2083481488"/>
                    </a:ext>
                  </a:extLst>
                </a:gridCol>
                <a:gridCol w="195446">
                  <a:extLst>
                    <a:ext uri="{9D8B030D-6E8A-4147-A177-3AD203B41FA5}">
                      <a16:colId xmlns:a16="http://schemas.microsoft.com/office/drawing/2014/main" val="540946537"/>
                    </a:ext>
                  </a:extLst>
                </a:gridCol>
                <a:gridCol w="195446">
                  <a:extLst>
                    <a:ext uri="{9D8B030D-6E8A-4147-A177-3AD203B41FA5}">
                      <a16:colId xmlns:a16="http://schemas.microsoft.com/office/drawing/2014/main" val="2189133803"/>
                    </a:ext>
                  </a:extLst>
                </a:gridCol>
                <a:gridCol w="195446">
                  <a:extLst>
                    <a:ext uri="{9D8B030D-6E8A-4147-A177-3AD203B41FA5}">
                      <a16:colId xmlns:a16="http://schemas.microsoft.com/office/drawing/2014/main" val="396051562"/>
                    </a:ext>
                  </a:extLst>
                </a:gridCol>
                <a:gridCol w="195446">
                  <a:extLst>
                    <a:ext uri="{9D8B030D-6E8A-4147-A177-3AD203B41FA5}">
                      <a16:colId xmlns:a16="http://schemas.microsoft.com/office/drawing/2014/main" val="3419439753"/>
                    </a:ext>
                  </a:extLst>
                </a:gridCol>
                <a:gridCol w="195446">
                  <a:extLst>
                    <a:ext uri="{9D8B030D-6E8A-4147-A177-3AD203B41FA5}">
                      <a16:colId xmlns:a16="http://schemas.microsoft.com/office/drawing/2014/main" val="1440869705"/>
                    </a:ext>
                  </a:extLst>
                </a:gridCol>
                <a:gridCol w="195446">
                  <a:extLst>
                    <a:ext uri="{9D8B030D-6E8A-4147-A177-3AD203B41FA5}">
                      <a16:colId xmlns:a16="http://schemas.microsoft.com/office/drawing/2014/main" val="2784660869"/>
                    </a:ext>
                  </a:extLst>
                </a:gridCol>
                <a:gridCol w="195446">
                  <a:extLst>
                    <a:ext uri="{9D8B030D-6E8A-4147-A177-3AD203B41FA5}">
                      <a16:colId xmlns:a16="http://schemas.microsoft.com/office/drawing/2014/main" val="3791101684"/>
                    </a:ext>
                  </a:extLst>
                </a:gridCol>
                <a:gridCol w="195446">
                  <a:extLst>
                    <a:ext uri="{9D8B030D-6E8A-4147-A177-3AD203B41FA5}">
                      <a16:colId xmlns:a16="http://schemas.microsoft.com/office/drawing/2014/main" val="1499954002"/>
                    </a:ext>
                  </a:extLst>
                </a:gridCol>
                <a:gridCol w="195446">
                  <a:extLst>
                    <a:ext uri="{9D8B030D-6E8A-4147-A177-3AD203B41FA5}">
                      <a16:colId xmlns:a16="http://schemas.microsoft.com/office/drawing/2014/main" val="115041405"/>
                    </a:ext>
                  </a:extLst>
                </a:gridCol>
                <a:gridCol w="97093">
                  <a:extLst>
                    <a:ext uri="{9D8B030D-6E8A-4147-A177-3AD203B41FA5}">
                      <a16:colId xmlns:a16="http://schemas.microsoft.com/office/drawing/2014/main" val="922699999"/>
                    </a:ext>
                  </a:extLst>
                </a:gridCol>
                <a:gridCol w="121523">
                  <a:extLst>
                    <a:ext uri="{9D8B030D-6E8A-4147-A177-3AD203B41FA5}">
                      <a16:colId xmlns:a16="http://schemas.microsoft.com/office/drawing/2014/main" val="955019422"/>
                    </a:ext>
                  </a:extLst>
                </a:gridCol>
                <a:gridCol w="195446">
                  <a:extLst>
                    <a:ext uri="{9D8B030D-6E8A-4147-A177-3AD203B41FA5}">
                      <a16:colId xmlns:a16="http://schemas.microsoft.com/office/drawing/2014/main" val="97062310"/>
                    </a:ext>
                  </a:extLst>
                </a:gridCol>
                <a:gridCol w="195446">
                  <a:extLst>
                    <a:ext uri="{9D8B030D-6E8A-4147-A177-3AD203B41FA5}">
                      <a16:colId xmlns:a16="http://schemas.microsoft.com/office/drawing/2014/main" val="2971383728"/>
                    </a:ext>
                  </a:extLst>
                </a:gridCol>
                <a:gridCol w="195446">
                  <a:extLst>
                    <a:ext uri="{9D8B030D-6E8A-4147-A177-3AD203B41FA5}">
                      <a16:colId xmlns:a16="http://schemas.microsoft.com/office/drawing/2014/main" val="3005569734"/>
                    </a:ext>
                  </a:extLst>
                </a:gridCol>
                <a:gridCol w="195446">
                  <a:extLst>
                    <a:ext uri="{9D8B030D-6E8A-4147-A177-3AD203B41FA5}">
                      <a16:colId xmlns:a16="http://schemas.microsoft.com/office/drawing/2014/main" val="3102305825"/>
                    </a:ext>
                  </a:extLst>
                </a:gridCol>
                <a:gridCol w="195446">
                  <a:extLst>
                    <a:ext uri="{9D8B030D-6E8A-4147-A177-3AD203B41FA5}">
                      <a16:colId xmlns:a16="http://schemas.microsoft.com/office/drawing/2014/main" val="2639372341"/>
                    </a:ext>
                  </a:extLst>
                </a:gridCol>
                <a:gridCol w="195446">
                  <a:extLst>
                    <a:ext uri="{9D8B030D-6E8A-4147-A177-3AD203B41FA5}">
                      <a16:colId xmlns:a16="http://schemas.microsoft.com/office/drawing/2014/main" val="4017454957"/>
                    </a:ext>
                  </a:extLst>
                </a:gridCol>
                <a:gridCol w="195446">
                  <a:extLst>
                    <a:ext uri="{9D8B030D-6E8A-4147-A177-3AD203B41FA5}">
                      <a16:colId xmlns:a16="http://schemas.microsoft.com/office/drawing/2014/main" val="4251627483"/>
                    </a:ext>
                  </a:extLst>
                </a:gridCol>
                <a:gridCol w="195446">
                  <a:extLst>
                    <a:ext uri="{9D8B030D-6E8A-4147-A177-3AD203B41FA5}">
                      <a16:colId xmlns:a16="http://schemas.microsoft.com/office/drawing/2014/main" val="2554722253"/>
                    </a:ext>
                  </a:extLst>
                </a:gridCol>
                <a:gridCol w="195446">
                  <a:extLst>
                    <a:ext uri="{9D8B030D-6E8A-4147-A177-3AD203B41FA5}">
                      <a16:colId xmlns:a16="http://schemas.microsoft.com/office/drawing/2014/main" val="2434645156"/>
                    </a:ext>
                  </a:extLst>
                </a:gridCol>
                <a:gridCol w="195446">
                  <a:extLst>
                    <a:ext uri="{9D8B030D-6E8A-4147-A177-3AD203B41FA5}">
                      <a16:colId xmlns:a16="http://schemas.microsoft.com/office/drawing/2014/main" val="4091516973"/>
                    </a:ext>
                  </a:extLst>
                </a:gridCol>
                <a:gridCol w="195446">
                  <a:extLst>
                    <a:ext uri="{9D8B030D-6E8A-4147-A177-3AD203B41FA5}">
                      <a16:colId xmlns:a16="http://schemas.microsoft.com/office/drawing/2014/main" val="2894681731"/>
                    </a:ext>
                  </a:extLst>
                </a:gridCol>
                <a:gridCol w="195446">
                  <a:extLst>
                    <a:ext uri="{9D8B030D-6E8A-4147-A177-3AD203B41FA5}">
                      <a16:colId xmlns:a16="http://schemas.microsoft.com/office/drawing/2014/main" val="1079600827"/>
                    </a:ext>
                  </a:extLst>
                </a:gridCol>
                <a:gridCol w="195446">
                  <a:extLst>
                    <a:ext uri="{9D8B030D-6E8A-4147-A177-3AD203B41FA5}">
                      <a16:colId xmlns:a16="http://schemas.microsoft.com/office/drawing/2014/main" val="2779444331"/>
                    </a:ext>
                  </a:extLst>
                </a:gridCol>
                <a:gridCol w="195446">
                  <a:extLst>
                    <a:ext uri="{9D8B030D-6E8A-4147-A177-3AD203B41FA5}">
                      <a16:colId xmlns:a16="http://schemas.microsoft.com/office/drawing/2014/main" val="2346039928"/>
                    </a:ext>
                  </a:extLst>
                </a:gridCol>
                <a:gridCol w="195446">
                  <a:extLst>
                    <a:ext uri="{9D8B030D-6E8A-4147-A177-3AD203B41FA5}">
                      <a16:colId xmlns:a16="http://schemas.microsoft.com/office/drawing/2014/main" val="2543839673"/>
                    </a:ext>
                  </a:extLst>
                </a:gridCol>
                <a:gridCol w="195446">
                  <a:extLst>
                    <a:ext uri="{9D8B030D-6E8A-4147-A177-3AD203B41FA5}">
                      <a16:colId xmlns:a16="http://schemas.microsoft.com/office/drawing/2014/main" val="1009166940"/>
                    </a:ext>
                  </a:extLst>
                </a:gridCol>
                <a:gridCol w="195446">
                  <a:extLst>
                    <a:ext uri="{9D8B030D-6E8A-4147-A177-3AD203B41FA5}">
                      <a16:colId xmlns:a16="http://schemas.microsoft.com/office/drawing/2014/main" val="1123913047"/>
                    </a:ext>
                  </a:extLst>
                </a:gridCol>
                <a:gridCol w="195446">
                  <a:extLst>
                    <a:ext uri="{9D8B030D-6E8A-4147-A177-3AD203B41FA5}">
                      <a16:colId xmlns:a16="http://schemas.microsoft.com/office/drawing/2014/main" val="2864883340"/>
                    </a:ext>
                  </a:extLst>
                </a:gridCol>
                <a:gridCol w="195446">
                  <a:extLst>
                    <a:ext uri="{9D8B030D-6E8A-4147-A177-3AD203B41FA5}">
                      <a16:colId xmlns:a16="http://schemas.microsoft.com/office/drawing/2014/main" val="1248222872"/>
                    </a:ext>
                  </a:extLst>
                </a:gridCol>
                <a:gridCol w="195446">
                  <a:extLst>
                    <a:ext uri="{9D8B030D-6E8A-4147-A177-3AD203B41FA5}">
                      <a16:colId xmlns:a16="http://schemas.microsoft.com/office/drawing/2014/main" val="2767376574"/>
                    </a:ext>
                  </a:extLst>
                </a:gridCol>
                <a:gridCol w="195446">
                  <a:extLst>
                    <a:ext uri="{9D8B030D-6E8A-4147-A177-3AD203B41FA5}">
                      <a16:colId xmlns:a16="http://schemas.microsoft.com/office/drawing/2014/main" val="161035687"/>
                    </a:ext>
                  </a:extLst>
                </a:gridCol>
                <a:gridCol w="195446">
                  <a:extLst>
                    <a:ext uri="{9D8B030D-6E8A-4147-A177-3AD203B41FA5}">
                      <a16:colId xmlns:a16="http://schemas.microsoft.com/office/drawing/2014/main" val="3045459379"/>
                    </a:ext>
                  </a:extLst>
                </a:gridCol>
                <a:gridCol w="195446">
                  <a:extLst>
                    <a:ext uri="{9D8B030D-6E8A-4147-A177-3AD203B41FA5}">
                      <a16:colId xmlns:a16="http://schemas.microsoft.com/office/drawing/2014/main" val="4255502280"/>
                    </a:ext>
                  </a:extLst>
                </a:gridCol>
                <a:gridCol w="195446">
                  <a:extLst>
                    <a:ext uri="{9D8B030D-6E8A-4147-A177-3AD203B41FA5}">
                      <a16:colId xmlns:a16="http://schemas.microsoft.com/office/drawing/2014/main" val="1216338873"/>
                    </a:ext>
                  </a:extLst>
                </a:gridCol>
                <a:gridCol w="195446">
                  <a:extLst>
                    <a:ext uri="{9D8B030D-6E8A-4147-A177-3AD203B41FA5}">
                      <a16:colId xmlns:a16="http://schemas.microsoft.com/office/drawing/2014/main" val="1185510990"/>
                    </a:ext>
                  </a:extLst>
                </a:gridCol>
                <a:gridCol w="195446">
                  <a:extLst>
                    <a:ext uri="{9D8B030D-6E8A-4147-A177-3AD203B41FA5}">
                      <a16:colId xmlns:a16="http://schemas.microsoft.com/office/drawing/2014/main" val="2299019414"/>
                    </a:ext>
                  </a:extLst>
                </a:gridCol>
                <a:gridCol w="195446">
                  <a:extLst>
                    <a:ext uri="{9D8B030D-6E8A-4147-A177-3AD203B41FA5}">
                      <a16:colId xmlns:a16="http://schemas.microsoft.com/office/drawing/2014/main" val="2565480847"/>
                    </a:ext>
                  </a:extLst>
                </a:gridCol>
              </a:tblGrid>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extLst>
                  <a:ext uri="{0D108BD9-81ED-4DB2-BD59-A6C34878D82A}">
                    <a16:rowId xmlns:a16="http://schemas.microsoft.com/office/drawing/2014/main" val="3313479349"/>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21610498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9942002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28286848"/>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6252632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42677905"/>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rowSpan="5" gridSpan="8">
                  <a:txBody>
                    <a:bodyPr/>
                    <a:lstStyle/>
                    <a:p>
                      <a:pPr algn="ctr" rtl="1" fontAlgn="ctr"/>
                      <a:r>
                        <a:rPr lang="ar-EG" sz="1800" b="1" i="0" u="none" strike="noStrike" dirty="0">
                          <a:solidFill>
                            <a:srgbClr val="000000"/>
                          </a:solidFill>
                          <a:effectLst/>
                          <a:latin typeface="Calibri" panose="020F0502020204030204" pitchFamily="34" charset="0"/>
                        </a:rPr>
                        <a:t>الارضية سادة 1/1 بترتيب 1:2</a:t>
                      </a:r>
                    </a:p>
                  </a:txBody>
                  <a:tcPr marL="8540" marR="8540" marT="8540" marB="0" anchor="ctr">
                    <a:lnL>
                      <a:noFill/>
                    </a:lnL>
                    <a:lnR>
                      <a:noFill/>
                    </a:lnR>
                    <a:lnT>
                      <a:noFill/>
                    </a:lnT>
                    <a:lnB>
                      <a:noFill/>
                    </a:lnB>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73151067"/>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6808772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8192565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26463624"/>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84584847"/>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dirty="0">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gridSpan="12">
                  <a:txBody>
                    <a:bodyPr/>
                    <a:lstStyle/>
                    <a:p>
                      <a:pPr algn="ctr" rtl="1" fontAlgn="b"/>
                      <a:r>
                        <a:rPr lang="ar-EG" sz="2000" b="1" i="0" u="none" strike="noStrike" dirty="0">
                          <a:solidFill>
                            <a:srgbClr val="000000"/>
                          </a:solidFill>
                          <a:effectLst/>
                          <a:latin typeface="Calibri" panose="020F0502020204030204" pitchFamily="34" charset="0"/>
                        </a:rPr>
                        <a:t>الرسم التنفيذي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dirty="0">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02623846"/>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dirty="0">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12" vMerge="1">
                  <a:txBody>
                    <a:bodyPr/>
                    <a:lstStyle/>
                    <a:p>
                      <a:endParaRPr lang="en-US"/>
                    </a:p>
                  </a:txBody>
                  <a:tcPr>
                    <a:lnL w="12700" cap="flat" cmpd="sng" algn="ctr">
                      <a:solidFill>
                        <a:srgbClr val="000000"/>
                      </a:solidFill>
                      <a:prstDash val="solid"/>
                      <a:round/>
                      <a:headEnd type="none" w="med" len="med"/>
                      <a:tailEnd type="none" w="med" len="med"/>
                    </a:lnL>
                    <a:lnT w="12700" cmpd="sng">
                      <a:noFill/>
                      <a:prstDash val="solid"/>
                    </a:lnT>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00728135"/>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12">
                  <a:txBody>
                    <a:bodyPr/>
                    <a:lstStyle/>
                    <a:p>
                      <a:pPr algn="ctr" rtl="1" fontAlgn="b"/>
                      <a:r>
                        <a:rPr lang="ar-EG" sz="2000" b="1" i="0" u="none" strike="noStrike" dirty="0">
                          <a:solidFill>
                            <a:srgbClr val="000000"/>
                          </a:solidFill>
                          <a:effectLst/>
                          <a:latin typeface="Calibri" panose="020F0502020204030204" pitchFamily="34" charset="0"/>
                        </a:rPr>
                        <a:t>الرسم التشريحي </a:t>
                      </a:r>
                    </a:p>
                  </a:txBody>
                  <a:tcPr marL="8540" marR="8540" marT="8540"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prstDash val="solid"/>
                    </a:lnL>
                    <a:lnT w="12700" cmpd="sng">
                      <a:noFill/>
                      <a:prstDash val="solid"/>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99006822"/>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11679978"/>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rowSpan="8" gridSpan="7">
                  <a:txBody>
                    <a:bodyPr/>
                    <a:lstStyle/>
                    <a:p>
                      <a:pPr algn="ctr" rtl="1" fontAlgn="ctr"/>
                      <a:r>
                        <a:rPr lang="ar-EG" sz="2000" b="1" i="0" u="none" strike="noStrike" dirty="0">
                          <a:solidFill>
                            <a:srgbClr val="000000"/>
                          </a:solidFill>
                          <a:effectLst/>
                          <a:latin typeface="Calibri" panose="020F0502020204030204" pitchFamily="34" charset="0"/>
                        </a:rPr>
                        <a:t>نظام تحريك الدرأ</a:t>
                      </a:r>
                    </a:p>
                  </a:txBody>
                  <a:tcPr marL="8540" marR="8540" marT="8540" marB="0" anchor="ctr">
                    <a:lnL>
                      <a:noFill/>
                    </a:lnL>
                    <a:lnR>
                      <a:noFill/>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15701213"/>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95782509"/>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99050989"/>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93527818"/>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04036984"/>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45457459"/>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94614434"/>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39867626"/>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235209030"/>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7310640"/>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9698171"/>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13554925"/>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94063654"/>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rowSpan="4" gridSpan="9">
                  <a:txBody>
                    <a:bodyPr/>
                    <a:lstStyle/>
                    <a:p>
                      <a:pPr algn="ctr" rtl="1" fontAlgn="ctr"/>
                      <a:r>
                        <a:rPr lang="ar-EG" sz="2000" b="1" i="0" u="none" strike="noStrike" dirty="0">
                          <a:solidFill>
                            <a:srgbClr val="000000"/>
                          </a:solidFill>
                          <a:effectLst/>
                          <a:latin typeface="Calibri" panose="020F0502020204030204" pitchFamily="34" charset="0"/>
                        </a:rPr>
                        <a:t>نظام اللقي </a:t>
                      </a:r>
                    </a:p>
                  </a:txBody>
                  <a:tcPr marL="8540" marR="8540" marT="8540" marB="0" anchor="ctr">
                    <a:lnL>
                      <a:noFill/>
                    </a:lnL>
                    <a:lnR w="12700" cap="flat" cmpd="sng" algn="ctr">
                      <a:solidFill>
                        <a:srgbClr val="000000"/>
                      </a:solidFill>
                      <a:prstDash val="solid"/>
                      <a:round/>
                      <a:headEnd type="none" w="med" len="med"/>
                      <a:tailEnd type="none" w="med" len="med"/>
                    </a:lnR>
                    <a:lnT>
                      <a:noFill/>
                    </a:lnT>
                    <a:lnB>
                      <a:noFill/>
                    </a:lnB>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76079813"/>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13585173"/>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07054840"/>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24371377"/>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hMerge="1">
                  <a:txBody>
                    <a:bodyPr/>
                    <a:lstStyle/>
                    <a:p>
                      <a:pPr algn="l" fontAlgn="b"/>
                      <a:r>
                        <a:rPr lang="en-US" sz="10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8540" marR="8540" marT="854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67103091"/>
                  </a:ext>
                </a:extLst>
              </a:tr>
              <a:tr h="196636">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8540" marR="8540" marT="854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8540" marR="8540" marT="8540" marB="0" anchor="b">
                    <a:lnL>
                      <a:noFill/>
                    </a:lnL>
                    <a:lnR>
                      <a:noFill/>
                    </a:lnR>
                    <a:lnT>
                      <a:noFill/>
                    </a:lnT>
                    <a:lnB>
                      <a:noFill/>
                    </a:lnB>
                  </a:tcPr>
                </a:tc>
                <a:extLst>
                  <a:ext uri="{0D108BD9-81ED-4DB2-BD59-A6C34878D82A}">
                    <a16:rowId xmlns:a16="http://schemas.microsoft.com/office/drawing/2014/main" val="22626448"/>
                  </a:ext>
                </a:extLst>
              </a:tr>
            </a:tbl>
          </a:graphicData>
        </a:graphic>
      </p:graphicFrame>
    </p:spTree>
    <p:extLst>
      <p:ext uri="{BB962C8B-B14F-4D97-AF65-F5344CB8AC3E}">
        <p14:creationId xmlns:p14="http://schemas.microsoft.com/office/powerpoint/2010/main" val="20622383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8A6201-5833-4DE6-9A85-AF70EEB2D1CE}"/>
              </a:ext>
            </a:extLst>
          </p:cNvPr>
          <p:cNvSpPr>
            <a:spLocks noGrp="1"/>
          </p:cNvSpPr>
          <p:nvPr>
            <p:ph type="title"/>
          </p:nvPr>
        </p:nvSpPr>
        <p:spPr/>
        <p:txBody>
          <a:bodyPr>
            <a:normAutofit fontScale="90000"/>
          </a:bodyPr>
          <a:lstStyle/>
          <a:p>
            <a:pPr algn="r" rtl="1"/>
            <a:r>
              <a:rPr lang="ar-EG" b="1" u="sng" dirty="0"/>
              <a:t>مثال 3:- </a:t>
            </a:r>
            <a:r>
              <a:rPr lang="ar-EG" b="1" dirty="0">
                <a:solidFill>
                  <a:srgbClr val="FF0000"/>
                </a:solidFill>
              </a:rPr>
              <a:t>نفس الشكل السابق منفذ بأسلوب السداء الزائد الحقيقي بلون واحد للنقش المطلوب الرسم التشريحي واللقي ونظام تحرك الدرأ  اذا علم أن تركيب الأرضية مبرد  2/2 الترتيب 2 فتلة للنقش : 1 فتلة ارضية.</a:t>
            </a:r>
            <a:endParaRPr lang="en-US" b="1" dirty="0">
              <a:solidFill>
                <a:srgbClr val="FF0000"/>
              </a:solidFill>
            </a:endParaRPr>
          </a:p>
        </p:txBody>
      </p:sp>
      <p:pic>
        <p:nvPicPr>
          <p:cNvPr id="4" name="Content Placeholder 3">
            <a:extLst>
              <a:ext uri="{FF2B5EF4-FFF2-40B4-BE49-F238E27FC236}">
                <a16:creationId xmlns:a16="http://schemas.microsoft.com/office/drawing/2014/main" id="{47BBC363-0D9D-49DC-B177-035A60B4495A}"/>
              </a:ext>
            </a:extLst>
          </p:cNvPr>
          <p:cNvPicPr>
            <a:picLocks noGrp="1" noChangeAspect="1"/>
          </p:cNvPicPr>
          <p:nvPr>
            <p:ph idx="1"/>
          </p:nvPr>
        </p:nvPicPr>
        <p:blipFill>
          <a:blip r:embed="rId2"/>
          <a:stretch>
            <a:fillRect/>
          </a:stretch>
        </p:blipFill>
        <p:spPr>
          <a:xfrm>
            <a:off x="913774" y="2019822"/>
            <a:ext cx="1834202" cy="1596176"/>
          </a:xfrm>
          <a:prstGeom prst="rect">
            <a:avLst/>
          </a:prstGeom>
        </p:spPr>
      </p:pic>
      <p:sp>
        <p:nvSpPr>
          <p:cNvPr id="5" name="Rectangle 4">
            <a:extLst>
              <a:ext uri="{FF2B5EF4-FFF2-40B4-BE49-F238E27FC236}">
                <a16:creationId xmlns:a16="http://schemas.microsoft.com/office/drawing/2014/main" id="{ACC62031-FF70-4ECC-A32F-09BEBAF1A4E0}"/>
              </a:ext>
            </a:extLst>
          </p:cNvPr>
          <p:cNvSpPr/>
          <p:nvPr/>
        </p:nvSpPr>
        <p:spPr>
          <a:xfrm>
            <a:off x="6702934" y="2214694"/>
            <a:ext cx="4575291" cy="523220"/>
          </a:xfrm>
          <a:prstGeom prst="rect">
            <a:avLst/>
          </a:prstGeom>
        </p:spPr>
        <p:txBody>
          <a:bodyPr wrap="none">
            <a:spAutoFit/>
          </a:bodyPr>
          <a:lstStyle/>
          <a:p>
            <a:pPr algn="r" rtl="1"/>
            <a:r>
              <a:rPr lang="ar-EG" sz="2800" b="1" dirty="0"/>
              <a:t>-	لحساب عدد فتل الرسم التشريحي:</a:t>
            </a:r>
            <a:endParaRPr lang="en-US" sz="2800" b="1" dirty="0"/>
          </a:p>
        </p:txBody>
      </p:sp>
      <p:graphicFrame>
        <p:nvGraphicFramePr>
          <p:cNvPr id="6" name="Table 5">
            <a:extLst>
              <a:ext uri="{FF2B5EF4-FFF2-40B4-BE49-F238E27FC236}">
                <a16:creationId xmlns:a16="http://schemas.microsoft.com/office/drawing/2014/main" id="{24DE4341-84E8-4757-BC8F-E2B1ED781FD4}"/>
              </a:ext>
            </a:extLst>
          </p:cNvPr>
          <p:cNvGraphicFramePr>
            <a:graphicFrameLocks noGrp="1"/>
          </p:cNvGraphicFramePr>
          <p:nvPr>
            <p:extLst>
              <p:ext uri="{D42A27DB-BD31-4B8C-83A1-F6EECF244321}">
                <p14:modId xmlns:p14="http://schemas.microsoft.com/office/powerpoint/2010/main" val="3838074544"/>
              </p:ext>
            </p:extLst>
          </p:nvPr>
        </p:nvGraphicFramePr>
        <p:xfrm>
          <a:off x="3432748" y="2871051"/>
          <a:ext cx="7429408" cy="2926080"/>
        </p:xfrm>
        <a:graphic>
          <a:graphicData uri="http://schemas.openxmlformats.org/drawingml/2006/table">
            <a:tbl>
              <a:tblPr rtl="1" firstRow="1" firstCol="1" bandRow="1"/>
              <a:tblGrid>
                <a:gridCol w="4104909">
                  <a:extLst>
                    <a:ext uri="{9D8B030D-6E8A-4147-A177-3AD203B41FA5}">
                      <a16:colId xmlns:a16="http://schemas.microsoft.com/office/drawing/2014/main" val="2565944548"/>
                    </a:ext>
                  </a:extLst>
                </a:gridCol>
                <a:gridCol w="1713797">
                  <a:extLst>
                    <a:ext uri="{9D8B030D-6E8A-4147-A177-3AD203B41FA5}">
                      <a16:colId xmlns:a16="http://schemas.microsoft.com/office/drawing/2014/main" val="1621379569"/>
                    </a:ext>
                  </a:extLst>
                </a:gridCol>
                <a:gridCol w="1610702">
                  <a:extLst>
                    <a:ext uri="{9D8B030D-6E8A-4147-A177-3AD203B41FA5}">
                      <a16:colId xmlns:a16="http://schemas.microsoft.com/office/drawing/2014/main" val="1969624306"/>
                    </a:ext>
                  </a:extLst>
                </a:gridCol>
              </a:tblGrid>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النقش</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الأرضية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270408"/>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عدد الفتل</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4</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3354594"/>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الترتيب</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2</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1</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14427501"/>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بالقسمة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4</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7137401"/>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العامل المشترك الأكبر</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497367927"/>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ضرب العامل المشترك الأكبر بالترتيب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8</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35790931"/>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بالجمع نحصل علي عدد فتل الرسم التشريحي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 فتلة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800653832"/>
                  </a:ext>
                </a:extLst>
              </a:tr>
            </a:tbl>
          </a:graphicData>
        </a:graphic>
      </p:graphicFrame>
      <p:sp>
        <p:nvSpPr>
          <p:cNvPr id="8" name="Rectangle 7">
            <a:extLst>
              <a:ext uri="{FF2B5EF4-FFF2-40B4-BE49-F238E27FC236}">
                <a16:creationId xmlns:a16="http://schemas.microsoft.com/office/drawing/2014/main" id="{E40F3789-7AD1-4C9F-A7BB-B1CAF2C2BDEE}"/>
              </a:ext>
            </a:extLst>
          </p:cNvPr>
          <p:cNvSpPr/>
          <p:nvPr/>
        </p:nvSpPr>
        <p:spPr>
          <a:xfrm>
            <a:off x="2020561" y="5870151"/>
            <a:ext cx="9257664" cy="523220"/>
          </a:xfrm>
          <a:prstGeom prst="rect">
            <a:avLst/>
          </a:prstGeom>
        </p:spPr>
        <p:txBody>
          <a:bodyPr wrap="none">
            <a:spAutoFit/>
          </a:bodyPr>
          <a:lstStyle/>
          <a:p>
            <a:pPr algn="r" rtl="1"/>
            <a:r>
              <a:rPr lang="ar-EG" sz="2800" b="1" dirty="0"/>
              <a:t>-	عدد لحمات الرسم التشريحي 8  ؞ الرسم التشريحي 12 فتلة </a:t>
            </a:r>
            <a:r>
              <a:rPr lang="en-US" sz="2800" b="1" dirty="0"/>
              <a:t>x</a:t>
            </a:r>
            <a:r>
              <a:rPr lang="ar-EG" sz="2800" b="1" dirty="0"/>
              <a:t> 8 لحمات </a:t>
            </a:r>
            <a:endParaRPr lang="en-US" sz="2800" b="1" dirty="0"/>
          </a:p>
        </p:txBody>
      </p:sp>
    </p:spTree>
    <p:extLst>
      <p:ext uri="{BB962C8B-B14F-4D97-AF65-F5344CB8AC3E}">
        <p14:creationId xmlns:p14="http://schemas.microsoft.com/office/powerpoint/2010/main" val="15751926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4B974BF-7EFB-4250-A5BD-2407D92C749D}"/>
              </a:ext>
            </a:extLst>
          </p:cNvPr>
          <p:cNvGraphicFramePr>
            <a:graphicFrameLocks noGrp="1"/>
          </p:cNvGraphicFramePr>
          <p:nvPr>
            <p:ph idx="1"/>
            <p:extLst>
              <p:ext uri="{D42A27DB-BD31-4B8C-83A1-F6EECF244321}">
                <p14:modId xmlns:p14="http://schemas.microsoft.com/office/powerpoint/2010/main" val="503255096"/>
              </p:ext>
            </p:extLst>
          </p:nvPr>
        </p:nvGraphicFramePr>
        <p:xfrm>
          <a:off x="2623279" y="461622"/>
          <a:ext cx="6168934" cy="5590180"/>
        </p:xfrm>
        <a:graphic>
          <a:graphicData uri="http://schemas.openxmlformats.org/drawingml/2006/table">
            <a:tbl>
              <a:tblPr/>
              <a:tblGrid>
                <a:gridCol w="169255">
                  <a:extLst>
                    <a:ext uri="{9D8B030D-6E8A-4147-A177-3AD203B41FA5}">
                      <a16:colId xmlns:a16="http://schemas.microsoft.com/office/drawing/2014/main" val="593763420"/>
                    </a:ext>
                  </a:extLst>
                </a:gridCol>
                <a:gridCol w="169255">
                  <a:extLst>
                    <a:ext uri="{9D8B030D-6E8A-4147-A177-3AD203B41FA5}">
                      <a16:colId xmlns:a16="http://schemas.microsoft.com/office/drawing/2014/main" val="1811274666"/>
                    </a:ext>
                  </a:extLst>
                </a:gridCol>
                <a:gridCol w="169255">
                  <a:extLst>
                    <a:ext uri="{9D8B030D-6E8A-4147-A177-3AD203B41FA5}">
                      <a16:colId xmlns:a16="http://schemas.microsoft.com/office/drawing/2014/main" val="3466064511"/>
                    </a:ext>
                  </a:extLst>
                </a:gridCol>
                <a:gridCol w="169255">
                  <a:extLst>
                    <a:ext uri="{9D8B030D-6E8A-4147-A177-3AD203B41FA5}">
                      <a16:colId xmlns:a16="http://schemas.microsoft.com/office/drawing/2014/main" val="3696411649"/>
                    </a:ext>
                  </a:extLst>
                </a:gridCol>
                <a:gridCol w="169255">
                  <a:extLst>
                    <a:ext uri="{9D8B030D-6E8A-4147-A177-3AD203B41FA5}">
                      <a16:colId xmlns:a16="http://schemas.microsoft.com/office/drawing/2014/main" val="1690365021"/>
                    </a:ext>
                  </a:extLst>
                </a:gridCol>
                <a:gridCol w="169255">
                  <a:extLst>
                    <a:ext uri="{9D8B030D-6E8A-4147-A177-3AD203B41FA5}">
                      <a16:colId xmlns:a16="http://schemas.microsoft.com/office/drawing/2014/main" val="4265260770"/>
                    </a:ext>
                  </a:extLst>
                </a:gridCol>
                <a:gridCol w="169255">
                  <a:extLst>
                    <a:ext uri="{9D8B030D-6E8A-4147-A177-3AD203B41FA5}">
                      <a16:colId xmlns:a16="http://schemas.microsoft.com/office/drawing/2014/main" val="2833810951"/>
                    </a:ext>
                  </a:extLst>
                </a:gridCol>
                <a:gridCol w="169255">
                  <a:extLst>
                    <a:ext uri="{9D8B030D-6E8A-4147-A177-3AD203B41FA5}">
                      <a16:colId xmlns:a16="http://schemas.microsoft.com/office/drawing/2014/main" val="1933518865"/>
                    </a:ext>
                  </a:extLst>
                </a:gridCol>
                <a:gridCol w="169255">
                  <a:extLst>
                    <a:ext uri="{9D8B030D-6E8A-4147-A177-3AD203B41FA5}">
                      <a16:colId xmlns:a16="http://schemas.microsoft.com/office/drawing/2014/main" val="1930652897"/>
                    </a:ext>
                  </a:extLst>
                </a:gridCol>
                <a:gridCol w="169255">
                  <a:extLst>
                    <a:ext uri="{9D8B030D-6E8A-4147-A177-3AD203B41FA5}">
                      <a16:colId xmlns:a16="http://schemas.microsoft.com/office/drawing/2014/main" val="2341672962"/>
                    </a:ext>
                  </a:extLst>
                </a:gridCol>
                <a:gridCol w="169255">
                  <a:extLst>
                    <a:ext uri="{9D8B030D-6E8A-4147-A177-3AD203B41FA5}">
                      <a16:colId xmlns:a16="http://schemas.microsoft.com/office/drawing/2014/main" val="1901652762"/>
                    </a:ext>
                  </a:extLst>
                </a:gridCol>
                <a:gridCol w="169255">
                  <a:extLst>
                    <a:ext uri="{9D8B030D-6E8A-4147-A177-3AD203B41FA5}">
                      <a16:colId xmlns:a16="http://schemas.microsoft.com/office/drawing/2014/main" val="3253266470"/>
                    </a:ext>
                  </a:extLst>
                </a:gridCol>
                <a:gridCol w="169255">
                  <a:extLst>
                    <a:ext uri="{9D8B030D-6E8A-4147-A177-3AD203B41FA5}">
                      <a16:colId xmlns:a16="http://schemas.microsoft.com/office/drawing/2014/main" val="1665003006"/>
                    </a:ext>
                  </a:extLst>
                </a:gridCol>
                <a:gridCol w="169255">
                  <a:extLst>
                    <a:ext uri="{9D8B030D-6E8A-4147-A177-3AD203B41FA5}">
                      <a16:colId xmlns:a16="http://schemas.microsoft.com/office/drawing/2014/main" val="2483687852"/>
                    </a:ext>
                  </a:extLst>
                </a:gridCol>
                <a:gridCol w="169255">
                  <a:extLst>
                    <a:ext uri="{9D8B030D-6E8A-4147-A177-3AD203B41FA5}">
                      <a16:colId xmlns:a16="http://schemas.microsoft.com/office/drawing/2014/main" val="3972281482"/>
                    </a:ext>
                  </a:extLst>
                </a:gridCol>
                <a:gridCol w="169255">
                  <a:extLst>
                    <a:ext uri="{9D8B030D-6E8A-4147-A177-3AD203B41FA5}">
                      <a16:colId xmlns:a16="http://schemas.microsoft.com/office/drawing/2014/main" val="3408807151"/>
                    </a:ext>
                  </a:extLst>
                </a:gridCol>
                <a:gridCol w="169255">
                  <a:extLst>
                    <a:ext uri="{9D8B030D-6E8A-4147-A177-3AD203B41FA5}">
                      <a16:colId xmlns:a16="http://schemas.microsoft.com/office/drawing/2014/main" val="2925451694"/>
                    </a:ext>
                  </a:extLst>
                </a:gridCol>
                <a:gridCol w="169255">
                  <a:extLst>
                    <a:ext uri="{9D8B030D-6E8A-4147-A177-3AD203B41FA5}">
                      <a16:colId xmlns:a16="http://schemas.microsoft.com/office/drawing/2014/main" val="2997212161"/>
                    </a:ext>
                  </a:extLst>
                </a:gridCol>
                <a:gridCol w="169255">
                  <a:extLst>
                    <a:ext uri="{9D8B030D-6E8A-4147-A177-3AD203B41FA5}">
                      <a16:colId xmlns:a16="http://schemas.microsoft.com/office/drawing/2014/main" val="2576450575"/>
                    </a:ext>
                  </a:extLst>
                </a:gridCol>
                <a:gridCol w="75754">
                  <a:extLst>
                    <a:ext uri="{9D8B030D-6E8A-4147-A177-3AD203B41FA5}">
                      <a16:colId xmlns:a16="http://schemas.microsoft.com/office/drawing/2014/main" val="2594630067"/>
                    </a:ext>
                  </a:extLst>
                </a:gridCol>
                <a:gridCol w="169255">
                  <a:extLst>
                    <a:ext uri="{9D8B030D-6E8A-4147-A177-3AD203B41FA5}">
                      <a16:colId xmlns:a16="http://schemas.microsoft.com/office/drawing/2014/main" val="355568294"/>
                    </a:ext>
                  </a:extLst>
                </a:gridCol>
                <a:gridCol w="169255">
                  <a:extLst>
                    <a:ext uri="{9D8B030D-6E8A-4147-A177-3AD203B41FA5}">
                      <a16:colId xmlns:a16="http://schemas.microsoft.com/office/drawing/2014/main" val="1637772550"/>
                    </a:ext>
                  </a:extLst>
                </a:gridCol>
                <a:gridCol w="169255">
                  <a:extLst>
                    <a:ext uri="{9D8B030D-6E8A-4147-A177-3AD203B41FA5}">
                      <a16:colId xmlns:a16="http://schemas.microsoft.com/office/drawing/2014/main" val="3365233002"/>
                    </a:ext>
                  </a:extLst>
                </a:gridCol>
                <a:gridCol w="169255">
                  <a:extLst>
                    <a:ext uri="{9D8B030D-6E8A-4147-A177-3AD203B41FA5}">
                      <a16:colId xmlns:a16="http://schemas.microsoft.com/office/drawing/2014/main" val="3230885642"/>
                    </a:ext>
                  </a:extLst>
                </a:gridCol>
                <a:gridCol w="169255">
                  <a:extLst>
                    <a:ext uri="{9D8B030D-6E8A-4147-A177-3AD203B41FA5}">
                      <a16:colId xmlns:a16="http://schemas.microsoft.com/office/drawing/2014/main" val="496483084"/>
                    </a:ext>
                  </a:extLst>
                </a:gridCol>
                <a:gridCol w="169255">
                  <a:extLst>
                    <a:ext uri="{9D8B030D-6E8A-4147-A177-3AD203B41FA5}">
                      <a16:colId xmlns:a16="http://schemas.microsoft.com/office/drawing/2014/main" val="4063564147"/>
                    </a:ext>
                  </a:extLst>
                </a:gridCol>
                <a:gridCol w="169255">
                  <a:extLst>
                    <a:ext uri="{9D8B030D-6E8A-4147-A177-3AD203B41FA5}">
                      <a16:colId xmlns:a16="http://schemas.microsoft.com/office/drawing/2014/main" val="1701249329"/>
                    </a:ext>
                  </a:extLst>
                </a:gridCol>
                <a:gridCol w="169255">
                  <a:extLst>
                    <a:ext uri="{9D8B030D-6E8A-4147-A177-3AD203B41FA5}">
                      <a16:colId xmlns:a16="http://schemas.microsoft.com/office/drawing/2014/main" val="2762548856"/>
                    </a:ext>
                  </a:extLst>
                </a:gridCol>
                <a:gridCol w="169255">
                  <a:extLst>
                    <a:ext uri="{9D8B030D-6E8A-4147-A177-3AD203B41FA5}">
                      <a16:colId xmlns:a16="http://schemas.microsoft.com/office/drawing/2014/main" val="2297389361"/>
                    </a:ext>
                  </a:extLst>
                </a:gridCol>
                <a:gridCol w="169255">
                  <a:extLst>
                    <a:ext uri="{9D8B030D-6E8A-4147-A177-3AD203B41FA5}">
                      <a16:colId xmlns:a16="http://schemas.microsoft.com/office/drawing/2014/main" val="1971345106"/>
                    </a:ext>
                  </a:extLst>
                </a:gridCol>
                <a:gridCol w="169255">
                  <a:extLst>
                    <a:ext uri="{9D8B030D-6E8A-4147-A177-3AD203B41FA5}">
                      <a16:colId xmlns:a16="http://schemas.microsoft.com/office/drawing/2014/main" val="3562261827"/>
                    </a:ext>
                  </a:extLst>
                </a:gridCol>
                <a:gridCol w="169255">
                  <a:extLst>
                    <a:ext uri="{9D8B030D-6E8A-4147-A177-3AD203B41FA5}">
                      <a16:colId xmlns:a16="http://schemas.microsoft.com/office/drawing/2014/main" val="1832218129"/>
                    </a:ext>
                  </a:extLst>
                </a:gridCol>
                <a:gridCol w="169255">
                  <a:extLst>
                    <a:ext uri="{9D8B030D-6E8A-4147-A177-3AD203B41FA5}">
                      <a16:colId xmlns:a16="http://schemas.microsoft.com/office/drawing/2014/main" val="4044356493"/>
                    </a:ext>
                  </a:extLst>
                </a:gridCol>
                <a:gridCol w="169255">
                  <a:extLst>
                    <a:ext uri="{9D8B030D-6E8A-4147-A177-3AD203B41FA5}">
                      <a16:colId xmlns:a16="http://schemas.microsoft.com/office/drawing/2014/main" val="2443786008"/>
                    </a:ext>
                  </a:extLst>
                </a:gridCol>
                <a:gridCol w="169255">
                  <a:extLst>
                    <a:ext uri="{9D8B030D-6E8A-4147-A177-3AD203B41FA5}">
                      <a16:colId xmlns:a16="http://schemas.microsoft.com/office/drawing/2014/main" val="3140473761"/>
                    </a:ext>
                  </a:extLst>
                </a:gridCol>
                <a:gridCol w="169255">
                  <a:extLst>
                    <a:ext uri="{9D8B030D-6E8A-4147-A177-3AD203B41FA5}">
                      <a16:colId xmlns:a16="http://schemas.microsoft.com/office/drawing/2014/main" val="2957509151"/>
                    </a:ext>
                  </a:extLst>
                </a:gridCol>
                <a:gridCol w="169255">
                  <a:extLst>
                    <a:ext uri="{9D8B030D-6E8A-4147-A177-3AD203B41FA5}">
                      <a16:colId xmlns:a16="http://schemas.microsoft.com/office/drawing/2014/main" val="1123428091"/>
                    </a:ext>
                  </a:extLst>
                </a:gridCol>
              </a:tblGrid>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extLst>
                  <a:ext uri="{0D108BD9-81ED-4DB2-BD59-A6C34878D82A}">
                    <a16:rowId xmlns:a16="http://schemas.microsoft.com/office/drawing/2014/main" val="236464127"/>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95828022"/>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2410875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48184262"/>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7326655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27474568"/>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2487880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rowSpan="5" gridSpan="8">
                  <a:txBody>
                    <a:bodyPr/>
                    <a:lstStyle/>
                    <a:p>
                      <a:pPr algn="ctr" rtl="1" fontAlgn="ctr"/>
                      <a:r>
                        <a:rPr lang="ar-EG" sz="1600" b="1" i="0" u="none" strike="noStrike" dirty="0">
                          <a:solidFill>
                            <a:srgbClr val="000000"/>
                          </a:solidFill>
                          <a:effectLst/>
                          <a:latin typeface="Calibri" panose="020F0502020204030204" pitchFamily="34" charset="0"/>
                        </a:rPr>
                        <a:t>الارضية مبرد2/2 بترتيب 1:1</a:t>
                      </a:r>
                    </a:p>
                  </a:txBody>
                  <a:tcPr marL="7783" marR="7783" marT="7783" marB="0" anchor="ctr">
                    <a:lnL>
                      <a:noFill/>
                    </a:lnL>
                    <a:lnR>
                      <a:noFill/>
                    </a:lnR>
                    <a:lnT>
                      <a:noFill/>
                    </a:lnT>
                    <a:lnB>
                      <a:noFill/>
                    </a:lnB>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53656517"/>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83422661"/>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31652612"/>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97921566"/>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gridSpan="11">
                  <a:txBody>
                    <a:bodyPr/>
                    <a:lstStyle/>
                    <a:p>
                      <a:pPr algn="ctr" rtl="1" fontAlgn="b"/>
                      <a:r>
                        <a:rPr lang="ar-EG" sz="2000" b="1" i="0" u="none" strike="noStrike" dirty="0">
                          <a:solidFill>
                            <a:srgbClr val="000000"/>
                          </a:solidFill>
                          <a:effectLst/>
                          <a:latin typeface="Calibri" panose="020F0502020204030204" pitchFamily="34" charset="0"/>
                        </a:rPr>
                        <a:t>الرسم التنفيذي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lnL w="12700" cmpd="sng">
                      <a:noFill/>
                      <a:prstDash val="solid"/>
                    </a:lnL>
                    <a:lnT w="12700" cmpd="sng">
                      <a:noFill/>
                      <a:prstDash val="solid"/>
                    </a:lnT>
                  </a:tcPr>
                </a:tc>
                <a:tc rowSpan="2" hMerge="1">
                  <a:txBody>
                    <a:bodyPr/>
                    <a:lstStyle/>
                    <a:p>
                      <a:endParaRPr lang="en-US"/>
                    </a:p>
                  </a:txBody>
                  <a:tcPr/>
                </a:tc>
                <a:tc rowSpan="2" hMerge="1">
                  <a:txBody>
                    <a:bodyPr/>
                    <a:lstStyle/>
                    <a:p>
                      <a:endParaRPr lang="en-US"/>
                    </a:p>
                  </a:txBody>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95146291"/>
                  </a:ext>
                </a:extLst>
              </a:tr>
              <a:tr h="204592">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1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64863594"/>
                  </a:ext>
                </a:extLst>
              </a:tr>
              <a:tr h="111296">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12">
                  <a:txBody>
                    <a:bodyPr/>
                    <a:lstStyle/>
                    <a:p>
                      <a:pPr algn="ctr" rtl="1" fontAlgn="b"/>
                      <a:r>
                        <a:rPr lang="ar-EG" sz="2000" b="0" i="0" u="none" strike="noStrike" dirty="0">
                          <a:solidFill>
                            <a:srgbClr val="000000"/>
                          </a:solidFill>
                          <a:effectLst/>
                          <a:latin typeface="Calibri" panose="020F0502020204030204" pitchFamily="34" charset="0"/>
                        </a:rPr>
                        <a:t>الرسم التشريحي </a:t>
                      </a:r>
                    </a:p>
                  </a:txBody>
                  <a:tcPr marL="7783" marR="7783" marT="7783"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642009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59630813"/>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rowSpan="8" gridSpan="6">
                  <a:txBody>
                    <a:bodyPr/>
                    <a:lstStyle/>
                    <a:p>
                      <a:pPr algn="ctr" rtl="1" fontAlgn="ctr"/>
                      <a:r>
                        <a:rPr lang="ar-EG" sz="2000" b="1" i="0" u="none" strike="noStrike" dirty="0">
                          <a:solidFill>
                            <a:srgbClr val="000000"/>
                          </a:solidFill>
                          <a:effectLst/>
                          <a:latin typeface="Calibri" panose="020F0502020204030204" pitchFamily="34" charset="0"/>
                        </a:rPr>
                        <a:t>نظام تحريك الدرأ</a:t>
                      </a:r>
                    </a:p>
                  </a:txBody>
                  <a:tcPr marL="7783" marR="7783" marT="7783" marB="0" anchor="ctr">
                    <a:lnL>
                      <a:noFill/>
                    </a:lnL>
                    <a:lnR>
                      <a:noFill/>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6014450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75299349"/>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63277213"/>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82263364"/>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dirty="0">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23125313"/>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86929325"/>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20862631"/>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75887556"/>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76441596"/>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a:noFill/>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72263816"/>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16264249"/>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5863973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76075581"/>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95783841"/>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rowSpan="4" gridSpan="9">
                  <a:txBody>
                    <a:bodyPr/>
                    <a:lstStyle/>
                    <a:p>
                      <a:pPr algn="ctr" rtl="1" fontAlgn="ctr"/>
                      <a:r>
                        <a:rPr lang="ar-EG" sz="2000" b="1" i="0" u="none" strike="noStrike" dirty="0">
                          <a:solidFill>
                            <a:srgbClr val="000000"/>
                          </a:solidFill>
                          <a:effectLst/>
                          <a:latin typeface="Calibri" panose="020F0502020204030204" pitchFamily="34" charset="0"/>
                        </a:rPr>
                        <a:t>نظام اللقي </a:t>
                      </a:r>
                    </a:p>
                  </a:txBody>
                  <a:tcPr marL="7783" marR="7783" marT="7783" marB="0" anchor="ctr">
                    <a:lnL>
                      <a:noFill/>
                    </a:lnL>
                    <a:lnR w="12700" cap="flat" cmpd="sng" algn="ctr">
                      <a:solidFill>
                        <a:srgbClr val="000000"/>
                      </a:solidFill>
                      <a:prstDash val="solid"/>
                      <a:round/>
                      <a:headEnd type="none" w="med" len="med"/>
                      <a:tailEnd type="none" w="med" len="med"/>
                    </a:lnR>
                    <a:lnT>
                      <a:noFill/>
                    </a:lnT>
                    <a:lnB>
                      <a:noFill/>
                    </a:lnB>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99035836"/>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41114582"/>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06029014"/>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59141194"/>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21233903"/>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28027210"/>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783" marR="7783" marT="7783"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17579565"/>
                  </a:ext>
                </a:extLst>
              </a:tr>
              <a:tr h="144763">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783" marR="7783" marT="7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783" marR="7783" marT="7783" marB="0" anchor="b">
                    <a:lnL>
                      <a:noFill/>
                    </a:lnL>
                    <a:lnR>
                      <a:noFill/>
                    </a:lnR>
                    <a:lnT>
                      <a:noFill/>
                    </a:lnT>
                    <a:lnB>
                      <a:noFill/>
                    </a:lnB>
                  </a:tcPr>
                </a:tc>
                <a:extLst>
                  <a:ext uri="{0D108BD9-81ED-4DB2-BD59-A6C34878D82A}">
                    <a16:rowId xmlns:a16="http://schemas.microsoft.com/office/drawing/2014/main" val="3679646004"/>
                  </a:ext>
                </a:extLst>
              </a:tr>
            </a:tbl>
          </a:graphicData>
        </a:graphic>
      </p:graphicFrame>
    </p:spTree>
    <p:extLst>
      <p:ext uri="{BB962C8B-B14F-4D97-AF65-F5344CB8AC3E}">
        <p14:creationId xmlns:p14="http://schemas.microsoft.com/office/powerpoint/2010/main" val="23235844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E4CA89-AB85-415B-AA99-52135959162D}"/>
              </a:ext>
            </a:extLst>
          </p:cNvPr>
          <p:cNvSpPr>
            <a:spLocks noGrp="1"/>
          </p:cNvSpPr>
          <p:nvPr>
            <p:ph type="title"/>
          </p:nvPr>
        </p:nvSpPr>
        <p:spPr/>
        <p:txBody>
          <a:bodyPr>
            <a:normAutofit fontScale="90000"/>
          </a:bodyPr>
          <a:lstStyle/>
          <a:p>
            <a:pPr algn="just" rtl="1"/>
            <a:r>
              <a:rPr lang="ar-EG" b="1" u="sng" dirty="0"/>
              <a:t> مثال 4: </a:t>
            </a:r>
            <a:r>
              <a:rPr lang="ar-EG" b="1" dirty="0">
                <a:solidFill>
                  <a:srgbClr val="FF0000"/>
                </a:solidFill>
              </a:rPr>
              <a:t>الشكل الموضح منفذ بأسلوب السداء الزائد الحقيقي بلون واحد للنقش المطلوب الرسم التشريحي واللقي ونظام تحرك الدرأ  اذا علم أن تركيب الأرضية سادة 1/1 الترتيب 1 فتلة للنقش : 1 فتلة ارضية.</a:t>
            </a:r>
            <a:endParaRPr lang="en-US" b="1" dirty="0">
              <a:solidFill>
                <a:srgbClr val="FF0000"/>
              </a:solidFill>
            </a:endParaRPr>
          </a:p>
        </p:txBody>
      </p:sp>
      <p:pic>
        <p:nvPicPr>
          <p:cNvPr id="4" name="Content Placeholder 3">
            <a:extLst>
              <a:ext uri="{FF2B5EF4-FFF2-40B4-BE49-F238E27FC236}">
                <a16:creationId xmlns:a16="http://schemas.microsoft.com/office/drawing/2014/main" id="{F0C79A68-0607-4A3C-8340-AC2CE7B1DABD}"/>
              </a:ext>
            </a:extLst>
          </p:cNvPr>
          <p:cNvPicPr>
            <a:picLocks noGrp="1" noChangeAspect="1"/>
          </p:cNvPicPr>
          <p:nvPr>
            <p:ph idx="1"/>
          </p:nvPr>
        </p:nvPicPr>
        <p:blipFill>
          <a:blip r:embed="rId2"/>
          <a:stretch>
            <a:fillRect/>
          </a:stretch>
        </p:blipFill>
        <p:spPr>
          <a:xfrm>
            <a:off x="1415872" y="2004948"/>
            <a:ext cx="1968111" cy="1817544"/>
          </a:xfrm>
          <a:prstGeom prst="rect">
            <a:avLst/>
          </a:prstGeom>
        </p:spPr>
      </p:pic>
      <p:sp>
        <p:nvSpPr>
          <p:cNvPr id="5" name="Rectangle 4">
            <a:extLst>
              <a:ext uri="{FF2B5EF4-FFF2-40B4-BE49-F238E27FC236}">
                <a16:creationId xmlns:a16="http://schemas.microsoft.com/office/drawing/2014/main" id="{1CF06FE3-68F0-4F26-A7EF-2FA49FC870D8}"/>
              </a:ext>
            </a:extLst>
          </p:cNvPr>
          <p:cNvSpPr/>
          <p:nvPr/>
        </p:nvSpPr>
        <p:spPr>
          <a:xfrm>
            <a:off x="6533701" y="2214694"/>
            <a:ext cx="4575291" cy="523220"/>
          </a:xfrm>
          <a:prstGeom prst="rect">
            <a:avLst/>
          </a:prstGeom>
        </p:spPr>
        <p:txBody>
          <a:bodyPr wrap="none">
            <a:spAutoFit/>
          </a:bodyPr>
          <a:lstStyle/>
          <a:p>
            <a:pPr algn="r" rtl="1"/>
            <a:r>
              <a:rPr lang="ar-EG" sz="2800" b="1" dirty="0"/>
              <a:t>-	لحساب عدد فتل الرسم التشريحي:</a:t>
            </a:r>
            <a:endParaRPr lang="en-US" sz="2800" b="1" dirty="0"/>
          </a:p>
        </p:txBody>
      </p:sp>
      <p:graphicFrame>
        <p:nvGraphicFramePr>
          <p:cNvPr id="6" name="Table 5">
            <a:extLst>
              <a:ext uri="{FF2B5EF4-FFF2-40B4-BE49-F238E27FC236}">
                <a16:creationId xmlns:a16="http://schemas.microsoft.com/office/drawing/2014/main" id="{610DBD37-9C4E-45FD-8080-3AA3EAE01D67}"/>
              </a:ext>
            </a:extLst>
          </p:cNvPr>
          <p:cNvGraphicFramePr>
            <a:graphicFrameLocks noGrp="1"/>
          </p:cNvGraphicFramePr>
          <p:nvPr>
            <p:extLst>
              <p:ext uri="{D42A27DB-BD31-4B8C-83A1-F6EECF244321}">
                <p14:modId xmlns:p14="http://schemas.microsoft.com/office/powerpoint/2010/main" val="1759166643"/>
              </p:ext>
            </p:extLst>
          </p:nvPr>
        </p:nvGraphicFramePr>
        <p:xfrm>
          <a:off x="3758808" y="2777598"/>
          <a:ext cx="7144593" cy="2926080"/>
        </p:xfrm>
        <a:graphic>
          <a:graphicData uri="http://schemas.openxmlformats.org/drawingml/2006/table">
            <a:tbl>
              <a:tblPr rtl="1" firstRow="1" firstCol="1" bandRow="1"/>
              <a:tblGrid>
                <a:gridCol w="3947542">
                  <a:extLst>
                    <a:ext uri="{9D8B030D-6E8A-4147-A177-3AD203B41FA5}">
                      <a16:colId xmlns:a16="http://schemas.microsoft.com/office/drawing/2014/main" val="2187945107"/>
                    </a:ext>
                  </a:extLst>
                </a:gridCol>
                <a:gridCol w="1648096">
                  <a:extLst>
                    <a:ext uri="{9D8B030D-6E8A-4147-A177-3AD203B41FA5}">
                      <a16:colId xmlns:a16="http://schemas.microsoft.com/office/drawing/2014/main" val="730517840"/>
                    </a:ext>
                  </a:extLst>
                </a:gridCol>
                <a:gridCol w="1548955">
                  <a:extLst>
                    <a:ext uri="{9D8B030D-6E8A-4147-A177-3AD203B41FA5}">
                      <a16:colId xmlns:a16="http://schemas.microsoft.com/office/drawing/2014/main" val="2909515548"/>
                    </a:ext>
                  </a:extLst>
                </a:gridCol>
              </a:tblGrid>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 </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النقش</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الأرضية</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39777424"/>
                  </a:ext>
                </a:extLst>
              </a:tr>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عدد الفتل</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98838741"/>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الترتيب</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1</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1293815"/>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بالقسمة</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3815879"/>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العامل المشترك الأكبر</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3655372100"/>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ضرب العامل المشترك الأكبر بالترتيب </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12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62905516"/>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بالجمع نحصل علي عدد فتل الرسم التشريحي </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24 فتلة</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319249474"/>
                  </a:ext>
                </a:extLst>
              </a:tr>
            </a:tbl>
          </a:graphicData>
        </a:graphic>
      </p:graphicFrame>
      <p:sp>
        <p:nvSpPr>
          <p:cNvPr id="7" name="Rectangle 6">
            <a:extLst>
              <a:ext uri="{FF2B5EF4-FFF2-40B4-BE49-F238E27FC236}">
                <a16:creationId xmlns:a16="http://schemas.microsoft.com/office/drawing/2014/main" id="{636016B1-DEB3-4C91-AAA1-2F89AFEF1BC3}"/>
              </a:ext>
            </a:extLst>
          </p:cNvPr>
          <p:cNvSpPr/>
          <p:nvPr/>
        </p:nvSpPr>
        <p:spPr>
          <a:xfrm>
            <a:off x="1858780" y="5916317"/>
            <a:ext cx="9447416" cy="523220"/>
          </a:xfrm>
          <a:prstGeom prst="rect">
            <a:avLst/>
          </a:prstGeom>
        </p:spPr>
        <p:txBody>
          <a:bodyPr wrap="square">
            <a:spAutoFit/>
          </a:bodyPr>
          <a:lstStyle/>
          <a:p>
            <a:pPr algn="r" rtl="1"/>
            <a:r>
              <a:rPr lang="ar-EG" sz="2800" dirty="0"/>
              <a:t>-	</a:t>
            </a:r>
            <a:r>
              <a:rPr lang="ar-EG" sz="2800" b="1" dirty="0"/>
              <a:t>عدد لحمات الرسم التشريحي 12 ؞ الرسم التشريحي 24 فتلة </a:t>
            </a:r>
            <a:r>
              <a:rPr lang="en-US" sz="2800" b="1" dirty="0"/>
              <a:t>x</a:t>
            </a:r>
            <a:r>
              <a:rPr lang="ar-EG" sz="2800" b="1" dirty="0"/>
              <a:t> 12 لحمة</a:t>
            </a:r>
            <a:endParaRPr lang="en-US" sz="2800" b="1" dirty="0"/>
          </a:p>
        </p:txBody>
      </p:sp>
    </p:spTree>
    <p:extLst>
      <p:ext uri="{BB962C8B-B14F-4D97-AF65-F5344CB8AC3E}">
        <p14:creationId xmlns:p14="http://schemas.microsoft.com/office/powerpoint/2010/main" val="2456611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C4A3F85-8389-4C67-AD84-B50340DBD0BA}"/>
              </a:ext>
            </a:extLst>
          </p:cNvPr>
          <p:cNvGraphicFramePr>
            <a:graphicFrameLocks noGrp="1"/>
          </p:cNvGraphicFramePr>
          <p:nvPr>
            <p:ph idx="1"/>
            <p:extLst>
              <p:ext uri="{D42A27DB-BD31-4B8C-83A1-F6EECF244321}">
                <p14:modId xmlns:p14="http://schemas.microsoft.com/office/powerpoint/2010/main" val="1367143175"/>
              </p:ext>
            </p:extLst>
          </p:nvPr>
        </p:nvGraphicFramePr>
        <p:xfrm>
          <a:off x="3010368" y="524210"/>
          <a:ext cx="6234346" cy="5590866"/>
        </p:xfrm>
        <a:graphic>
          <a:graphicData uri="http://schemas.openxmlformats.org/drawingml/2006/table">
            <a:tbl>
              <a:tblPr/>
              <a:tblGrid>
                <a:gridCol w="104402">
                  <a:extLst>
                    <a:ext uri="{9D8B030D-6E8A-4147-A177-3AD203B41FA5}">
                      <a16:colId xmlns:a16="http://schemas.microsoft.com/office/drawing/2014/main" val="1535071420"/>
                    </a:ext>
                  </a:extLst>
                </a:gridCol>
                <a:gridCol w="104402">
                  <a:extLst>
                    <a:ext uri="{9D8B030D-6E8A-4147-A177-3AD203B41FA5}">
                      <a16:colId xmlns:a16="http://schemas.microsoft.com/office/drawing/2014/main" val="2563795755"/>
                    </a:ext>
                  </a:extLst>
                </a:gridCol>
                <a:gridCol w="104402">
                  <a:extLst>
                    <a:ext uri="{9D8B030D-6E8A-4147-A177-3AD203B41FA5}">
                      <a16:colId xmlns:a16="http://schemas.microsoft.com/office/drawing/2014/main" val="3252678999"/>
                    </a:ext>
                  </a:extLst>
                </a:gridCol>
                <a:gridCol w="104402">
                  <a:extLst>
                    <a:ext uri="{9D8B030D-6E8A-4147-A177-3AD203B41FA5}">
                      <a16:colId xmlns:a16="http://schemas.microsoft.com/office/drawing/2014/main" val="3458923907"/>
                    </a:ext>
                  </a:extLst>
                </a:gridCol>
                <a:gridCol w="104402">
                  <a:extLst>
                    <a:ext uri="{9D8B030D-6E8A-4147-A177-3AD203B41FA5}">
                      <a16:colId xmlns:a16="http://schemas.microsoft.com/office/drawing/2014/main" val="4165735089"/>
                    </a:ext>
                  </a:extLst>
                </a:gridCol>
                <a:gridCol w="104402">
                  <a:extLst>
                    <a:ext uri="{9D8B030D-6E8A-4147-A177-3AD203B41FA5}">
                      <a16:colId xmlns:a16="http://schemas.microsoft.com/office/drawing/2014/main" val="3971827343"/>
                    </a:ext>
                  </a:extLst>
                </a:gridCol>
                <a:gridCol w="104402">
                  <a:extLst>
                    <a:ext uri="{9D8B030D-6E8A-4147-A177-3AD203B41FA5}">
                      <a16:colId xmlns:a16="http://schemas.microsoft.com/office/drawing/2014/main" val="2393662863"/>
                    </a:ext>
                  </a:extLst>
                </a:gridCol>
                <a:gridCol w="104402">
                  <a:extLst>
                    <a:ext uri="{9D8B030D-6E8A-4147-A177-3AD203B41FA5}">
                      <a16:colId xmlns:a16="http://schemas.microsoft.com/office/drawing/2014/main" val="1784068495"/>
                    </a:ext>
                  </a:extLst>
                </a:gridCol>
                <a:gridCol w="104402">
                  <a:extLst>
                    <a:ext uri="{9D8B030D-6E8A-4147-A177-3AD203B41FA5}">
                      <a16:colId xmlns:a16="http://schemas.microsoft.com/office/drawing/2014/main" val="4108517488"/>
                    </a:ext>
                  </a:extLst>
                </a:gridCol>
                <a:gridCol w="104402">
                  <a:extLst>
                    <a:ext uri="{9D8B030D-6E8A-4147-A177-3AD203B41FA5}">
                      <a16:colId xmlns:a16="http://schemas.microsoft.com/office/drawing/2014/main" val="449038962"/>
                    </a:ext>
                  </a:extLst>
                </a:gridCol>
                <a:gridCol w="116840">
                  <a:extLst>
                    <a:ext uri="{9D8B030D-6E8A-4147-A177-3AD203B41FA5}">
                      <a16:colId xmlns:a16="http://schemas.microsoft.com/office/drawing/2014/main" val="2623522565"/>
                    </a:ext>
                  </a:extLst>
                </a:gridCol>
                <a:gridCol w="104402">
                  <a:extLst>
                    <a:ext uri="{9D8B030D-6E8A-4147-A177-3AD203B41FA5}">
                      <a16:colId xmlns:a16="http://schemas.microsoft.com/office/drawing/2014/main" val="2243950943"/>
                    </a:ext>
                  </a:extLst>
                </a:gridCol>
                <a:gridCol w="116840">
                  <a:extLst>
                    <a:ext uri="{9D8B030D-6E8A-4147-A177-3AD203B41FA5}">
                      <a16:colId xmlns:a16="http://schemas.microsoft.com/office/drawing/2014/main" val="559374596"/>
                    </a:ext>
                  </a:extLst>
                </a:gridCol>
                <a:gridCol w="104402">
                  <a:extLst>
                    <a:ext uri="{9D8B030D-6E8A-4147-A177-3AD203B41FA5}">
                      <a16:colId xmlns:a16="http://schemas.microsoft.com/office/drawing/2014/main" val="3652279139"/>
                    </a:ext>
                  </a:extLst>
                </a:gridCol>
                <a:gridCol w="116840">
                  <a:extLst>
                    <a:ext uri="{9D8B030D-6E8A-4147-A177-3AD203B41FA5}">
                      <a16:colId xmlns:a16="http://schemas.microsoft.com/office/drawing/2014/main" val="2803069919"/>
                    </a:ext>
                  </a:extLst>
                </a:gridCol>
                <a:gridCol w="104402">
                  <a:extLst>
                    <a:ext uri="{9D8B030D-6E8A-4147-A177-3AD203B41FA5}">
                      <a16:colId xmlns:a16="http://schemas.microsoft.com/office/drawing/2014/main" val="2126995116"/>
                    </a:ext>
                  </a:extLst>
                </a:gridCol>
                <a:gridCol w="104402">
                  <a:extLst>
                    <a:ext uri="{9D8B030D-6E8A-4147-A177-3AD203B41FA5}">
                      <a16:colId xmlns:a16="http://schemas.microsoft.com/office/drawing/2014/main" val="1827249783"/>
                    </a:ext>
                  </a:extLst>
                </a:gridCol>
                <a:gridCol w="116840">
                  <a:extLst>
                    <a:ext uri="{9D8B030D-6E8A-4147-A177-3AD203B41FA5}">
                      <a16:colId xmlns:a16="http://schemas.microsoft.com/office/drawing/2014/main" val="710282414"/>
                    </a:ext>
                  </a:extLst>
                </a:gridCol>
                <a:gridCol w="104402">
                  <a:extLst>
                    <a:ext uri="{9D8B030D-6E8A-4147-A177-3AD203B41FA5}">
                      <a16:colId xmlns:a16="http://schemas.microsoft.com/office/drawing/2014/main" val="3326508480"/>
                    </a:ext>
                  </a:extLst>
                </a:gridCol>
                <a:gridCol w="116840">
                  <a:extLst>
                    <a:ext uri="{9D8B030D-6E8A-4147-A177-3AD203B41FA5}">
                      <a16:colId xmlns:a16="http://schemas.microsoft.com/office/drawing/2014/main" val="3777493107"/>
                    </a:ext>
                  </a:extLst>
                </a:gridCol>
                <a:gridCol w="104402">
                  <a:extLst>
                    <a:ext uri="{9D8B030D-6E8A-4147-A177-3AD203B41FA5}">
                      <a16:colId xmlns:a16="http://schemas.microsoft.com/office/drawing/2014/main" val="643844514"/>
                    </a:ext>
                  </a:extLst>
                </a:gridCol>
                <a:gridCol w="104402">
                  <a:extLst>
                    <a:ext uri="{9D8B030D-6E8A-4147-A177-3AD203B41FA5}">
                      <a16:colId xmlns:a16="http://schemas.microsoft.com/office/drawing/2014/main" val="1646634432"/>
                    </a:ext>
                  </a:extLst>
                </a:gridCol>
                <a:gridCol w="104402">
                  <a:extLst>
                    <a:ext uri="{9D8B030D-6E8A-4147-A177-3AD203B41FA5}">
                      <a16:colId xmlns:a16="http://schemas.microsoft.com/office/drawing/2014/main" val="1679691911"/>
                    </a:ext>
                  </a:extLst>
                </a:gridCol>
                <a:gridCol w="104402">
                  <a:extLst>
                    <a:ext uri="{9D8B030D-6E8A-4147-A177-3AD203B41FA5}">
                      <a16:colId xmlns:a16="http://schemas.microsoft.com/office/drawing/2014/main" val="1613260371"/>
                    </a:ext>
                  </a:extLst>
                </a:gridCol>
                <a:gridCol w="104402">
                  <a:extLst>
                    <a:ext uri="{9D8B030D-6E8A-4147-A177-3AD203B41FA5}">
                      <a16:colId xmlns:a16="http://schemas.microsoft.com/office/drawing/2014/main" val="2908901509"/>
                    </a:ext>
                  </a:extLst>
                </a:gridCol>
                <a:gridCol w="104402">
                  <a:extLst>
                    <a:ext uri="{9D8B030D-6E8A-4147-A177-3AD203B41FA5}">
                      <a16:colId xmlns:a16="http://schemas.microsoft.com/office/drawing/2014/main" val="2748714929"/>
                    </a:ext>
                  </a:extLst>
                </a:gridCol>
                <a:gridCol w="104402">
                  <a:extLst>
                    <a:ext uri="{9D8B030D-6E8A-4147-A177-3AD203B41FA5}">
                      <a16:colId xmlns:a16="http://schemas.microsoft.com/office/drawing/2014/main" val="3244520793"/>
                    </a:ext>
                  </a:extLst>
                </a:gridCol>
                <a:gridCol w="104402">
                  <a:extLst>
                    <a:ext uri="{9D8B030D-6E8A-4147-A177-3AD203B41FA5}">
                      <a16:colId xmlns:a16="http://schemas.microsoft.com/office/drawing/2014/main" val="1233922370"/>
                    </a:ext>
                  </a:extLst>
                </a:gridCol>
                <a:gridCol w="116840">
                  <a:extLst>
                    <a:ext uri="{9D8B030D-6E8A-4147-A177-3AD203B41FA5}">
                      <a16:colId xmlns:a16="http://schemas.microsoft.com/office/drawing/2014/main" val="3057199541"/>
                    </a:ext>
                  </a:extLst>
                </a:gridCol>
                <a:gridCol w="104402">
                  <a:extLst>
                    <a:ext uri="{9D8B030D-6E8A-4147-A177-3AD203B41FA5}">
                      <a16:colId xmlns:a16="http://schemas.microsoft.com/office/drawing/2014/main" val="475026039"/>
                    </a:ext>
                  </a:extLst>
                </a:gridCol>
                <a:gridCol w="104402">
                  <a:extLst>
                    <a:ext uri="{9D8B030D-6E8A-4147-A177-3AD203B41FA5}">
                      <a16:colId xmlns:a16="http://schemas.microsoft.com/office/drawing/2014/main" val="350239028"/>
                    </a:ext>
                  </a:extLst>
                </a:gridCol>
                <a:gridCol w="104402">
                  <a:extLst>
                    <a:ext uri="{9D8B030D-6E8A-4147-A177-3AD203B41FA5}">
                      <a16:colId xmlns:a16="http://schemas.microsoft.com/office/drawing/2014/main" val="2339012707"/>
                    </a:ext>
                  </a:extLst>
                </a:gridCol>
                <a:gridCol w="104402">
                  <a:extLst>
                    <a:ext uri="{9D8B030D-6E8A-4147-A177-3AD203B41FA5}">
                      <a16:colId xmlns:a16="http://schemas.microsoft.com/office/drawing/2014/main" val="3935836039"/>
                    </a:ext>
                  </a:extLst>
                </a:gridCol>
                <a:gridCol w="104402">
                  <a:extLst>
                    <a:ext uri="{9D8B030D-6E8A-4147-A177-3AD203B41FA5}">
                      <a16:colId xmlns:a16="http://schemas.microsoft.com/office/drawing/2014/main" val="527251056"/>
                    </a:ext>
                  </a:extLst>
                </a:gridCol>
                <a:gridCol w="104402">
                  <a:extLst>
                    <a:ext uri="{9D8B030D-6E8A-4147-A177-3AD203B41FA5}">
                      <a16:colId xmlns:a16="http://schemas.microsoft.com/office/drawing/2014/main" val="2258662903"/>
                    </a:ext>
                  </a:extLst>
                </a:gridCol>
                <a:gridCol w="104402">
                  <a:extLst>
                    <a:ext uri="{9D8B030D-6E8A-4147-A177-3AD203B41FA5}">
                      <a16:colId xmlns:a16="http://schemas.microsoft.com/office/drawing/2014/main" val="2320415754"/>
                    </a:ext>
                  </a:extLst>
                </a:gridCol>
                <a:gridCol w="104402">
                  <a:extLst>
                    <a:ext uri="{9D8B030D-6E8A-4147-A177-3AD203B41FA5}">
                      <a16:colId xmlns:a16="http://schemas.microsoft.com/office/drawing/2014/main" val="491910090"/>
                    </a:ext>
                  </a:extLst>
                </a:gridCol>
                <a:gridCol w="104402">
                  <a:extLst>
                    <a:ext uri="{9D8B030D-6E8A-4147-A177-3AD203B41FA5}">
                      <a16:colId xmlns:a16="http://schemas.microsoft.com/office/drawing/2014/main" val="2144831840"/>
                    </a:ext>
                  </a:extLst>
                </a:gridCol>
                <a:gridCol w="104402">
                  <a:extLst>
                    <a:ext uri="{9D8B030D-6E8A-4147-A177-3AD203B41FA5}">
                      <a16:colId xmlns:a16="http://schemas.microsoft.com/office/drawing/2014/main" val="238087465"/>
                    </a:ext>
                  </a:extLst>
                </a:gridCol>
                <a:gridCol w="104402">
                  <a:extLst>
                    <a:ext uri="{9D8B030D-6E8A-4147-A177-3AD203B41FA5}">
                      <a16:colId xmlns:a16="http://schemas.microsoft.com/office/drawing/2014/main" val="2521024383"/>
                    </a:ext>
                  </a:extLst>
                </a:gridCol>
                <a:gridCol w="104402">
                  <a:extLst>
                    <a:ext uri="{9D8B030D-6E8A-4147-A177-3AD203B41FA5}">
                      <a16:colId xmlns:a16="http://schemas.microsoft.com/office/drawing/2014/main" val="1463718905"/>
                    </a:ext>
                  </a:extLst>
                </a:gridCol>
                <a:gridCol w="104402">
                  <a:extLst>
                    <a:ext uri="{9D8B030D-6E8A-4147-A177-3AD203B41FA5}">
                      <a16:colId xmlns:a16="http://schemas.microsoft.com/office/drawing/2014/main" val="1675369375"/>
                    </a:ext>
                  </a:extLst>
                </a:gridCol>
                <a:gridCol w="104402">
                  <a:extLst>
                    <a:ext uri="{9D8B030D-6E8A-4147-A177-3AD203B41FA5}">
                      <a16:colId xmlns:a16="http://schemas.microsoft.com/office/drawing/2014/main" val="730040796"/>
                    </a:ext>
                  </a:extLst>
                </a:gridCol>
                <a:gridCol w="104402">
                  <a:extLst>
                    <a:ext uri="{9D8B030D-6E8A-4147-A177-3AD203B41FA5}">
                      <a16:colId xmlns:a16="http://schemas.microsoft.com/office/drawing/2014/main" val="1019289090"/>
                    </a:ext>
                  </a:extLst>
                </a:gridCol>
                <a:gridCol w="104402">
                  <a:extLst>
                    <a:ext uri="{9D8B030D-6E8A-4147-A177-3AD203B41FA5}">
                      <a16:colId xmlns:a16="http://schemas.microsoft.com/office/drawing/2014/main" val="1646791802"/>
                    </a:ext>
                  </a:extLst>
                </a:gridCol>
                <a:gridCol w="104402">
                  <a:extLst>
                    <a:ext uri="{9D8B030D-6E8A-4147-A177-3AD203B41FA5}">
                      <a16:colId xmlns:a16="http://schemas.microsoft.com/office/drawing/2014/main" val="4010018715"/>
                    </a:ext>
                  </a:extLst>
                </a:gridCol>
                <a:gridCol w="104402">
                  <a:extLst>
                    <a:ext uri="{9D8B030D-6E8A-4147-A177-3AD203B41FA5}">
                      <a16:colId xmlns:a16="http://schemas.microsoft.com/office/drawing/2014/main" val="2867599119"/>
                    </a:ext>
                  </a:extLst>
                </a:gridCol>
                <a:gridCol w="104402">
                  <a:extLst>
                    <a:ext uri="{9D8B030D-6E8A-4147-A177-3AD203B41FA5}">
                      <a16:colId xmlns:a16="http://schemas.microsoft.com/office/drawing/2014/main" val="3044524162"/>
                    </a:ext>
                  </a:extLst>
                </a:gridCol>
                <a:gridCol w="104402">
                  <a:extLst>
                    <a:ext uri="{9D8B030D-6E8A-4147-A177-3AD203B41FA5}">
                      <a16:colId xmlns:a16="http://schemas.microsoft.com/office/drawing/2014/main" val="664333580"/>
                    </a:ext>
                  </a:extLst>
                </a:gridCol>
                <a:gridCol w="104402">
                  <a:extLst>
                    <a:ext uri="{9D8B030D-6E8A-4147-A177-3AD203B41FA5}">
                      <a16:colId xmlns:a16="http://schemas.microsoft.com/office/drawing/2014/main" val="276768925"/>
                    </a:ext>
                  </a:extLst>
                </a:gridCol>
                <a:gridCol w="104402">
                  <a:extLst>
                    <a:ext uri="{9D8B030D-6E8A-4147-A177-3AD203B41FA5}">
                      <a16:colId xmlns:a16="http://schemas.microsoft.com/office/drawing/2014/main" val="1297300531"/>
                    </a:ext>
                  </a:extLst>
                </a:gridCol>
                <a:gridCol w="104402">
                  <a:extLst>
                    <a:ext uri="{9D8B030D-6E8A-4147-A177-3AD203B41FA5}">
                      <a16:colId xmlns:a16="http://schemas.microsoft.com/office/drawing/2014/main" val="2040537991"/>
                    </a:ext>
                  </a:extLst>
                </a:gridCol>
                <a:gridCol w="104402">
                  <a:extLst>
                    <a:ext uri="{9D8B030D-6E8A-4147-A177-3AD203B41FA5}">
                      <a16:colId xmlns:a16="http://schemas.microsoft.com/office/drawing/2014/main" val="333528151"/>
                    </a:ext>
                  </a:extLst>
                </a:gridCol>
                <a:gridCol w="104402">
                  <a:extLst>
                    <a:ext uri="{9D8B030D-6E8A-4147-A177-3AD203B41FA5}">
                      <a16:colId xmlns:a16="http://schemas.microsoft.com/office/drawing/2014/main" val="3706353081"/>
                    </a:ext>
                  </a:extLst>
                </a:gridCol>
                <a:gridCol w="104402">
                  <a:extLst>
                    <a:ext uri="{9D8B030D-6E8A-4147-A177-3AD203B41FA5}">
                      <a16:colId xmlns:a16="http://schemas.microsoft.com/office/drawing/2014/main" val="3268902760"/>
                    </a:ext>
                  </a:extLst>
                </a:gridCol>
                <a:gridCol w="104402">
                  <a:extLst>
                    <a:ext uri="{9D8B030D-6E8A-4147-A177-3AD203B41FA5}">
                      <a16:colId xmlns:a16="http://schemas.microsoft.com/office/drawing/2014/main" val="1592236881"/>
                    </a:ext>
                  </a:extLst>
                </a:gridCol>
                <a:gridCol w="104402">
                  <a:extLst>
                    <a:ext uri="{9D8B030D-6E8A-4147-A177-3AD203B41FA5}">
                      <a16:colId xmlns:a16="http://schemas.microsoft.com/office/drawing/2014/main" val="3972933312"/>
                    </a:ext>
                  </a:extLst>
                </a:gridCol>
                <a:gridCol w="104402">
                  <a:extLst>
                    <a:ext uri="{9D8B030D-6E8A-4147-A177-3AD203B41FA5}">
                      <a16:colId xmlns:a16="http://schemas.microsoft.com/office/drawing/2014/main" val="1701809"/>
                    </a:ext>
                  </a:extLst>
                </a:gridCol>
                <a:gridCol w="104402">
                  <a:extLst>
                    <a:ext uri="{9D8B030D-6E8A-4147-A177-3AD203B41FA5}">
                      <a16:colId xmlns:a16="http://schemas.microsoft.com/office/drawing/2014/main" val="162029951"/>
                    </a:ext>
                  </a:extLst>
                </a:gridCol>
              </a:tblGrid>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extLst>
                  <a:ext uri="{0D108BD9-81ED-4DB2-BD59-A6C34878D82A}">
                    <a16:rowId xmlns:a16="http://schemas.microsoft.com/office/drawing/2014/main" val="14352101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78973421"/>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2369040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38114443"/>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21537349"/>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49387082"/>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2293752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6" gridSpan="12">
                  <a:txBody>
                    <a:bodyPr/>
                    <a:lstStyle/>
                    <a:p>
                      <a:pPr algn="ctr" rtl="1" fontAlgn="ctr"/>
                      <a:r>
                        <a:rPr lang="ar-EG" sz="1600" b="1" i="0" u="none" strike="noStrike" dirty="0">
                          <a:solidFill>
                            <a:srgbClr val="000000"/>
                          </a:solidFill>
                          <a:effectLst/>
                          <a:latin typeface="Calibri" panose="020F0502020204030204" pitchFamily="34" charset="0"/>
                        </a:rPr>
                        <a:t>الأرضية سادة 1/1 نترتيب 1:1</a:t>
                      </a:r>
                    </a:p>
                  </a:txBody>
                  <a:tcPr marL="6241" marR="6241" marT="6241" marB="0" anchor="ctr">
                    <a:lnL>
                      <a:noFill/>
                    </a:lnL>
                    <a:lnR>
                      <a:noFill/>
                    </a:lnR>
                    <a:lnT>
                      <a:noFill/>
                    </a:lnT>
                    <a:lnB>
                      <a:noFill/>
                    </a:lnB>
                  </a:tcPr>
                </a:tc>
                <a:tc rowSpan="6" hMerge="1">
                  <a:txBody>
                    <a:bodyPr/>
                    <a:lstStyle/>
                    <a:p>
                      <a:endParaRPr lang="en-US"/>
                    </a:p>
                  </a:txBody>
                  <a:tcPr/>
                </a:tc>
                <a:tc rowSpan="6" hMerge="1">
                  <a:txBody>
                    <a:bodyPr/>
                    <a:lstStyle/>
                    <a:p>
                      <a:endParaRPr lang="en-US"/>
                    </a:p>
                  </a:txBody>
                  <a:tcPr>
                    <a:lnL w="12700" cmpd="sng">
                      <a:noFill/>
                      <a:prstDash val="solid"/>
                    </a:lnL>
                    <a:lnT w="12700" cmpd="sng">
                      <a:noFill/>
                      <a:prstDash val="solid"/>
                    </a:lnT>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rowSpan="6" h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56675362"/>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5229937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9653636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85369173"/>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00117791"/>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34674993"/>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96455601"/>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25909995"/>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82009060"/>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rowSpan="5" gridSpan="13">
                  <a:txBody>
                    <a:bodyPr/>
                    <a:lstStyle/>
                    <a:p>
                      <a:pPr algn="ctr" rtl="1" fontAlgn="ctr"/>
                      <a:r>
                        <a:rPr lang="ar-EG" sz="1800" b="1" i="0" u="none" strike="noStrike" dirty="0">
                          <a:solidFill>
                            <a:srgbClr val="000000"/>
                          </a:solidFill>
                          <a:effectLst/>
                          <a:latin typeface="Calibri" panose="020F0502020204030204" pitchFamily="34" charset="0"/>
                        </a:rPr>
                        <a:t>الرسم التنفيذي</a:t>
                      </a:r>
                    </a:p>
                  </a:txBody>
                  <a:tcPr marL="6241" marR="6241" marT="6241" marB="0" anchor="ctr">
                    <a:lnL>
                      <a:noFill/>
                    </a:lnL>
                    <a:lnR>
                      <a:noFill/>
                    </a:lnR>
                    <a:lnT>
                      <a:noFill/>
                    </a:lnT>
                    <a:lnB>
                      <a:noFill/>
                    </a:lnB>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lnL w="12700" cmpd="sng">
                      <a:noFill/>
                      <a:prstDash val="solid"/>
                    </a:lnL>
                    <a:lnT w="12700" cmpd="sng">
                      <a:noFill/>
                      <a:prstDash val="solid"/>
                    </a:lnT>
                  </a:tcPr>
                </a:tc>
                <a:tc rowSpan="5" hMerge="1">
                  <a:txBody>
                    <a:bodyPr/>
                    <a:lstStyle/>
                    <a:p>
                      <a:endParaRPr lang="en-US"/>
                    </a:p>
                  </a:txBody>
                  <a:tcPr/>
                </a:tc>
                <a:tc rowSpan="5" hMerge="1">
                  <a:txBody>
                    <a:bodyPr/>
                    <a:lstStyle/>
                    <a:p>
                      <a:endParaRPr lang="en-US"/>
                    </a:p>
                  </a:txBody>
                  <a:tcPr>
                    <a:lnL w="12700" cmpd="sng">
                      <a:noFill/>
                      <a:prstDash val="solid"/>
                    </a:lnL>
                    <a:lnT w="12700" cmpd="sng">
                      <a:noFill/>
                      <a:prstDash val="solid"/>
                    </a:lnT>
                  </a:tcPr>
                </a:tc>
                <a:tc rowSpan="5" hMerge="1">
                  <a:txBody>
                    <a:bodyPr/>
                    <a:lstStyle/>
                    <a:p>
                      <a:endParaRPr lang="en-US"/>
                    </a:p>
                  </a:txBody>
                  <a:tcPr>
                    <a:lnL w="12700" cmpd="sng">
                      <a:noFill/>
                      <a:prstDash val="solid"/>
                    </a:lnL>
                    <a:lnT w="12700" cmpd="sng">
                      <a:noFill/>
                      <a:prstDash val="solid"/>
                    </a:lnT>
                  </a:tcPr>
                </a:tc>
                <a:tc rowSpan="5" hMerge="1">
                  <a:txBody>
                    <a:bodyPr/>
                    <a:lstStyle/>
                    <a:p>
                      <a:endParaRPr lang="en-US"/>
                    </a:p>
                  </a:txBody>
                  <a:tcPr>
                    <a:lnL w="12700" cmpd="sng">
                      <a:noFill/>
                      <a:prstDash val="solid"/>
                    </a:lnL>
                    <a:lnT w="12700" cmpd="sng">
                      <a:noFill/>
                      <a:prstDash val="solid"/>
                    </a:lnT>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41626840"/>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gridSpan="13"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2">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87480940"/>
                  </a:ext>
                </a:extLst>
              </a:tr>
              <a:tr h="86930">
                <a:tc rowSpan="2">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gridSpan="13"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ctr" rtl="1" fontAlgn="ctr"/>
                      <a:r>
                        <a:rPr lang="ar-EG" sz="700" b="0" i="0" u="none" strike="noStrike" dirty="0">
                          <a:solidFill>
                            <a:srgbClr val="000000"/>
                          </a:solidFill>
                          <a:effectLst/>
                          <a:latin typeface="Calibri" panose="020F0502020204030204" pitchFamily="34" charset="0"/>
                        </a:rPr>
                        <a:t>الرسم التشريحي </a:t>
                      </a:r>
                    </a:p>
                  </a:txBody>
                  <a:tcPr marL="6241" marR="6241" marT="6241" marB="0" anchor="ctr">
                    <a:lnL>
                      <a:noFill/>
                    </a:lnL>
                    <a:lnR>
                      <a:noFill/>
                    </a:lnR>
                    <a:lnT>
                      <a:noFill/>
                    </a:lnT>
                    <a:lnB>
                      <a:noFill/>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vMerge="1">
                  <a:txBody>
                    <a:bodyPr/>
                    <a:lstStyle/>
                    <a:p>
                      <a:pPr algn="l"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63486347"/>
                  </a:ext>
                </a:extLst>
              </a:tr>
              <a:tr h="0">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vMerge="1">
                  <a:txBody>
                    <a:bodyPr/>
                    <a:lstStyle/>
                    <a:p>
                      <a:pPr algn="l"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gridSpan="13"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23">
                  <a:txBody>
                    <a:bodyPr/>
                    <a:lstStyle/>
                    <a:p>
                      <a:pPr algn="ctr" rtl="1" fontAlgn="ctr"/>
                      <a:r>
                        <a:rPr lang="ar-EG" sz="1800" b="1" i="0" u="none" strike="noStrike" dirty="0">
                          <a:solidFill>
                            <a:srgbClr val="000000"/>
                          </a:solidFill>
                          <a:effectLst/>
                          <a:latin typeface="Calibri" panose="020F0502020204030204" pitchFamily="34" charset="0"/>
                        </a:rPr>
                        <a:t>الرسم التشريحي </a:t>
                      </a:r>
                    </a:p>
                  </a:txBody>
                  <a:tcPr marL="6241" marR="6241" marT="6241" marB="0" anchor="ctr">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1800" b="1"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1800" b="1"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1800" b="1" i="0" u="none" strike="noStrike" dirty="0">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0564184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gridSpan="13"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93680022"/>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rowSpan="12" gridSpan="7">
                  <a:txBody>
                    <a:bodyPr/>
                    <a:lstStyle/>
                    <a:p>
                      <a:pPr algn="ctr" rtl="1" fontAlgn="ctr"/>
                      <a:r>
                        <a:rPr lang="ar-EG" sz="1800" b="1" i="0" u="none" strike="noStrike" dirty="0">
                          <a:solidFill>
                            <a:srgbClr val="000000"/>
                          </a:solidFill>
                          <a:effectLst/>
                          <a:latin typeface="Calibri" panose="020F0502020204030204" pitchFamily="34" charset="0"/>
                        </a:rPr>
                        <a:t>نظام  تحريك الدرأ</a:t>
                      </a:r>
                    </a:p>
                  </a:txBody>
                  <a:tcPr marL="6241" marR="6241" marT="6241" marB="0" anchor="ctr">
                    <a:lnL>
                      <a:noFill/>
                    </a:lnL>
                    <a:lnR>
                      <a:noFill/>
                    </a:lnR>
                    <a:lnT>
                      <a:noFill/>
                    </a:lnT>
                    <a:lnB>
                      <a:noFill/>
                    </a:lnB>
                  </a:tcPr>
                </a:tc>
                <a:tc rowSpan="12" hMerge="1">
                  <a:txBody>
                    <a:bodyPr/>
                    <a:lstStyle/>
                    <a:p>
                      <a:endParaRPr lang="en-US"/>
                    </a:p>
                  </a:txBody>
                  <a:tcPr>
                    <a:lnL w="12700" cmpd="sng">
                      <a:noFill/>
                      <a:prstDash val="solid"/>
                    </a:lnL>
                  </a:tcPr>
                </a:tc>
                <a:tc rowSpan="12" hMerge="1">
                  <a:txBody>
                    <a:bodyPr/>
                    <a:lstStyle/>
                    <a:p>
                      <a:endParaRPr lang="en-US"/>
                    </a:p>
                  </a:txBody>
                  <a:tcPr>
                    <a:lnL w="12700" cmpd="sng">
                      <a:noFill/>
                      <a:prstDash val="solid"/>
                    </a:lnL>
                  </a:tcPr>
                </a:tc>
                <a:tc rowSpan="12" hMerge="1">
                  <a:txBody>
                    <a:bodyPr/>
                    <a:lstStyle/>
                    <a:p>
                      <a:endParaRPr lang="en-US"/>
                    </a:p>
                  </a:txBody>
                  <a:tcPr>
                    <a:lnL w="12700" cmpd="sng">
                      <a:noFill/>
                      <a:prstDash val="solid"/>
                    </a:lnL>
                  </a:tcPr>
                </a:tc>
                <a:tc rowSpan="12" hMerge="1">
                  <a:txBody>
                    <a:bodyPr/>
                    <a:lstStyle/>
                    <a:p>
                      <a:endParaRPr lang="en-US"/>
                    </a:p>
                  </a:txBody>
                  <a:tcPr>
                    <a:lnL w="12700" cmpd="sng">
                      <a:noFill/>
                      <a:prstDash val="solid"/>
                    </a:lnL>
                    <a:lnT w="12700" cmpd="sng">
                      <a:noFill/>
                      <a:prstDash val="solid"/>
                    </a:lnT>
                  </a:tcPr>
                </a:tc>
                <a:tc rowSpan="12" hMerge="1">
                  <a:txBody>
                    <a:bodyPr/>
                    <a:lstStyle/>
                    <a:p>
                      <a:endParaRPr lang="en-US"/>
                    </a:p>
                  </a:txBody>
                  <a:tcPr>
                    <a:lnL w="12700" cmpd="sng">
                      <a:noFill/>
                      <a:prstDash val="solid"/>
                    </a:lnL>
                    <a:lnT w="12700" cmpd="sng">
                      <a:noFill/>
                      <a:prstDash val="solid"/>
                    </a:lnT>
                  </a:tcPr>
                </a:tc>
                <a:tc rowSpan="12" h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3721106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77065977"/>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63199500"/>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15707322"/>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18249270"/>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71251141"/>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22135910"/>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97111779"/>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66547365"/>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35710587"/>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88653372"/>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793697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8327617"/>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a:noFill/>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79008453"/>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8252617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67488855"/>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rowSpan="8" gridSpan="9">
                  <a:txBody>
                    <a:bodyPr/>
                    <a:lstStyle/>
                    <a:p>
                      <a:pPr algn="ctr" rtl="1" fontAlgn="ctr"/>
                      <a:r>
                        <a:rPr lang="ar-EG" sz="2000" b="1" i="0" u="none" strike="noStrike" dirty="0">
                          <a:solidFill>
                            <a:srgbClr val="000000"/>
                          </a:solidFill>
                          <a:effectLst/>
                          <a:latin typeface="Calibri" panose="020F0502020204030204" pitchFamily="34" charset="0"/>
                        </a:rPr>
                        <a:t>نظام اللقي</a:t>
                      </a:r>
                    </a:p>
                  </a:txBody>
                  <a:tcPr marL="6241" marR="6241" marT="6241" marB="0" anchor="ctr">
                    <a:lnL>
                      <a:noFill/>
                    </a:lnL>
                    <a:lnR>
                      <a:noFill/>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8407720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7240245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320962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50102831"/>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6300993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98051216"/>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80572598"/>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1034904"/>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r>
                        <a:rPr lang="en-US" sz="700" b="0" i="0" u="none" strike="noStrike">
                          <a:solidFill>
                            <a:srgbClr val="000000"/>
                          </a:solidFill>
                          <a:effectLst/>
                          <a:latin typeface="Calibri" panose="020F0502020204030204" pitchFamily="34" charset="0"/>
                        </a:rPr>
                        <a:t> </a:t>
                      </a:r>
                    </a:p>
                  </a:txBody>
                  <a:tcPr marL="6241" marR="6241" marT="6241"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37740399"/>
                  </a:ext>
                </a:extLst>
              </a:tr>
              <a:tr h="116075">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a:noFill/>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a:solidFill>
                          <a:srgbClr val="000000"/>
                        </a:solidFill>
                        <a:effectLst/>
                        <a:latin typeface="Calibri" panose="020F0502020204030204" pitchFamily="34" charset="0"/>
                      </a:endParaRPr>
                    </a:p>
                  </a:txBody>
                  <a:tcPr marL="6241" marR="6241" marT="624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en-US" sz="700" b="0" i="0" u="none" strike="noStrike" dirty="0">
                        <a:solidFill>
                          <a:srgbClr val="000000"/>
                        </a:solidFill>
                        <a:effectLst/>
                        <a:latin typeface="Calibri" panose="020F0502020204030204" pitchFamily="34" charset="0"/>
                      </a:endParaRPr>
                    </a:p>
                  </a:txBody>
                  <a:tcPr marL="6241" marR="6241" marT="6241" marB="0" anchor="b">
                    <a:lnL>
                      <a:noFill/>
                    </a:lnL>
                    <a:lnR>
                      <a:noFill/>
                    </a:lnR>
                    <a:lnT>
                      <a:noFill/>
                    </a:lnT>
                    <a:lnB>
                      <a:noFill/>
                    </a:lnB>
                  </a:tcPr>
                </a:tc>
                <a:extLst>
                  <a:ext uri="{0D108BD9-81ED-4DB2-BD59-A6C34878D82A}">
                    <a16:rowId xmlns:a16="http://schemas.microsoft.com/office/drawing/2014/main" val="3720261168"/>
                  </a:ext>
                </a:extLst>
              </a:tr>
            </a:tbl>
          </a:graphicData>
        </a:graphic>
      </p:graphicFrame>
    </p:spTree>
    <p:extLst>
      <p:ext uri="{BB962C8B-B14F-4D97-AF65-F5344CB8AC3E}">
        <p14:creationId xmlns:p14="http://schemas.microsoft.com/office/powerpoint/2010/main" val="25662184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C6621-BFE4-4282-84AD-6EF955AE98E6}"/>
              </a:ext>
            </a:extLst>
          </p:cNvPr>
          <p:cNvSpPr>
            <a:spLocks noGrp="1"/>
          </p:cNvSpPr>
          <p:nvPr>
            <p:ph type="title"/>
          </p:nvPr>
        </p:nvSpPr>
        <p:spPr>
          <a:xfrm>
            <a:off x="913776" y="674557"/>
            <a:ext cx="10364451" cy="944381"/>
          </a:xfrm>
        </p:spPr>
        <p:txBody>
          <a:bodyPr>
            <a:normAutofit/>
          </a:bodyPr>
          <a:lstStyle/>
          <a:p>
            <a:pPr algn="r" rtl="1"/>
            <a:r>
              <a:rPr lang="ar-EG" b="1" dirty="0">
                <a:solidFill>
                  <a:srgbClr val="FF0000"/>
                </a:solidFill>
              </a:rPr>
              <a:t>ثانيا: السداء الزائد المتقطع </a:t>
            </a:r>
            <a:endParaRPr lang="en-US" dirty="0"/>
          </a:p>
        </p:txBody>
      </p:sp>
      <p:sp>
        <p:nvSpPr>
          <p:cNvPr id="3" name="Content Placeholder 2">
            <a:extLst>
              <a:ext uri="{FF2B5EF4-FFF2-40B4-BE49-F238E27FC236}">
                <a16:creationId xmlns:a16="http://schemas.microsoft.com/office/drawing/2014/main" id="{A9431732-E24A-43BE-8D8B-7CEBF0C91632}"/>
              </a:ext>
            </a:extLst>
          </p:cNvPr>
          <p:cNvSpPr>
            <a:spLocks noGrp="1"/>
          </p:cNvSpPr>
          <p:nvPr>
            <p:ph idx="1"/>
          </p:nvPr>
        </p:nvSpPr>
        <p:spPr>
          <a:xfrm>
            <a:off x="913775" y="2367093"/>
            <a:ext cx="10364452" cy="3224238"/>
          </a:xfrm>
        </p:spPr>
        <p:txBody>
          <a:bodyPr>
            <a:noAutofit/>
          </a:bodyPr>
          <a:lstStyle/>
          <a:p>
            <a:pPr algn="just" rtl="1">
              <a:buFont typeface="Wingdings" panose="05000000000000000000" pitchFamily="2" charset="2"/>
              <a:buChar char="v"/>
            </a:pPr>
            <a:r>
              <a:rPr lang="ar-EG" sz="4000" dirty="0"/>
              <a:t> </a:t>
            </a:r>
            <a:r>
              <a:rPr lang="ar-EG" sz="4000" b="1" dirty="0"/>
              <a:t>كل الأمثلة السابقة كانت لسداء زائد مستمر حيث نلاحظ وجود السداء الزائد فى كل عمود  رأسي من التصميم المطلوب تنفيذه اما في حالة عدم وجود سداء زائد للنقش في أي صف رأسي نطلق علي هذا التصميم سداء زائد متقطع.</a:t>
            </a:r>
            <a:endParaRPr lang="en-US" sz="4000" b="1" dirty="0"/>
          </a:p>
        </p:txBody>
      </p:sp>
    </p:spTree>
    <p:extLst>
      <p:ext uri="{BB962C8B-B14F-4D97-AF65-F5344CB8AC3E}">
        <p14:creationId xmlns:p14="http://schemas.microsoft.com/office/powerpoint/2010/main" val="38006325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C32A8-B242-4CFE-8684-AA3BA931B262}"/>
              </a:ext>
            </a:extLst>
          </p:cNvPr>
          <p:cNvSpPr>
            <a:spLocks noGrp="1"/>
          </p:cNvSpPr>
          <p:nvPr>
            <p:ph type="title"/>
          </p:nvPr>
        </p:nvSpPr>
        <p:spPr>
          <a:xfrm>
            <a:off x="913775" y="-74950"/>
            <a:ext cx="10364451" cy="2214694"/>
          </a:xfrm>
        </p:spPr>
        <p:txBody>
          <a:bodyPr>
            <a:normAutofit/>
          </a:bodyPr>
          <a:lstStyle/>
          <a:p>
            <a:pPr marL="0" marR="0" algn="just" rtl="1">
              <a:spcBef>
                <a:spcPts val="0"/>
              </a:spcBef>
              <a:spcAft>
                <a:spcPts val="0"/>
              </a:spcAft>
            </a:pPr>
            <a:r>
              <a:rPr lang="ar-EG" b="1" u="sng" dirty="0">
                <a:latin typeface="Calibri" panose="020F0502020204030204" pitchFamily="34" charset="0"/>
                <a:ea typeface="Calibri" panose="020F0502020204030204" pitchFamily="34" charset="0"/>
                <a:cs typeface="Arial" panose="020B0604020202020204" pitchFamily="34" charset="0"/>
              </a:rPr>
              <a:t>مثال 5:-  سداء زائد متقطع: </a:t>
            </a:r>
            <a:r>
              <a:rPr lang="ar-EG" b="1" dirty="0">
                <a:solidFill>
                  <a:srgbClr val="FF0000"/>
                </a:solidFill>
                <a:latin typeface="Calibri" panose="020F0502020204030204" pitchFamily="34" charset="0"/>
                <a:ea typeface="Calibri" panose="020F0502020204030204" pitchFamily="34" charset="0"/>
                <a:cs typeface="Arial" panose="020B0604020202020204" pitchFamily="34" charset="0"/>
              </a:rPr>
              <a:t>الشكل الموضح منفذ بأسلوب السداء الزائد الحقيقي المتقطع بلون واحد للنقش المطلوب الرسم التشريحي واللقي ونظام تحرك الدرأ  اذا علم أن تركيب الأرضية سادة 1/1 الترتيب 1 فتلة للنقش : 1 فتلة ارضية في اماكن ظهور سداء النقش.</a:t>
            </a:r>
            <a:endParaRPr lang="en-US" dirty="0"/>
          </a:p>
        </p:txBody>
      </p:sp>
      <p:pic>
        <p:nvPicPr>
          <p:cNvPr id="4" name="Content Placeholder 3">
            <a:extLst>
              <a:ext uri="{FF2B5EF4-FFF2-40B4-BE49-F238E27FC236}">
                <a16:creationId xmlns:a16="http://schemas.microsoft.com/office/drawing/2014/main" id="{3E558D87-6F41-435B-B734-724524C2F836}"/>
              </a:ext>
            </a:extLst>
          </p:cNvPr>
          <p:cNvPicPr>
            <a:picLocks noGrp="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019332" y="2214695"/>
            <a:ext cx="2143593" cy="1648919"/>
          </a:xfrm>
          <a:prstGeom prst="rect">
            <a:avLst/>
          </a:prstGeom>
          <a:noFill/>
          <a:ln>
            <a:noFill/>
          </a:ln>
        </p:spPr>
      </p:pic>
      <p:sp>
        <p:nvSpPr>
          <p:cNvPr id="5" name="Rectangle 4">
            <a:extLst>
              <a:ext uri="{FF2B5EF4-FFF2-40B4-BE49-F238E27FC236}">
                <a16:creationId xmlns:a16="http://schemas.microsoft.com/office/drawing/2014/main" id="{04EEDE55-DBBF-43AE-9341-0791BE627CB2}"/>
              </a:ext>
            </a:extLst>
          </p:cNvPr>
          <p:cNvSpPr/>
          <p:nvPr/>
        </p:nvSpPr>
        <p:spPr>
          <a:xfrm>
            <a:off x="3357674" y="2139744"/>
            <a:ext cx="8194872" cy="523220"/>
          </a:xfrm>
          <a:prstGeom prst="rect">
            <a:avLst/>
          </a:prstGeom>
        </p:spPr>
        <p:txBody>
          <a:bodyPr wrap="none">
            <a:spAutoFit/>
          </a:bodyPr>
          <a:lstStyle/>
          <a:p>
            <a:pPr marL="342900" marR="0" lvl="0" indent="-342900" algn="just" rtl="1">
              <a:spcBef>
                <a:spcPts val="0"/>
              </a:spcBef>
              <a:spcAft>
                <a:spcPts val="0"/>
              </a:spcAft>
              <a:buFont typeface="Simplified Arabic" panose="02020603050405020304" pitchFamily="18" charset="-78"/>
              <a:buChar char="-"/>
            </a:pPr>
            <a:r>
              <a:rPr lang="ar-EG" sz="2800" b="1" dirty="0">
                <a:latin typeface="Calibri" panose="020F0502020204030204" pitchFamily="34" charset="0"/>
                <a:ea typeface="Calibri" panose="020F0502020204030204" pitchFamily="34" charset="0"/>
              </a:rPr>
              <a:t>لحساب عدد فتل الرسم التشريحي  نحسب كل منطقة بشكل منفصل:</a:t>
            </a:r>
            <a:endParaRPr lang="en-US" sz="2800" b="1" dirty="0">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6" name="Table 5">
            <a:extLst>
              <a:ext uri="{FF2B5EF4-FFF2-40B4-BE49-F238E27FC236}">
                <a16:creationId xmlns:a16="http://schemas.microsoft.com/office/drawing/2014/main" id="{8EA73DC4-98C6-4009-A09D-7E2E50694770}"/>
              </a:ext>
            </a:extLst>
          </p:cNvPr>
          <p:cNvGraphicFramePr>
            <a:graphicFrameLocks noGrp="1"/>
          </p:cNvGraphicFramePr>
          <p:nvPr>
            <p:extLst>
              <p:ext uri="{D42A27DB-BD31-4B8C-83A1-F6EECF244321}">
                <p14:modId xmlns:p14="http://schemas.microsoft.com/office/powerpoint/2010/main" val="1850701155"/>
              </p:ext>
            </p:extLst>
          </p:nvPr>
        </p:nvGraphicFramePr>
        <p:xfrm>
          <a:off x="3357673" y="2662964"/>
          <a:ext cx="7455234" cy="2926080"/>
        </p:xfrm>
        <a:graphic>
          <a:graphicData uri="http://schemas.openxmlformats.org/drawingml/2006/table">
            <a:tbl>
              <a:tblPr rtl="1" firstRow="1" firstCol="1" bandRow="1">
                <a:tableStyleId>{5C22544A-7EE6-4342-B048-85BDC9FD1C3A}</a:tableStyleId>
              </a:tblPr>
              <a:tblGrid>
                <a:gridCol w="4120056">
                  <a:extLst>
                    <a:ext uri="{9D8B030D-6E8A-4147-A177-3AD203B41FA5}">
                      <a16:colId xmlns:a16="http://schemas.microsoft.com/office/drawing/2014/main" val="2208596171"/>
                    </a:ext>
                  </a:extLst>
                </a:gridCol>
                <a:gridCol w="1718461">
                  <a:extLst>
                    <a:ext uri="{9D8B030D-6E8A-4147-A177-3AD203B41FA5}">
                      <a16:colId xmlns:a16="http://schemas.microsoft.com/office/drawing/2014/main" val="4287852233"/>
                    </a:ext>
                  </a:extLst>
                </a:gridCol>
                <a:gridCol w="1616717">
                  <a:extLst>
                    <a:ext uri="{9D8B030D-6E8A-4147-A177-3AD203B41FA5}">
                      <a16:colId xmlns:a16="http://schemas.microsoft.com/office/drawing/2014/main" val="649377109"/>
                    </a:ext>
                  </a:extLst>
                </a:gridCol>
              </a:tblGrid>
              <a:tr h="345445">
                <a:tc>
                  <a:txBody>
                    <a:bodyPr/>
                    <a:lstStyle/>
                    <a:p>
                      <a:pPr marL="0" marR="0" algn="r" rtl="1">
                        <a:spcBef>
                          <a:spcPts val="0"/>
                        </a:spcBef>
                        <a:spcAft>
                          <a:spcPts val="0"/>
                        </a:spcAft>
                      </a:pPr>
                      <a:r>
                        <a:rPr lang="ar-EG" sz="2400" b="1" dirty="0">
                          <a:effectLst/>
                        </a:rPr>
                        <a:t>1- المناطق التي بها نقش </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a:effectLst/>
                        </a:rPr>
                        <a:t>النقش</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a:effectLst/>
                        </a:rPr>
                        <a:t>الأرضية</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1897849957"/>
                  </a:ext>
                </a:extLst>
              </a:tr>
              <a:tr h="345445">
                <a:tc>
                  <a:txBody>
                    <a:bodyPr/>
                    <a:lstStyle/>
                    <a:p>
                      <a:pPr marL="0" marR="0" algn="ctr" rtl="1">
                        <a:spcBef>
                          <a:spcPts val="0"/>
                        </a:spcBef>
                        <a:spcAft>
                          <a:spcPts val="0"/>
                        </a:spcAft>
                      </a:pPr>
                      <a:r>
                        <a:rPr lang="ar-EG" sz="2400" b="1">
                          <a:effectLst/>
                        </a:rPr>
                        <a:t>عدد الفتل</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dirty="0">
                          <a:effectLst/>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a:effectLst/>
                        </a:rPr>
                        <a:t>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084823855"/>
                  </a:ext>
                </a:extLst>
              </a:tr>
              <a:tr h="345445">
                <a:tc>
                  <a:txBody>
                    <a:bodyPr/>
                    <a:lstStyle/>
                    <a:p>
                      <a:pPr marL="0" marR="0" algn="ctr" rtl="1">
                        <a:spcBef>
                          <a:spcPts val="0"/>
                        </a:spcBef>
                        <a:spcAft>
                          <a:spcPts val="0"/>
                        </a:spcAft>
                      </a:pPr>
                      <a:r>
                        <a:rPr lang="ar-EG" sz="2400" b="1">
                          <a:effectLst/>
                        </a:rPr>
                        <a:t>الترتيب</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dirty="0">
                          <a:effectLst/>
                        </a:rPr>
                        <a:t>1</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dirty="0">
                          <a:effectLst/>
                        </a:rPr>
                        <a:t>1</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1053705691"/>
                  </a:ext>
                </a:extLst>
              </a:tr>
              <a:tr h="345445">
                <a:tc>
                  <a:txBody>
                    <a:bodyPr/>
                    <a:lstStyle/>
                    <a:p>
                      <a:pPr marL="0" marR="0" algn="ctr" rtl="1">
                        <a:spcBef>
                          <a:spcPts val="0"/>
                        </a:spcBef>
                        <a:spcAft>
                          <a:spcPts val="0"/>
                        </a:spcAft>
                      </a:pPr>
                      <a:r>
                        <a:rPr lang="ar-EG" sz="2400" b="1">
                          <a:effectLst/>
                        </a:rPr>
                        <a:t>بالقسمة</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a:effectLst/>
                        </a:rPr>
                        <a:t>12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dirty="0">
                          <a:effectLst/>
                        </a:rPr>
                        <a:t>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402813938"/>
                  </a:ext>
                </a:extLst>
              </a:tr>
              <a:tr h="345445">
                <a:tc>
                  <a:txBody>
                    <a:bodyPr/>
                    <a:lstStyle/>
                    <a:p>
                      <a:pPr marL="0" marR="0" algn="ctr" rtl="1">
                        <a:spcBef>
                          <a:spcPts val="0"/>
                        </a:spcBef>
                        <a:spcAft>
                          <a:spcPts val="0"/>
                        </a:spcAft>
                      </a:pPr>
                      <a:r>
                        <a:rPr lang="ar-EG" sz="2400" b="1">
                          <a:effectLst/>
                        </a:rPr>
                        <a:t>العامل المشترك الأكبر</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gridSpan="2">
                  <a:txBody>
                    <a:bodyPr/>
                    <a:lstStyle/>
                    <a:p>
                      <a:pPr marL="0" marR="0" algn="ctr" rtl="1">
                        <a:spcBef>
                          <a:spcPts val="0"/>
                        </a:spcBef>
                        <a:spcAft>
                          <a:spcPts val="0"/>
                        </a:spcAft>
                      </a:pPr>
                      <a:r>
                        <a:rPr lang="ar-EG" sz="2400" b="1" dirty="0">
                          <a:effectLst/>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endParaRPr lang="en-US"/>
                    </a:p>
                  </a:txBody>
                  <a:tcPr/>
                </a:tc>
                <a:extLst>
                  <a:ext uri="{0D108BD9-81ED-4DB2-BD59-A6C34878D82A}">
                    <a16:rowId xmlns:a16="http://schemas.microsoft.com/office/drawing/2014/main" val="1062960682"/>
                  </a:ext>
                </a:extLst>
              </a:tr>
              <a:tr h="345445">
                <a:tc>
                  <a:txBody>
                    <a:bodyPr/>
                    <a:lstStyle/>
                    <a:p>
                      <a:pPr marL="0" marR="0" algn="ctr" rtl="1">
                        <a:spcBef>
                          <a:spcPts val="0"/>
                        </a:spcBef>
                        <a:spcAft>
                          <a:spcPts val="0"/>
                        </a:spcAft>
                      </a:pPr>
                      <a:r>
                        <a:rPr lang="ar-EG" sz="2400" b="1">
                          <a:effectLst/>
                        </a:rPr>
                        <a:t>ضرب العامل المشترك الأكبر بالترتيب </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a:effectLst/>
                        </a:rPr>
                        <a:t>12</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2400" b="1" dirty="0">
                          <a:effectLst/>
                        </a:rPr>
                        <a:t>12</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4114369389"/>
                  </a:ext>
                </a:extLst>
              </a:tr>
              <a:tr h="621802">
                <a:tc>
                  <a:txBody>
                    <a:bodyPr/>
                    <a:lstStyle/>
                    <a:p>
                      <a:pPr marL="0" marR="0" algn="ctr" rtl="1">
                        <a:spcBef>
                          <a:spcPts val="0"/>
                        </a:spcBef>
                        <a:spcAft>
                          <a:spcPts val="0"/>
                        </a:spcAft>
                      </a:pPr>
                      <a:r>
                        <a:rPr lang="ar-EG" sz="2400" b="1">
                          <a:effectLst/>
                        </a:rPr>
                        <a:t>بالجمع نحصل علي عدد فتل الرسم التشريحي </a:t>
                      </a:r>
                      <a:endParaRPr lang="en-US" sz="2400" b="1">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gridSpan="2">
                  <a:txBody>
                    <a:bodyPr/>
                    <a:lstStyle/>
                    <a:p>
                      <a:pPr marL="0" marR="0" algn="ctr" rtl="1">
                        <a:spcBef>
                          <a:spcPts val="0"/>
                        </a:spcBef>
                        <a:spcAft>
                          <a:spcPts val="0"/>
                        </a:spcAft>
                      </a:pPr>
                      <a:r>
                        <a:rPr lang="ar-EG" sz="2400" b="1" dirty="0">
                          <a:effectLst/>
                        </a:rPr>
                        <a:t>24 فتلة</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endParaRPr lang="en-US"/>
                    </a:p>
                  </a:txBody>
                  <a:tcPr/>
                </a:tc>
                <a:extLst>
                  <a:ext uri="{0D108BD9-81ED-4DB2-BD59-A6C34878D82A}">
                    <a16:rowId xmlns:a16="http://schemas.microsoft.com/office/drawing/2014/main" val="3614735927"/>
                  </a:ext>
                </a:extLst>
              </a:tr>
            </a:tbl>
          </a:graphicData>
        </a:graphic>
      </p:graphicFrame>
      <p:sp>
        <p:nvSpPr>
          <p:cNvPr id="7" name="Rectangle 6">
            <a:extLst>
              <a:ext uri="{FF2B5EF4-FFF2-40B4-BE49-F238E27FC236}">
                <a16:creationId xmlns:a16="http://schemas.microsoft.com/office/drawing/2014/main" id="{2ACDB107-2C91-4A36-80B7-E073C6356749}"/>
              </a:ext>
            </a:extLst>
          </p:cNvPr>
          <p:cNvSpPr/>
          <p:nvPr/>
        </p:nvSpPr>
        <p:spPr>
          <a:xfrm>
            <a:off x="254832" y="5657671"/>
            <a:ext cx="11297713" cy="954107"/>
          </a:xfrm>
          <a:prstGeom prst="rect">
            <a:avLst/>
          </a:prstGeom>
        </p:spPr>
        <p:txBody>
          <a:bodyPr wrap="square">
            <a:spAutoFit/>
          </a:bodyPr>
          <a:lstStyle/>
          <a:p>
            <a:pPr marL="36195" marR="0" indent="-54610" algn="r" rtl="1">
              <a:spcBef>
                <a:spcPts val="0"/>
              </a:spcBef>
              <a:spcAft>
                <a:spcPts val="0"/>
              </a:spcAft>
            </a:pPr>
            <a:r>
              <a:rPr lang="ar-EG" sz="2800" b="1" dirty="0">
                <a:latin typeface="Calibri" panose="020F0502020204030204" pitchFamily="34" charset="0"/>
                <a:ea typeface="Calibri" panose="020F0502020204030204" pitchFamily="34" charset="0"/>
              </a:rPr>
              <a:t>2- المناطق التي لا يوجد بها نقش 6 فتل</a:t>
            </a:r>
            <a:r>
              <a:rPr lang="ar-EG" sz="2800" b="1" dirty="0">
                <a:latin typeface="Calibri" panose="020F0502020204030204" pitchFamily="34" charset="0"/>
                <a:ea typeface="Times New Roman" panose="02020603050405020304" pitchFamily="18" charset="0"/>
                <a:cs typeface="Simplified Arabic" panose="02020603050405020304" pitchFamily="18" charset="-78"/>
              </a:rPr>
              <a:t>     ؞ اجمالي عدد الفتل = 24 +6 = 30 فتلة</a:t>
            </a:r>
            <a:endParaRPr lang="en-US" sz="2800" b="1" dirty="0">
              <a:latin typeface="Calibri" panose="020F0502020204030204" pitchFamily="34" charset="0"/>
              <a:ea typeface="Calibri" panose="020F0502020204030204" pitchFamily="34" charset="0"/>
              <a:cs typeface="Arial" panose="020B0604020202020204" pitchFamily="34" charset="0"/>
            </a:endParaRPr>
          </a:p>
          <a:p>
            <a:pPr algn="r" rtl="1"/>
            <a:r>
              <a:rPr lang="ar-EG" sz="2800" b="1" dirty="0">
                <a:ea typeface="Times New Roman" panose="02020603050405020304" pitchFamily="18" charset="0"/>
                <a:cs typeface="Simplified Arabic" panose="02020603050405020304" pitchFamily="18" charset="-78"/>
              </a:rPr>
              <a:t>3- عدد اللحمات =12 لحمة                ؞ مساحة الرسم التشريحي 30 فتلة </a:t>
            </a:r>
            <a:r>
              <a:rPr lang="en-US" sz="2800" b="1" dirty="0">
                <a:latin typeface="Simplified Arabic" panose="02020603050405020304" pitchFamily="18" charset="-78"/>
                <a:ea typeface="Times New Roman" panose="02020603050405020304" pitchFamily="18" charset="0"/>
              </a:rPr>
              <a:t>x </a:t>
            </a:r>
            <a:r>
              <a:rPr lang="ar-EG" sz="2800" b="1" dirty="0">
                <a:latin typeface="Simplified Arabic" panose="02020603050405020304" pitchFamily="18" charset="-78"/>
                <a:ea typeface="Times New Roman" panose="02020603050405020304" pitchFamily="18" charset="0"/>
              </a:rPr>
              <a:t> 12 لحمة</a:t>
            </a:r>
            <a:endParaRPr lang="en-US" sz="2800" b="1" dirty="0"/>
          </a:p>
        </p:txBody>
      </p:sp>
    </p:spTree>
    <p:extLst>
      <p:ext uri="{BB962C8B-B14F-4D97-AF65-F5344CB8AC3E}">
        <p14:creationId xmlns:p14="http://schemas.microsoft.com/office/powerpoint/2010/main" val="38573017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F3B8A52-BC25-44B4-9057-A547769834CC}"/>
              </a:ext>
            </a:extLst>
          </p:cNvPr>
          <p:cNvGraphicFramePr>
            <a:graphicFrameLocks noGrp="1"/>
          </p:cNvGraphicFramePr>
          <p:nvPr>
            <p:ph idx="1"/>
            <p:extLst>
              <p:ext uri="{D42A27DB-BD31-4B8C-83A1-F6EECF244321}">
                <p14:modId xmlns:p14="http://schemas.microsoft.com/office/powerpoint/2010/main" val="692260917"/>
              </p:ext>
            </p:extLst>
          </p:nvPr>
        </p:nvGraphicFramePr>
        <p:xfrm>
          <a:off x="1109271" y="137360"/>
          <a:ext cx="8148441" cy="6554208"/>
        </p:xfrm>
        <a:graphic>
          <a:graphicData uri="http://schemas.openxmlformats.org/drawingml/2006/table">
            <a:tbl>
              <a:tblPr/>
              <a:tblGrid>
                <a:gridCol w="114643">
                  <a:extLst>
                    <a:ext uri="{9D8B030D-6E8A-4147-A177-3AD203B41FA5}">
                      <a16:colId xmlns:a16="http://schemas.microsoft.com/office/drawing/2014/main" val="4055756342"/>
                    </a:ext>
                  </a:extLst>
                </a:gridCol>
                <a:gridCol w="114643">
                  <a:extLst>
                    <a:ext uri="{9D8B030D-6E8A-4147-A177-3AD203B41FA5}">
                      <a16:colId xmlns:a16="http://schemas.microsoft.com/office/drawing/2014/main" val="2878301988"/>
                    </a:ext>
                  </a:extLst>
                </a:gridCol>
                <a:gridCol w="114643">
                  <a:extLst>
                    <a:ext uri="{9D8B030D-6E8A-4147-A177-3AD203B41FA5}">
                      <a16:colId xmlns:a16="http://schemas.microsoft.com/office/drawing/2014/main" val="3222151180"/>
                    </a:ext>
                  </a:extLst>
                </a:gridCol>
                <a:gridCol w="114643">
                  <a:extLst>
                    <a:ext uri="{9D8B030D-6E8A-4147-A177-3AD203B41FA5}">
                      <a16:colId xmlns:a16="http://schemas.microsoft.com/office/drawing/2014/main" val="3148022067"/>
                    </a:ext>
                  </a:extLst>
                </a:gridCol>
                <a:gridCol w="114643">
                  <a:extLst>
                    <a:ext uri="{9D8B030D-6E8A-4147-A177-3AD203B41FA5}">
                      <a16:colId xmlns:a16="http://schemas.microsoft.com/office/drawing/2014/main" val="2662371656"/>
                    </a:ext>
                  </a:extLst>
                </a:gridCol>
                <a:gridCol w="114643">
                  <a:extLst>
                    <a:ext uri="{9D8B030D-6E8A-4147-A177-3AD203B41FA5}">
                      <a16:colId xmlns:a16="http://schemas.microsoft.com/office/drawing/2014/main" val="4140079560"/>
                    </a:ext>
                  </a:extLst>
                </a:gridCol>
                <a:gridCol w="114643">
                  <a:extLst>
                    <a:ext uri="{9D8B030D-6E8A-4147-A177-3AD203B41FA5}">
                      <a16:colId xmlns:a16="http://schemas.microsoft.com/office/drawing/2014/main" val="1961256984"/>
                    </a:ext>
                  </a:extLst>
                </a:gridCol>
                <a:gridCol w="114643">
                  <a:extLst>
                    <a:ext uri="{9D8B030D-6E8A-4147-A177-3AD203B41FA5}">
                      <a16:colId xmlns:a16="http://schemas.microsoft.com/office/drawing/2014/main" val="3310368344"/>
                    </a:ext>
                  </a:extLst>
                </a:gridCol>
                <a:gridCol w="114643">
                  <a:extLst>
                    <a:ext uri="{9D8B030D-6E8A-4147-A177-3AD203B41FA5}">
                      <a16:colId xmlns:a16="http://schemas.microsoft.com/office/drawing/2014/main" val="3630708896"/>
                    </a:ext>
                  </a:extLst>
                </a:gridCol>
                <a:gridCol w="114643">
                  <a:extLst>
                    <a:ext uri="{9D8B030D-6E8A-4147-A177-3AD203B41FA5}">
                      <a16:colId xmlns:a16="http://schemas.microsoft.com/office/drawing/2014/main" val="1937371977"/>
                    </a:ext>
                  </a:extLst>
                </a:gridCol>
                <a:gridCol w="114643">
                  <a:extLst>
                    <a:ext uri="{9D8B030D-6E8A-4147-A177-3AD203B41FA5}">
                      <a16:colId xmlns:a16="http://schemas.microsoft.com/office/drawing/2014/main" val="283837182"/>
                    </a:ext>
                  </a:extLst>
                </a:gridCol>
                <a:gridCol w="114643">
                  <a:extLst>
                    <a:ext uri="{9D8B030D-6E8A-4147-A177-3AD203B41FA5}">
                      <a16:colId xmlns:a16="http://schemas.microsoft.com/office/drawing/2014/main" val="2753906078"/>
                    </a:ext>
                  </a:extLst>
                </a:gridCol>
                <a:gridCol w="114643">
                  <a:extLst>
                    <a:ext uri="{9D8B030D-6E8A-4147-A177-3AD203B41FA5}">
                      <a16:colId xmlns:a16="http://schemas.microsoft.com/office/drawing/2014/main" val="1246911212"/>
                    </a:ext>
                  </a:extLst>
                </a:gridCol>
                <a:gridCol w="114643">
                  <a:extLst>
                    <a:ext uri="{9D8B030D-6E8A-4147-A177-3AD203B41FA5}">
                      <a16:colId xmlns:a16="http://schemas.microsoft.com/office/drawing/2014/main" val="714107909"/>
                    </a:ext>
                  </a:extLst>
                </a:gridCol>
                <a:gridCol w="114643">
                  <a:extLst>
                    <a:ext uri="{9D8B030D-6E8A-4147-A177-3AD203B41FA5}">
                      <a16:colId xmlns:a16="http://schemas.microsoft.com/office/drawing/2014/main" val="4264852020"/>
                    </a:ext>
                  </a:extLst>
                </a:gridCol>
                <a:gridCol w="114643">
                  <a:extLst>
                    <a:ext uri="{9D8B030D-6E8A-4147-A177-3AD203B41FA5}">
                      <a16:colId xmlns:a16="http://schemas.microsoft.com/office/drawing/2014/main" val="2520253529"/>
                    </a:ext>
                  </a:extLst>
                </a:gridCol>
                <a:gridCol w="114643">
                  <a:extLst>
                    <a:ext uri="{9D8B030D-6E8A-4147-A177-3AD203B41FA5}">
                      <a16:colId xmlns:a16="http://schemas.microsoft.com/office/drawing/2014/main" val="3105018665"/>
                    </a:ext>
                  </a:extLst>
                </a:gridCol>
                <a:gridCol w="114643">
                  <a:extLst>
                    <a:ext uri="{9D8B030D-6E8A-4147-A177-3AD203B41FA5}">
                      <a16:colId xmlns:a16="http://schemas.microsoft.com/office/drawing/2014/main" val="14118986"/>
                    </a:ext>
                  </a:extLst>
                </a:gridCol>
                <a:gridCol w="114643">
                  <a:extLst>
                    <a:ext uri="{9D8B030D-6E8A-4147-A177-3AD203B41FA5}">
                      <a16:colId xmlns:a16="http://schemas.microsoft.com/office/drawing/2014/main" val="3830390189"/>
                    </a:ext>
                  </a:extLst>
                </a:gridCol>
                <a:gridCol w="114643">
                  <a:extLst>
                    <a:ext uri="{9D8B030D-6E8A-4147-A177-3AD203B41FA5}">
                      <a16:colId xmlns:a16="http://schemas.microsoft.com/office/drawing/2014/main" val="2830299975"/>
                    </a:ext>
                  </a:extLst>
                </a:gridCol>
                <a:gridCol w="114643">
                  <a:extLst>
                    <a:ext uri="{9D8B030D-6E8A-4147-A177-3AD203B41FA5}">
                      <a16:colId xmlns:a16="http://schemas.microsoft.com/office/drawing/2014/main" val="177496584"/>
                    </a:ext>
                  </a:extLst>
                </a:gridCol>
                <a:gridCol w="114643">
                  <a:extLst>
                    <a:ext uri="{9D8B030D-6E8A-4147-A177-3AD203B41FA5}">
                      <a16:colId xmlns:a16="http://schemas.microsoft.com/office/drawing/2014/main" val="1579619445"/>
                    </a:ext>
                  </a:extLst>
                </a:gridCol>
                <a:gridCol w="114643">
                  <a:extLst>
                    <a:ext uri="{9D8B030D-6E8A-4147-A177-3AD203B41FA5}">
                      <a16:colId xmlns:a16="http://schemas.microsoft.com/office/drawing/2014/main" val="836478212"/>
                    </a:ext>
                  </a:extLst>
                </a:gridCol>
                <a:gridCol w="114643">
                  <a:extLst>
                    <a:ext uri="{9D8B030D-6E8A-4147-A177-3AD203B41FA5}">
                      <a16:colId xmlns:a16="http://schemas.microsoft.com/office/drawing/2014/main" val="4003231508"/>
                    </a:ext>
                  </a:extLst>
                </a:gridCol>
                <a:gridCol w="114643">
                  <a:extLst>
                    <a:ext uri="{9D8B030D-6E8A-4147-A177-3AD203B41FA5}">
                      <a16:colId xmlns:a16="http://schemas.microsoft.com/office/drawing/2014/main" val="2489071902"/>
                    </a:ext>
                  </a:extLst>
                </a:gridCol>
                <a:gridCol w="114643">
                  <a:extLst>
                    <a:ext uri="{9D8B030D-6E8A-4147-A177-3AD203B41FA5}">
                      <a16:colId xmlns:a16="http://schemas.microsoft.com/office/drawing/2014/main" val="1501079248"/>
                    </a:ext>
                  </a:extLst>
                </a:gridCol>
                <a:gridCol w="114643">
                  <a:extLst>
                    <a:ext uri="{9D8B030D-6E8A-4147-A177-3AD203B41FA5}">
                      <a16:colId xmlns:a16="http://schemas.microsoft.com/office/drawing/2014/main" val="3664509096"/>
                    </a:ext>
                  </a:extLst>
                </a:gridCol>
                <a:gridCol w="114643">
                  <a:extLst>
                    <a:ext uri="{9D8B030D-6E8A-4147-A177-3AD203B41FA5}">
                      <a16:colId xmlns:a16="http://schemas.microsoft.com/office/drawing/2014/main" val="3997905494"/>
                    </a:ext>
                  </a:extLst>
                </a:gridCol>
                <a:gridCol w="116840">
                  <a:extLst>
                    <a:ext uri="{9D8B030D-6E8A-4147-A177-3AD203B41FA5}">
                      <a16:colId xmlns:a16="http://schemas.microsoft.com/office/drawing/2014/main" val="2098398048"/>
                    </a:ext>
                  </a:extLst>
                </a:gridCol>
                <a:gridCol w="114643">
                  <a:extLst>
                    <a:ext uri="{9D8B030D-6E8A-4147-A177-3AD203B41FA5}">
                      <a16:colId xmlns:a16="http://schemas.microsoft.com/office/drawing/2014/main" val="536284548"/>
                    </a:ext>
                  </a:extLst>
                </a:gridCol>
                <a:gridCol w="114643">
                  <a:extLst>
                    <a:ext uri="{9D8B030D-6E8A-4147-A177-3AD203B41FA5}">
                      <a16:colId xmlns:a16="http://schemas.microsoft.com/office/drawing/2014/main" val="3658951589"/>
                    </a:ext>
                  </a:extLst>
                </a:gridCol>
                <a:gridCol w="114643">
                  <a:extLst>
                    <a:ext uri="{9D8B030D-6E8A-4147-A177-3AD203B41FA5}">
                      <a16:colId xmlns:a16="http://schemas.microsoft.com/office/drawing/2014/main" val="1782167886"/>
                    </a:ext>
                  </a:extLst>
                </a:gridCol>
                <a:gridCol w="114643">
                  <a:extLst>
                    <a:ext uri="{9D8B030D-6E8A-4147-A177-3AD203B41FA5}">
                      <a16:colId xmlns:a16="http://schemas.microsoft.com/office/drawing/2014/main" val="3734323451"/>
                    </a:ext>
                  </a:extLst>
                </a:gridCol>
                <a:gridCol w="114643">
                  <a:extLst>
                    <a:ext uri="{9D8B030D-6E8A-4147-A177-3AD203B41FA5}">
                      <a16:colId xmlns:a16="http://schemas.microsoft.com/office/drawing/2014/main" val="581562067"/>
                    </a:ext>
                  </a:extLst>
                </a:gridCol>
                <a:gridCol w="116840">
                  <a:extLst>
                    <a:ext uri="{9D8B030D-6E8A-4147-A177-3AD203B41FA5}">
                      <a16:colId xmlns:a16="http://schemas.microsoft.com/office/drawing/2014/main" val="1737996617"/>
                    </a:ext>
                  </a:extLst>
                </a:gridCol>
                <a:gridCol w="114643">
                  <a:extLst>
                    <a:ext uri="{9D8B030D-6E8A-4147-A177-3AD203B41FA5}">
                      <a16:colId xmlns:a16="http://schemas.microsoft.com/office/drawing/2014/main" val="3283527705"/>
                    </a:ext>
                  </a:extLst>
                </a:gridCol>
                <a:gridCol w="114643">
                  <a:extLst>
                    <a:ext uri="{9D8B030D-6E8A-4147-A177-3AD203B41FA5}">
                      <a16:colId xmlns:a16="http://schemas.microsoft.com/office/drawing/2014/main" val="1148994551"/>
                    </a:ext>
                  </a:extLst>
                </a:gridCol>
                <a:gridCol w="114643">
                  <a:extLst>
                    <a:ext uri="{9D8B030D-6E8A-4147-A177-3AD203B41FA5}">
                      <a16:colId xmlns:a16="http://schemas.microsoft.com/office/drawing/2014/main" val="3409229862"/>
                    </a:ext>
                  </a:extLst>
                </a:gridCol>
                <a:gridCol w="114643">
                  <a:extLst>
                    <a:ext uri="{9D8B030D-6E8A-4147-A177-3AD203B41FA5}">
                      <a16:colId xmlns:a16="http://schemas.microsoft.com/office/drawing/2014/main" val="3588710754"/>
                    </a:ext>
                  </a:extLst>
                </a:gridCol>
                <a:gridCol w="114643">
                  <a:extLst>
                    <a:ext uri="{9D8B030D-6E8A-4147-A177-3AD203B41FA5}">
                      <a16:colId xmlns:a16="http://schemas.microsoft.com/office/drawing/2014/main" val="3618727838"/>
                    </a:ext>
                  </a:extLst>
                </a:gridCol>
                <a:gridCol w="114643">
                  <a:extLst>
                    <a:ext uri="{9D8B030D-6E8A-4147-A177-3AD203B41FA5}">
                      <a16:colId xmlns:a16="http://schemas.microsoft.com/office/drawing/2014/main" val="3950982869"/>
                    </a:ext>
                  </a:extLst>
                </a:gridCol>
                <a:gridCol w="114643">
                  <a:extLst>
                    <a:ext uri="{9D8B030D-6E8A-4147-A177-3AD203B41FA5}">
                      <a16:colId xmlns:a16="http://schemas.microsoft.com/office/drawing/2014/main" val="3533958182"/>
                    </a:ext>
                  </a:extLst>
                </a:gridCol>
                <a:gridCol w="114643">
                  <a:extLst>
                    <a:ext uri="{9D8B030D-6E8A-4147-A177-3AD203B41FA5}">
                      <a16:colId xmlns:a16="http://schemas.microsoft.com/office/drawing/2014/main" val="2472026591"/>
                    </a:ext>
                  </a:extLst>
                </a:gridCol>
                <a:gridCol w="114643">
                  <a:extLst>
                    <a:ext uri="{9D8B030D-6E8A-4147-A177-3AD203B41FA5}">
                      <a16:colId xmlns:a16="http://schemas.microsoft.com/office/drawing/2014/main" val="3849866881"/>
                    </a:ext>
                  </a:extLst>
                </a:gridCol>
                <a:gridCol w="114643">
                  <a:extLst>
                    <a:ext uri="{9D8B030D-6E8A-4147-A177-3AD203B41FA5}">
                      <a16:colId xmlns:a16="http://schemas.microsoft.com/office/drawing/2014/main" val="2878169310"/>
                    </a:ext>
                  </a:extLst>
                </a:gridCol>
                <a:gridCol w="114643">
                  <a:extLst>
                    <a:ext uri="{9D8B030D-6E8A-4147-A177-3AD203B41FA5}">
                      <a16:colId xmlns:a16="http://schemas.microsoft.com/office/drawing/2014/main" val="3150538956"/>
                    </a:ext>
                  </a:extLst>
                </a:gridCol>
                <a:gridCol w="114643">
                  <a:extLst>
                    <a:ext uri="{9D8B030D-6E8A-4147-A177-3AD203B41FA5}">
                      <a16:colId xmlns:a16="http://schemas.microsoft.com/office/drawing/2014/main" val="3171514538"/>
                    </a:ext>
                  </a:extLst>
                </a:gridCol>
                <a:gridCol w="114643">
                  <a:extLst>
                    <a:ext uri="{9D8B030D-6E8A-4147-A177-3AD203B41FA5}">
                      <a16:colId xmlns:a16="http://schemas.microsoft.com/office/drawing/2014/main" val="128186101"/>
                    </a:ext>
                  </a:extLst>
                </a:gridCol>
                <a:gridCol w="114643">
                  <a:extLst>
                    <a:ext uri="{9D8B030D-6E8A-4147-A177-3AD203B41FA5}">
                      <a16:colId xmlns:a16="http://schemas.microsoft.com/office/drawing/2014/main" val="3452173122"/>
                    </a:ext>
                  </a:extLst>
                </a:gridCol>
                <a:gridCol w="114643">
                  <a:extLst>
                    <a:ext uri="{9D8B030D-6E8A-4147-A177-3AD203B41FA5}">
                      <a16:colId xmlns:a16="http://schemas.microsoft.com/office/drawing/2014/main" val="406631559"/>
                    </a:ext>
                  </a:extLst>
                </a:gridCol>
                <a:gridCol w="114643">
                  <a:extLst>
                    <a:ext uri="{9D8B030D-6E8A-4147-A177-3AD203B41FA5}">
                      <a16:colId xmlns:a16="http://schemas.microsoft.com/office/drawing/2014/main" val="2190509827"/>
                    </a:ext>
                  </a:extLst>
                </a:gridCol>
                <a:gridCol w="114643">
                  <a:extLst>
                    <a:ext uri="{9D8B030D-6E8A-4147-A177-3AD203B41FA5}">
                      <a16:colId xmlns:a16="http://schemas.microsoft.com/office/drawing/2014/main" val="3895535944"/>
                    </a:ext>
                  </a:extLst>
                </a:gridCol>
                <a:gridCol w="116840">
                  <a:extLst>
                    <a:ext uri="{9D8B030D-6E8A-4147-A177-3AD203B41FA5}">
                      <a16:colId xmlns:a16="http://schemas.microsoft.com/office/drawing/2014/main" val="1358598121"/>
                    </a:ext>
                  </a:extLst>
                </a:gridCol>
                <a:gridCol w="114643">
                  <a:extLst>
                    <a:ext uri="{9D8B030D-6E8A-4147-A177-3AD203B41FA5}">
                      <a16:colId xmlns:a16="http://schemas.microsoft.com/office/drawing/2014/main" val="3961295269"/>
                    </a:ext>
                  </a:extLst>
                </a:gridCol>
                <a:gridCol w="114643">
                  <a:extLst>
                    <a:ext uri="{9D8B030D-6E8A-4147-A177-3AD203B41FA5}">
                      <a16:colId xmlns:a16="http://schemas.microsoft.com/office/drawing/2014/main" val="804185627"/>
                    </a:ext>
                  </a:extLst>
                </a:gridCol>
                <a:gridCol w="114643">
                  <a:extLst>
                    <a:ext uri="{9D8B030D-6E8A-4147-A177-3AD203B41FA5}">
                      <a16:colId xmlns:a16="http://schemas.microsoft.com/office/drawing/2014/main" val="1610125984"/>
                    </a:ext>
                  </a:extLst>
                </a:gridCol>
                <a:gridCol w="114643">
                  <a:extLst>
                    <a:ext uri="{9D8B030D-6E8A-4147-A177-3AD203B41FA5}">
                      <a16:colId xmlns:a16="http://schemas.microsoft.com/office/drawing/2014/main" val="3364932241"/>
                    </a:ext>
                  </a:extLst>
                </a:gridCol>
                <a:gridCol w="114643">
                  <a:extLst>
                    <a:ext uri="{9D8B030D-6E8A-4147-A177-3AD203B41FA5}">
                      <a16:colId xmlns:a16="http://schemas.microsoft.com/office/drawing/2014/main" val="717275788"/>
                    </a:ext>
                  </a:extLst>
                </a:gridCol>
                <a:gridCol w="114643">
                  <a:extLst>
                    <a:ext uri="{9D8B030D-6E8A-4147-A177-3AD203B41FA5}">
                      <a16:colId xmlns:a16="http://schemas.microsoft.com/office/drawing/2014/main" val="3388543721"/>
                    </a:ext>
                  </a:extLst>
                </a:gridCol>
                <a:gridCol w="114643">
                  <a:extLst>
                    <a:ext uri="{9D8B030D-6E8A-4147-A177-3AD203B41FA5}">
                      <a16:colId xmlns:a16="http://schemas.microsoft.com/office/drawing/2014/main" val="721683333"/>
                    </a:ext>
                  </a:extLst>
                </a:gridCol>
                <a:gridCol w="114643">
                  <a:extLst>
                    <a:ext uri="{9D8B030D-6E8A-4147-A177-3AD203B41FA5}">
                      <a16:colId xmlns:a16="http://schemas.microsoft.com/office/drawing/2014/main" val="3494881040"/>
                    </a:ext>
                  </a:extLst>
                </a:gridCol>
                <a:gridCol w="114643">
                  <a:extLst>
                    <a:ext uri="{9D8B030D-6E8A-4147-A177-3AD203B41FA5}">
                      <a16:colId xmlns:a16="http://schemas.microsoft.com/office/drawing/2014/main" val="2802276266"/>
                    </a:ext>
                  </a:extLst>
                </a:gridCol>
                <a:gridCol w="114643">
                  <a:extLst>
                    <a:ext uri="{9D8B030D-6E8A-4147-A177-3AD203B41FA5}">
                      <a16:colId xmlns:a16="http://schemas.microsoft.com/office/drawing/2014/main" val="4095228462"/>
                    </a:ext>
                  </a:extLst>
                </a:gridCol>
                <a:gridCol w="114643">
                  <a:extLst>
                    <a:ext uri="{9D8B030D-6E8A-4147-A177-3AD203B41FA5}">
                      <a16:colId xmlns:a16="http://schemas.microsoft.com/office/drawing/2014/main" val="651545535"/>
                    </a:ext>
                  </a:extLst>
                </a:gridCol>
                <a:gridCol w="114643">
                  <a:extLst>
                    <a:ext uri="{9D8B030D-6E8A-4147-A177-3AD203B41FA5}">
                      <a16:colId xmlns:a16="http://schemas.microsoft.com/office/drawing/2014/main" val="559070039"/>
                    </a:ext>
                  </a:extLst>
                </a:gridCol>
                <a:gridCol w="114643">
                  <a:extLst>
                    <a:ext uri="{9D8B030D-6E8A-4147-A177-3AD203B41FA5}">
                      <a16:colId xmlns:a16="http://schemas.microsoft.com/office/drawing/2014/main" val="3883883691"/>
                    </a:ext>
                  </a:extLst>
                </a:gridCol>
                <a:gridCol w="114643">
                  <a:extLst>
                    <a:ext uri="{9D8B030D-6E8A-4147-A177-3AD203B41FA5}">
                      <a16:colId xmlns:a16="http://schemas.microsoft.com/office/drawing/2014/main" val="4251031323"/>
                    </a:ext>
                  </a:extLst>
                </a:gridCol>
                <a:gridCol w="114643">
                  <a:extLst>
                    <a:ext uri="{9D8B030D-6E8A-4147-A177-3AD203B41FA5}">
                      <a16:colId xmlns:a16="http://schemas.microsoft.com/office/drawing/2014/main" val="2445077569"/>
                    </a:ext>
                  </a:extLst>
                </a:gridCol>
                <a:gridCol w="116840">
                  <a:extLst>
                    <a:ext uri="{9D8B030D-6E8A-4147-A177-3AD203B41FA5}">
                      <a16:colId xmlns:a16="http://schemas.microsoft.com/office/drawing/2014/main" val="1881130492"/>
                    </a:ext>
                  </a:extLst>
                </a:gridCol>
                <a:gridCol w="114643">
                  <a:extLst>
                    <a:ext uri="{9D8B030D-6E8A-4147-A177-3AD203B41FA5}">
                      <a16:colId xmlns:a16="http://schemas.microsoft.com/office/drawing/2014/main" val="511433143"/>
                    </a:ext>
                  </a:extLst>
                </a:gridCol>
                <a:gridCol w="114643">
                  <a:extLst>
                    <a:ext uri="{9D8B030D-6E8A-4147-A177-3AD203B41FA5}">
                      <a16:colId xmlns:a16="http://schemas.microsoft.com/office/drawing/2014/main" val="847069800"/>
                    </a:ext>
                  </a:extLst>
                </a:gridCol>
              </a:tblGrid>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extLst>
                  <a:ext uri="{0D108BD9-81ED-4DB2-BD59-A6C34878D82A}">
                    <a16:rowId xmlns:a16="http://schemas.microsoft.com/office/drawing/2014/main" val="240670885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78004902"/>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2969345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4017085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72254618"/>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56873743"/>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rowSpan="8" gridSpan="12">
                  <a:txBody>
                    <a:bodyPr/>
                    <a:lstStyle/>
                    <a:p>
                      <a:pPr algn="ctr" rtl="1" fontAlgn="ctr"/>
                      <a:r>
                        <a:rPr lang="ar-EG" sz="2000" b="1" i="0" u="none" strike="noStrike" dirty="0">
                          <a:solidFill>
                            <a:srgbClr val="000000"/>
                          </a:solidFill>
                          <a:effectLst/>
                          <a:latin typeface="Calibri" panose="020F0502020204030204" pitchFamily="34" charset="0"/>
                        </a:rPr>
                        <a:t>الأرضية سادة 1/1 نترتيب 1:1</a:t>
                      </a:r>
                    </a:p>
                  </a:txBody>
                  <a:tcPr marL="7644" marR="7644" marT="7644" marB="0" anchor="ctr">
                    <a:lnL>
                      <a:noFill/>
                    </a:lnL>
                    <a:lnR>
                      <a:noFill/>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lnL w="12700" cmpd="sng">
                      <a:noFill/>
                      <a:prstDash val="solid"/>
                    </a:lnL>
                    <a:lnT w="12700" cmpd="sng">
                      <a:noFill/>
                      <a:prstDash val="solid"/>
                    </a:lnT>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7378090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37833564"/>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7149368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75268873"/>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31375977"/>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3964496"/>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99098319"/>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12"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95779108"/>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29453054"/>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rowSpan="4" gridSpan="18">
                  <a:txBody>
                    <a:bodyPr/>
                    <a:lstStyle/>
                    <a:p>
                      <a:pPr algn="ctr" rtl="1" fontAlgn="ctr"/>
                      <a:r>
                        <a:rPr lang="ar-EG" sz="2000" b="1" i="0" u="none" strike="noStrike" dirty="0">
                          <a:solidFill>
                            <a:srgbClr val="000000"/>
                          </a:solidFill>
                          <a:effectLst/>
                          <a:latin typeface="Calibri" panose="020F0502020204030204" pitchFamily="34" charset="0"/>
                        </a:rPr>
                        <a:t>الرسم التنفيذي سداء زائد متقطع</a:t>
                      </a:r>
                    </a:p>
                  </a:txBody>
                  <a:tcPr marL="7644" marR="7644" marT="7644" marB="0" anchor="ctr">
                    <a:lnL>
                      <a:noFill/>
                    </a:lnL>
                    <a:lnR>
                      <a:noFill/>
                    </a:lnR>
                    <a:lnT>
                      <a:noFill/>
                    </a:lnT>
                    <a:lnB>
                      <a:noFill/>
                    </a:lnB>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0082837"/>
                  </a:ext>
                </a:extLst>
              </a:tr>
              <a:tr h="145230">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gridSpan="1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rowSpan="2" gridSpan="30">
                  <a:txBody>
                    <a:bodyPr/>
                    <a:lstStyle/>
                    <a:p>
                      <a:pPr algn="ctr" rtl="1" fontAlgn="ctr"/>
                      <a:r>
                        <a:rPr lang="ar-EG" sz="2000" b="1" i="0" u="none" strike="noStrike" dirty="0">
                          <a:solidFill>
                            <a:srgbClr val="000000"/>
                          </a:solidFill>
                          <a:effectLst/>
                          <a:latin typeface="Calibri" panose="020F0502020204030204" pitchFamily="34" charset="0"/>
                        </a:rPr>
                        <a:t>الرسم التشريحي</a:t>
                      </a:r>
                    </a:p>
                  </a:txBody>
                  <a:tcPr marL="7644" marR="7644" marT="7644" marB="0" anchor="ctr">
                    <a:lnL>
                      <a:noFill/>
                    </a:lnL>
                    <a:lnR>
                      <a:noFill/>
                    </a:lnR>
                    <a:lnT>
                      <a:noFill/>
                    </a:lnT>
                    <a:lnB>
                      <a:noFill/>
                    </a:lnB>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lnL w="12700" cmpd="sng">
                      <a:noFill/>
                      <a:prstDash val="solid"/>
                    </a:lnL>
                    <a:lnT w="12700" cmpd="sng">
                      <a:noFill/>
                      <a:prstDash val="solid"/>
                    </a:lnT>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253278715"/>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gridSpan="1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30"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34006116"/>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gridSpan="1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60685676"/>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rowSpan="12" gridSpan="7">
                  <a:txBody>
                    <a:bodyPr/>
                    <a:lstStyle/>
                    <a:p>
                      <a:pPr algn="ctr" rtl="1" fontAlgn="ctr"/>
                      <a:r>
                        <a:rPr lang="ar-EG" sz="2000" b="1" i="0" u="none" strike="noStrike" dirty="0">
                          <a:solidFill>
                            <a:srgbClr val="000000"/>
                          </a:solidFill>
                          <a:effectLst/>
                          <a:latin typeface="Calibri" panose="020F0502020204030204" pitchFamily="34" charset="0"/>
                        </a:rPr>
                        <a:t>نظام  تحريك الدرأ</a:t>
                      </a:r>
                    </a:p>
                  </a:txBody>
                  <a:tcPr marL="7644" marR="7644" marT="7644" marB="0" anchor="ctr">
                    <a:lnL>
                      <a:noFill/>
                    </a:lnL>
                    <a:lnR>
                      <a:noFill/>
                    </a:lnR>
                    <a:lnT>
                      <a:noFill/>
                    </a:lnT>
                    <a:lnB>
                      <a:noFill/>
                    </a:lnB>
                  </a:tcPr>
                </a:tc>
                <a:tc rowSpan="12" hMerge="1">
                  <a:txBody>
                    <a:bodyPr/>
                    <a:lstStyle/>
                    <a:p>
                      <a:endParaRPr lang="en-US"/>
                    </a:p>
                  </a:txBody>
                  <a:tcPr/>
                </a:tc>
                <a:tc rowSpan="12" hMerge="1">
                  <a:txBody>
                    <a:bodyPr/>
                    <a:lstStyle/>
                    <a:p>
                      <a:endParaRPr lang="en-US"/>
                    </a:p>
                  </a:txBody>
                  <a:tcPr/>
                </a:tc>
                <a:tc rowSpan="12" hMerge="1">
                  <a:txBody>
                    <a:bodyPr/>
                    <a:lstStyle/>
                    <a:p>
                      <a:endParaRPr lang="en-US"/>
                    </a:p>
                  </a:txBody>
                  <a:tcPr/>
                </a:tc>
                <a:tc rowSpan="12" hMerge="1">
                  <a:txBody>
                    <a:bodyPr/>
                    <a:lstStyle/>
                    <a:p>
                      <a:endParaRPr lang="en-US"/>
                    </a:p>
                  </a:txBody>
                  <a:tcPr/>
                </a:tc>
                <a:tc rowSpan="12" hMerge="1">
                  <a:txBody>
                    <a:bodyPr/>
                    <a:lstStyle/>
                    <a:p>
                      <a:endParaRPr lang="en-US"/>
                    </a:p>
                  </a:txBody>
                  <a:tcPr/>
                </a:tc>
                <a:tc rowSpan="12" h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66955003"/>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15036628"/>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5876840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45311609"/>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6446684"/>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2280723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1162867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9109499"/>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4901804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8582545"/>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12890150"/>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7"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61863596"/>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8616129"/>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a:noFill/>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64886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38904372"/>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6376394"/>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rowSpan="8" gridSpan="9">
                  <a:txBody>
                    <a:bodyPr/>
                    <a:lstStyle/>
                    <a:p>
                      <a:pPr algn="ctr" rtl="1" fontAlgn="ctr"/>
                      <a:r>
                        <a:rPr lang="ar-EG" sz="2000" b="1" i="0" u="none" strike="noStrike" dirty="0">
                          <a:solidFill>
                            <a:srgbClr val="000000"/>
                          </a:solidFill>
                          <a:effectLst/>
                          <a:latin typeface="Calibri" panose="020F0502020204030204" pitchFamily="34" charset="0"/>
                        </a:rPr>
                        <a:t>نظام اللقي</a:t>
                      </a:r>
                    </a:p>
                  </a:txBody>
                  <a:tcPr marL="7644" marR="7644" marT="7644" marB="0" anchor="ctr">
                    <a:lnL>
                      <a:noFill/>
                    </a:lnL>
                    <a:lnR w="12700" cap="flat" cmpd="sng" algn="ctr">
                      <a:solidFill>
                        <a:srgbClr val="000000"/>
                      </a:solidFill>
                      <a:prstDash val="solid"/>
                      <a:round/>
                      <a:headEnd type="none" w="med" len="med"/>
                      <a:tailEnd type="none" w="med" len="med"/>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8111216"/>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97105855"/>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5496487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65529453"/>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61113073"/>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70C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36416155"/>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17057748"/>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32211131"/>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644" marR="7644" marT="76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39969827"/>
                  </a:ext>
                </a:extLst>
              </a:tr>
              <a:tr h="142172">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644" marR="7644" marT="76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644" marR="7644" marT="7644" marB="0" anchor="b">
                    <a:lnL>
                      <a:noFill/>
                    </a:lnL>
                    <a:lnR>
                      <a:noFill/>
                    </a:lnR>
                    <a:lnT>
                      <a:noFill/>
                    </a:lnT>
                    <a:lnB>
                      <a:noFill/>
                    </a:lnB>
                  </a:tcPr>
                </a:tc>
                <a:extLst>
                  <a:ext uri="{0D108BD9-81ED-4DB2-BD59-A6C34878D82A}">
                    <a16:rowId xmlns:a16="http://schemas.microsoft.com/office/drawing/2014/main" val="1430290703"/>
                  </a:ext>
                </a:extLst>
              </a:tr>
            </a:tbl>
          </a:graphicData>
        </a:graphic>
      </p:graphicFrame>
    </p:spTree>
    <p:extLst>
      <p:ext uri="{BB962C8B-B14F-4D97-AF65-F5344CB8AC3E}">
        <p14:creationId xmlns:p14="http://schemas.microsoft.com/office/powerpoint/2010/main" val="37271616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8CEFE-49DC-4B42-A2AE-7961CB687380}"/>
              </a:ext>
            </a:extLst>
          </p:cNvPr>
          <p:cNvSpPr>
            <a:spLocks noGrp="1"/>
          </p:cNvSpPr>
          <p:nvPr>
            <p:ph type="title"/>
          </p:nvPr>
        </p:nvSpPr>
        <p:spPr>
          <a:xfrm>
            <a:off x="1033696" y="554637"/>
            <a:ext cx="10364451" cy="512163"/>
          </a:xfrm>
        </p:spPr>
        <p:txBody>
          <a:bodyPr>
            <a:normAutofit fontScale="90000"/>
          </a:bodyPr>
          <a:lstStyle/>
          <a:p>
            <a:pPr marL="36195" marR="0" indent="-54610" algn="r" rtl="1">
              <a:spcBef>
                <a:spcPts val="600"/>
              </a:spcBef>
              <a:spcAft>
                <a:spcPts val="600"/>
              </a:spcAft>
            </a:pPr>
            <a:r>
              <a:rPr lang="ar-EG" b="1" u="sng" dirty="0">
                <a:latin typeface="Calibri" panose="020F0502020204030204" pitchFamily="34" charset="0"/>
                <a:ea typeface="Calibri" panose="020F0502020204030204" pitchFamily="34" charset="0"/>
                <a:cs typeface="Arial" panose="020B0604020202020204" pitchFamily="34" charset="0"/>
              </a:rPr>
              <a:t>مثال 6:</a:t>
            </a:r>
            <a:endParaRPr lang="en-US" dirty="0"/>
          </a:p>
        </p:txBody>
      </p:sp>
      <p:sp>
        <p:nvSpPr>
          <p:cNvPr id="3" name="Content Placeholder 2">
            <a:extLst>
              <a:ext uri="{FF2B5EF4-FFF2-40B4-BE49-F238E27FC236}">
                <a16:creationId xmlns:a16="http://schemas.microsoft.com/office/drawing/2014/main" id="{503FF8DC-11CB-4725-A238-994CA01A12EF}"/>
              </a:ext>
            </a:extLst>
          </p:cNvPr>
          <p:cNvSpPr>
            <a:spLocks noGrp="1"/>
          </p:cNvSpPr>
          <p:nvPr>
            <p:ph idx="1"/>
          </p:nvPr>
        </p:nvSpPr>
        <p:spPr>
          <a:xfrm>
            <a:off x="524656" y="1066799"/>
            <a:ext cx="10873492" cy="4734394"/>
          </a:xfrm>
        </p:spPr>
        <p:txBody>
          <a:bodyPr>
            <a:noAutofit/>
          </a:bodyPr>
          <a:lstStyle/>
          <a:p>
            <a:pPr marL="569913" indent="-569913" algn="r" rtl="1"/>
            <a:r>
              <a:rPr lang="ar-EG" sz="2800" b="1" dirty="0">
                <a:solidFill>
                  <a:srgbClr val="FF0000"/>
                </a:solidFill>
                <a:latin typeface="Calibri" panose="020F0502020204030204" pitchFamily="34" charset="0"/>
                <a:ea typeface="Calibri" panose="020F0502020204030204" pitchFamily="34" charset="0"/>
              </a:rPr>
              <a:t>الشكل الموضح جزء من تصميم منفذ بأسلوب السداء الزائد الحقيقي بلون واحد للنقش طبقا للمواصفة التالية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تركيب نسيج الأرضية سادة 1/1 وبترتب 1نقش : 1 أرضية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عدد فتل السم 32 فتلة /السم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لحمات السم 16 لمة / السم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عرض كل مربع 1 /4 سم للنقش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ارتفاع كل مربع 1 / 4 سم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التحبيس بمبرد 1/3 .</a:t>
            </a:r>
            <a:br>
              <a:rPr lang="ar-EG" sz="2800" b="1" dirty="0">
                <a:solidFill>
                  <a:srgbClr val="FF0000"/>
                </a:solidFill>
                <a:latin typeface="Calibri" panose="020F0502020204030204" pitchFamily="34" charset="0"/>
                <a:ea typeface="Calibri" panose="020F0502020204030204" pitchFamily="34" charset="0"/>
              </a:rPr>
            </a:br>
            <a:r>
              <a:rPr lang="ar-EG" sz="2800" b="1" dirty="0">
                <a:solidFill>
                  <a:srgbClr val="FF0000"/>
                </a:solidFill>
                <a:latin typeface="Calibri" panose="020F0502020204030204" pitchFamily="34" charset="0"/>
                <a:ea typeface="Calibri" panose="020F0502020204030204" pitchFamily="34" charset="0"/>
              </a:rPr>
              <a:t>-	المطلوب:-  الرسم التنفيذي  والرسم التشريحي واللقي ونظام تحريك الدرأ.</a:t>
            </a:r>
            <a:br>
              <a:rPr lang="ar-EG" sz="2800" b="1" dirty="0">
                <a:solidFill>
                  <a:srgbClr val="FF0000"/>
                </a:solidFill>
                <a:latin typeface="Calibri" panose="020F0502020204030204" pitchFamily="34" charset="0"/>
                <a:ea typeface="Calibri" panose="020F0502020204030204" pitchFamily="34" charset="0"/>
              </a:rPr>
            </a:br>
            <a:br>
              <a:rPr lang="en-US" sz="2400" dirty="0">
                <a:latin typeface="Calibri" panose="020F0502020204030204" pitchFamily="34" charset="0"/>
                <a:ea typeface="Calibri" panose="020F0502020204030204" pitchFamily="34" charset="0"/>
                <a:cs typeface="Arial" panose="020B0604020202020204" pitchFamily="34" charset="0"/>
              </a:rPr>
            </a:br>
            <a:endParaRPr lang="en-US" sz="2400" dirty="0"/>
          </a:p>
        </p:txBody>
      </p:sp>
      <p:graphicFrame>
        <p:nvGraphicFramePr>
          <p:cNvPr id="5" name="Table 4">
            <a:extLst>
              <a:ext uri="{FF2B5EF4-FFF2-40B4-BE49-F238E27FC236}">
                <a16:creationId xmlns:a16="http://schemas.microsoft.com/office/drawing/2014/main" id="{5552382A-E954-43A1-AA98-7B98152CBFEB}"/>
              </a:ext>
            </a:extLst>
          </p:cNvPr>
          <p:cNvGraphicFramePr>
            <a:graphicFrameLocks noGrp="1"/>
          </p:cNvGraphicFramePr>
          <p:nvPr>
            <p:extLst>
              <p:ext uri="{D42A27DB-BD31-4B8C-83A1-F6EECF244321}">
                <p14:modId xmlns:p14="http://schemas.microsoft.com/office/powerpoint/2010/main" val="3781501543"/>
              </p:ext>
            </p:extLst>
          </p:nvPr>
        </p:nvGraphicFramePr>
        <p:xfrm>
          <a:off x="1139253" y="1661542"/>
          <a:ext cx="2218544" cy="1767456"/>
        </p:xfrm>
        <a:graphic>
          <a:graphicData uri="http://schemas.openxmlformats.org/drawingml/2006/table">
            <a:tbl>
              <a:tblPr/>
              <a:tblGrid>
                <a:gridCol w="277318">
                  <a:extLst>
                    <a:ext uri="{9D8B030D-6E8A-4147-A177-3AD203B41FA5}">
                      <a16:colId xmlns:a16="http://schemas.microsoft.com/office/drawing/2014/main" val="3725789082"/>
                    </a:ext>
                  </a:extLst>
                </a:gridCol>
                <a:gridCol w="277318">
                  <a:extLst>
                    <a:ext uri="{9D8B030D-6E8A-4147-A177-3AD203B41FA5}">
                      <a16:colId xmlns:a16="http://schemas.microsoft.com/office/drawing/2014/main" val="4038397368"/>
                    </a:ext>
                  </a:extLst>
                </a:gridCol>
                <a:gridCol w="277318">
                  <a:extLst>
                    <a:ext uri="{9D8B030D-6E8A-4147-A177-3AD203B41FA5}">
                      <a16:colId xmlns:a16="http://schemas.microsoft.com/office/drawing/2014/main" val="1426081727"/>
                    </a:ext>
                  </a:extLst>
                </a:gridCol>
                <a:gridCol w="277318">
                  <a:extLst>
                    <a:ext uri="{9D8B030D-6E8A-4147-A177-3AD203B41FA5}">
                      <a16:colId xmlns:a16="http://schemas.microsoft.com/office/drawing/2014/main" val="3280952644"/>
                    </a:ext>
                  </a:extLst>
                </a:gridCol>
                <a:gridCol w="277318">
                  <a:extLst>
                    <a:ext uri="{9D8B030D-6E8A-4147-A177-3AD203B41FA5}">
                      <a16:colId xmlns:a16="http://schemas.microsoft.com/office/drawing/2014/main" val="3328266679"/>
                    </a:ext>
                  </a:extLst>
                </a:gridCol>
                <a:gridCol w="277318">
                  <a:extLst>
                    <a:ext uri="{9D8B030D-6E8A-4147-A177-3AD203B41FA5}">
                      <a16:colId xmlns:a16="http://schemas.microsoft.com/office/drawing/2014/main" val="1841279105"/>
                    </a:ext>
                  </a:extLst>
                </a:gridCol>
                <a:gridCol w="277318">
                  <a:extLst>
                    <a:ext uri="{9D8B030D-6E8A-4147-A177-3AD203B41FA5}">
                      <a16:colId xmlns:a16="http://schemas.microsoft.com/office/drawing/2014/main" val="988151245"/>
                    </a:ext>
                  </a:extLst>
                </a:gridCol>
                <a:gridCol w="277318">
                  <a:extLst>
                    <a:ext uri="{9D8B030D-6E8A-4147-A177-3AD203B41FA5}">
                      <a16:colId xmlns:a16="http://schemas.microsoft.com/office/drawing/2014/main" val="3395490148"/>
                    </a:ext>
                  </a:extLst>
                </a:gridCol>
              </a:tblGrid>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3523114141"/>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665286893"/>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9184655"/>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03656576"/>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07950173"/>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75042797"/>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10157337"/>
                  </a:ext>
                </a:extLst>
              </a:tr>
              <a:tr h="220932">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1197029985"/>
                  </a:ext>
                </a:extLst>
              </a:tr>
            </a:tbl>
          </a:graphicData>
        </a:graphic>
      </p:graphicFrame>
    </p:spTree>
    <p:extLst>
      <p:ext uri="{BB962C8B-B14F-4D97-AF65-F5344CB8AC3E}">
        <p14:creationId xmlns:p14="http://schemas.microsoft.com/office/powerpoint/2010/main" val="28500342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B00684F-A344-4C43-820B-38773A71437F}"/>
              </a:ext>
            </a:extLst>
          </p:cNvPr>
          <p:cNvSpPr>
            <a:spLocks noGrp="1"/>
          </p:cNvSpPr>
          <p:nvPr>
            <p:ph idx="1"/>
          </p:nvPr>
        </p:nvSpPr>
        <p:spPr>
          <a:xfrm>
            <a:off x="1198588" y="343421"/>
            <a:ext cx="10364452" cy="3424107"/>
          </a:xfrm>
        </p:spPr>
        <p:txBody>
          <a:bodyPr>
            <a:normAutofit/>
          </a:bodyPr>
          <a:lstStyle/>
          <a:p>
            <a:pPr marL="0" marR="0" indent="0" algn="r" rtl="1">
              <a:spcBef>
                <a:spcPts val="0"/>
              </a:spcBef>
              <a:spcAft>
                <a:spcPts val="0"/>
              </a:spcAft>
              <a:buNone/>
            </a:pPr>
            <a:r>
              <a:rPr lang="ar-EG" sz="3600" b="1" u="sng"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الحل:-</a:t>
            </a:r>
            <a:r>
              <a:rPr lang="ar-EG" sz="36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 </a:t>
            </a:r>
            <a:endParaRPr lang="en-US" sz="3600" b="1" dirty="0">
              <a:solidFill>
                <a:srgbClr val="FF0000"/>
              </a:solidFill>
              <a:latin typeface="Calibri" panose="020F0502020204030204" pitchFamily="34" charset="0"/>
              <a:ea typeface="Calibri" panose="020F0502020204030204" pitchFamily="34" charset="0"/>
              <a:cs typeface="Arial" panose="020B0604020202020204" pitchFamily="34" charset="0"/>
            </a:endParaRPr>
          </a:p>
          <a:p>
            <a:pPr marL="36195" marR="0" indent="-54610" algn="r" rtl="1">
              <a:spcBef>
                <a:spcPts val="0"/>
              </a:spcBef>
              <a:spcAft>
                <a:spcPts val="0"/>
              </a:spcAft>
            </a:pPr>
            <a:r>
              <a:rPr lang="ar-EG" sz="2400" b="1" dirty="0">
                <a:latin typeface="Calibri" panose="020F0502020204030204" pitchFamily="34" charset="0"/>
                <a:ea typeface="Times New Roman" panose="02020603050405020304" pitchFamily="18" charset="0"/>
                <a:cs typeface="Simplified Arabic" panose="02020603050405020304" pitchFamily="18" charset="-78"/>
              </a:rPr>
              <a:t>لحساب مساحة الرسم التنفيذي (تظهر به فتل النقش فقط) </a:t>
            </a:r>
            <a:endParaRPr lang="en-US" sz="2400" b="1" dirty="0">
              <a:latin typeface="Calibri" panose="020F0502020204030204" pitchFamily="34" charset="0"/>
              <a:ea typeface="Calibri" panose="020F0502020204030204" pitchFamily="34" charset="0"/>
              <a:cs typeface="Arial" panose="020B0604020202020204" pitchFamily="34" charset="0"/>
            </a:endParaRPr>
          </a:p>
          <a:p>
            <a:pPr marL="0" marR="0" indent="0" algn="r" rtl="1">
              <a:spcBef>
                <a:spcPts val="0"/>
              </a:spcBef>
              <a:spcAft>
                <a:spcPts val="0"/>
              </a:spcAft>
              <a:buNone/>
            </a:pPr>
            <a:r>
              <a:rPr lang="ar-EG" sz="2400" b="1" dirty="0">
                <a:latin typeface="Calibri" panose="020F0502020204030204" pitchFamily="34" charset="0"/>
                <a:ea typeface="Times New Roman" panose="02020603050405020304" pitchFamily="18" charset="0"/>
                <a:cs typeface="Simplified Arabic" panose="02020603050405020304" pitchFamily="18" charset="-78"/>
              </a:rPr>
              <a:t>عدد فتل السم = 32 فتلة بترتيب 1 نقش : 1 أرضية   </a:t>
            </a:r>
            <a:r>
              <a:rPr lang="ar-EG" sz="24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 عدد فتل النقش 32 /2 = 16 فتلة </a:t>
            </a:r>
            <a:endParaRPr lang="en-US" sz="2400" b="1" dirty="0">
              <a:solidFill>
                <a:srgbClr val="FF0000"/>
              </a:solidFill>
              <a:latin typeface="Calibri" panose="020F0502020204030204" pitchFamily="34" charset="0"/>
              <a:ea typeface="Calibri" panose="020F0502020204030204" pitchFamily="34" charset="0"/>
              <a:cs typeface="Arial" panose="020B0604020202020204" pitchFamily="34" charset="0"/>
            </a:endParaRPr>
          </a:p>
          <a:p>
            <a:pPr marL="36195" marR="0" indent="-54610" algn="r" rtl="1">
              <a:spcBef>
                <a:spcPts val="0"/>
              </a:spcBef>
              <a:spcAft>
                <a:spcPts val="0"/>
              </a:spcAft>
            </a:pPr>
            <a:r>
              <a:rPr lang="ar-EG" sz="2400" b="1" dirty="0">
                <a:latin typeface="Calibri" panose="020F0502020204030204" pitchFamily="34" charset="0"/>
                <a:ea typeface="Times New Roman" panose="02020603050405020304" pitchFamily="18" charset="0"/>
                <a:cs typeface="Simplified Arabic" panose="02020603050405020304" pitchFamily="18" charset="-78"/>
              </a:rPr>
              <a:t>عدد فتل كل عمود رأسي =  1 /4 سم </a:t>
            </a:r>
            <a:r>
              <a:rPr lang="en-US" sz="2400" b="1" dirty="0">
                <a:latin typeface="Simplified Arabic" panose="02020603050405020304" pitchFamily="18" charset="-78"/>
                <a:ea typeface="Times New Roman" panose="02020603050405020304" pitchFamily="18" charset="0"/>
                <a:cs typeface="Arial" panose="020B0604020202020204" pitchFamily="34" charset="0"/>
              </a:rPr>
              <a:t>x </a:t>
            </a:r>
            <a:r>
              <a:rPr lang="ar-EG" sz="2400" b="1" dirty="0">
                <a:latin typeface="Calibri" panose="020F0502020204030204" pitchFamily="34" charset="0"/>
                <a:ea typeface="Times New Roman" panose="02020603050405020304" pitchFamily="18" charset="0"/>
                <a:cs typeface="Simplified Arabic" panose="02020603050405020304" pitchFamily="18" charset="-78"/>
              </a:rPr>
              <a:t> 16 فتلة بالسم = 4 فتل </a:t>
            </a:r>
            <a:endParaRPr lang="en-US" sz="2400" b="1" dirty="0">
              <a:latin typeface="Calibri" panose="020F0502020204030204" pitchFamily="34" charset="0"/>
              <a:ea typeface="Calibri" panose="020F0502020204030204" pitchFamily="34" charset="0"/>
              <a:cs typeface="Arial" panose="020B0604020202020204" pitchFamily="34" charset="0"/>
            </a:endParaRPr>
          </a:p>
          <a:p>
            <a:pPr marL="0" marR="0" indent="0" algn="ctr" rtl="1">
              <a:spcBef>
                <a:spcPts val="0"/>
              </a:spcBef>
              <a:spcAft>
                <a:spcPts val="0"/>
              </a:spcAft>
              <a:buNone/>
            </a:pPr>
            <a:r>
              <a:rPr lang="ar-EG" sz="24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 اجمالي عدد فتل الرسم التنفيذي 4 </a:t>
            </a:r>
            <a:r>
              <a:rPr lang="en-US" sz="2400" b="1" dirty="0">
                <a:solidFill>
                  <a:srgbClr val="FF0000"/>
                </a:solidFill>
                <a:latin typeface="Simplified Arabic" panose="02020603050405020304" pitchFamily="18" charset="-78"/>
                <a:ea typeface="Times New Roman" panose="02020603050405020304" pitchFamily="18" charset="0"/>
                <a:cs typeface="Arial" panose="020B0604020202020204" pitchFamily="34" charset="0"/>
              </a:rPr>
              <a:t>x </a:t>
            </a:r>
            <a:r>
              <a:rPr lang="ar-EG" sz="24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 6 اختلافات = 24 فتلة </a:t>
            </a:r>
            <a:endParaRPr lang="en-US" sz="2400" b="1" dirty="0">
              <a:solidFill>
                <a:srgbClr val="FF0000"/>
              </a:solidFill>
              <a:latin typeface="Calibri" panose="020F0502020204030204" pitchFamily="34" charset="0"/>
              <a:ea typeface="Calibri" panose="020F0502020204030204" pitchFamily="34" charset="0"/>
              <a:cs typeface="Arial" panose="020B0604020202020204" pitchFamily="34" charset="0"/>
            </a:endParaRPr>
          </a:p>
          <a:p>
            <a:pPr marL="36195" marR="0" indent="-54610" algn="r" rtl="1">
              <a:spcBef>
                <a:spcPts val="0"/>
              </a:spcBef>
              <a:spcAft>
                <a:spcPts val="0"/>
              </a:spcAft>
            </a:pPr>
            <a:r>
              <a:rPr lang="ar-EG" sz="2400" b="1" dirty="0">
                <a:latin typeface="Calibri" panose="020F0502020204030204" pitchFamily="34" charset="0"/>
                <a:ea typeface="Times New Roman" panose="02020603050405020304" pitchFamily="18" charset="0"/>
                <a:cs typeface="Simplified Arabic" panose="02020603050405020304" pitchFamily="18" charset="-78"/>
              </a:rPr>
              <a:t>عدد لحمات الرسم التنفيذي = 1 /4 سم </a:t>
            </a:r>
            <a:r>
              <a:rPr lang="en-US" sz="2400" b="1" dirty="0">
                <a:latin typeface="Simplified Arabic" panose="02020603050405020304" pitchFamily="18" charset="-78"/>
                <a:ea typeface="Times New Roman" panose="02020603050405020304" pitchFamily="18" charset="0"/>
                <a:cs typeface="Arial" panose="020B0604020202020204" pitchFamily="34" charset="0"/>
              </a:rPr>
              <a:t>x </a:t>
            </a:r>
            <a:r>
              <a:rPr lang="ar-EG" sz="2400" b="1" dirty="0">
                <a:latin typeface="Calibri" panose="020F0502020204030204" pitchFamily="34" charset="0"/>
                <a:ea typeface="Times New Roman" panose="02020603050405020304" pitchFamily="18" charset="0"/>
                <a:cs typeface="Simplified Arabic" panose="02020603050405020304" pitchFamily="18" charset="-78"/>
              </a:rPr>
              <a:t> 16 فتلة بالسم </a:t>
            </a:r>
            <a:r>
              <a:rPr lang="en-US" sz="2400" b="1" dirty="0">
                <a:latin typeface="Simplified Arabic" panose="02020603050405020304" pitchFamily="18" charset="-78"/>
                <a:ea typeface="Times New Roman" panose="02020603050405020304" pitchFamily="18" charset="0"/>
                <a:cs typeface="Arial" panose="020B0604020202020204" pitchFamily="34" charset="0"/>
              </a:rPr>
              <a:t>x</a:t>
            </a:r>
            <a:r>
              <a:rPr lang="ar-EG" sz="2400" b="1" dirty="0">
                <a:latin typeface="Calibri" panose="020F0502020204030204" pitchFamily="34" charset="0"/>
                <a:ea typeface="Times New Roman" panose="02020603050405020304" pitchFamily="18" charset="0"/>
                <a:cs typeface="Simplified Arabic" panose="02020603050405020304" pitchFamily="18" charset="-78"/>
              </a:rPr>
              <a:t> 6 = 24 لحمة  </a:t>
            </a:r>
            <a:endParaRPr lang="en-US" sz="2400" b="1" dirty="0">
              <a:latin typeface="Calibri" panose="020F0502020204030204" pitchFamily="34" charset="0"/>
              <a:ea typeface="Calibri" panose="020F0502020204030204" pitchFamily="34" charset="0"/>
              <a:cs typeface="Arial" panose="020B0604020202020204" pitchFamily="34" charset="0"/>
            </a:endParaRPr>
          </a:p>
          <a:p>
            <a:pPr marL="0" marR="0" indent="0" algn="ctr" rtl="1">
              <a:spcBef>
                <a:spcPts val="0"/>
              </a:spcBef>
              <a:spcAft>
                <a:spcPts val="0"/>
              </a:spcAft>
              <a:buNone/>
            </a:pPr>
            <a:r>
              <a:rPr lang="ar-EG" sz="24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؞الرسم التنفيذي 24 </a:t>
            </a:r>
            <a:r>
              <a:rPr lang="en-US" sz="2400" b="1" dirty="0">
                <a:solidFill>
                  <a:srgbClr val="FF0000"/>
                </a:solidFill>
                <a:latin typeface="Simplified Arabic" panose="02020603050405020304" pitchFamily="18" charset="-78"/>
                <a:ea typeface="Times New Roman" panose="02020603050405020304" pitchFamily="18" charset="0"/>
                <a:cs typeface="Arial" panose="020B0604020202020204" pitchFamily="34" charset="0"/>
              </a:rPr>
              <a:t>x </a:t>
            </a:r>
            <a:r>
              <a:rPr lang="ar-EG" sz="2400"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 24 كما هو موضح بالشكل التالي </a:t>
            </a:r>
            <a:endParaRPr lang="en-US" sz="2400" b="1" dirty="0">
              <a:solidFill>
                <a:srgbClr val="FF0000"/>
              </a:solidFill>
              <a:latin typeface="Calibri" panose="020F0502020204030204" pitchFamily="34" charset="0"/>
              <a:ea typeface="Calibri" panose="020F0502020204030204" pitchFamily="34" charset="0"/>
              <a:cs typeface="Arial" panose="020B0604020202020204" pitchFamily="34" charset="0"/>
            </a:endParaRPr>
          </a:p>
          <a:p>
            <a:endParaRPr lang="en-US" dirty="0"/>
          </a:p>
        </p:txBody>
      </p:sp>
      <p:graphicFrame>
        <p:nvGraphicFramePr>
          <p:cNvPr id="5" name="Table 4">
            <a:extLst>
              <a:ext uri="{FF2B5EF4-FFF2-40B4-BE49-F238E27FC236}">
                <a16:creationId xmlns:a16="http://schemas.microsoft.com/office/drawing/2014/main" id="{ABCE5096-EE42-4150-A5E9-A08BBD3826B1}"/>
              </a:ext>
            </a:extLst>
          </p:cNvPr>
          <p:cNvGraphicFramePr>
            <a:graphicFrameLocks noGrp="1"/>
          </p:cNvGraphicFramePr>
          <p:nvPr>
            <p:extLst>
              <p:ext uri="{D42A27DB-BD31-4B8C-83A1-F6EECF244321}">
                <p14:modId xmlns:p14="http://schemas.microsoft.com/office/powerpoint/2010/main" val="2297641701"/>
              </p:ext>
            </p:extLst>
          </p:nvPr>
        </p:nvGraphicFramePr>
        <p:xfrm>
          <a:off x="179882" y="2782197"/>
          <a:ext cx="3234244" cy="3613100"/>
        </p:xfrm>
        <a:graphic>
          <a:graphicData uri="http://schemas.openxmlformats.org/drawingml/2006/table">
            <a:tbl>
              <a:tblPr/>
              <a:tblGrid>
                <a:gridCol w="124394">
                  <a:extLst>
                    <a:ext uri="{9D8B030D-6E8A-4147-A177-3AD203B41FA5}">
                      <a16:colId xmlns:a16="http://schemas.microsoft.com/office/drawing/2014/main" val="293137875"/>
                    </a:ext>
                  </a:extLst>
                </a:gridCol>
                <a:gridCol w="124394">
                  <a:extLst>
                    <a:ext uri="{9D8B030D-6E8A-4147-A177-3AD203B41FA5}">
                      <a16:colId xmlns:a16="http://schemas.microsoft.com/office/drawing/2014/main" val="659449806"/>
                    </a:ext>
                  </a:extLst>
                </a:gridCol>
                <a:gridCol w="124394">
                  <a:extLst>
                    <a:ext uri="{9D8B030D-6E8A-4147-A177-3AD203B41FA5}">
                      <a16:colId xmlns:a16="http://schemas.microsoft.com/office/drawing/2014/main" val="373942648"/>
                    </a:ext>
                  </a:extLst>
                </a:gridCol>
                <a:gridCol w="124394">
                  <a:extLst>
                    <a:ext uri="{9D8B030D-6E8A-4147-A177-3AD203B41FA5}">
                      <a16:colId xmlns:a16="http://schemas.microsoft.com/office/drawing/2014/main" val="1886046906"/>
                    </a:ext>
                  </a:extLst>
                </a:gridCol>
                <a:gridCol w="124394">
                  <a:extLst>
                    <a:ext uri="{9D8B030D-6E8A-4147-A177-3AD203B41FA5}">
                      <a16:colId xmlns:a16="http://schemas.microsoft.com/office/drawing/2014/main" val="521249657"/>
                    </a:ext>
                  </a:extLst>
                </a:gridCol>
                <a:gridCol w="124394">
                  <a:extLst>
                    <a:ext uri="{9D8B030D-6E8A-4147-A177-3AD203B41FA5}">
                      <a16:colId xmlns:a16="http://schemas.microsoft.com/office/drawing/2014/main" val="3550329821"/>
                    </a:ext>
                  </a:extLst>
                </a:gridCol>
                <a:gridCol w="124394">
                  <a:extLst>
                    <a:ext uri="{9D8B030D-6E8A-4147-A177-3AD203B41FA5}">
                      <a16:colId xmlns:a16="http://schemas.microsoft.com/office/drawing/2014/main" val="3540400549"/>
                    </a:ext>
                  </a:extLst>
                </a:gridCol>
                <a:gridCol w="124394">
                  <a:extLst>
                    <a:ext uri="{9D8B030D-6E8A-4147-A177-3AD203B41FA5}">
                      <a16:colId xmlns:a16="http://schemas.microsoft.com/office/drawing/2014/main" val="1402612341"/>
                    </a:ext>
                  </a:extLst>
                </a:gridCol>
                <a:gridCol w="124394">
                  <a:extLst>
                    <a:ext uri="{9D8B030D-6E8A-4147-A177-3AD203B41FA5}">
                      <a16:colId xmlns:a16="http://schemas.microsoft.com/office/drawing/2014/main" val="3088879024"/>
                    </a:ext>
                  </a:extLst>
                </a:gridCol>
                <a:gridCol w="124394">
                  <a:extLst>
                    <a:ext uri="{9D8B030D-6E8A-4147-A177-3AD203B41FA5}">
                      <a16:colId xmlns:a16="http://schemas.microsoft.com/office/drawing/2014/main" val="4071937145"/>
                    </a:ext>
                  </a:extLst>
                </a:gridCol>
                <a:gridCol w="124394">
                  <a:extLst>
                    <a:ext uri="{9D8B030D-6E8A-4147-A177-3AD203B41FA5}">
                      <a16:colId xmlns:a16="http://schemas.microsoft.com/office/drawing/2014/main" val="490805951"/>
                    </a:ext>
                  </a:extLst>
                </a:gridCol>
                <a:gridCol w="124394">
                  <a:extLst>
                    <a:ext uri="{9D8B030D-6E8A-4147-A177-3AD203B41FA5}">
                      <a16:colId xmlns:a16="http://schemas.microsoft.com/office/drawing/2014/main" val="3059553737"/>
                    </a:ext>
                  </a:extLst>
                </a:gridCol>
                <a:gridCol w="124394">
                  <a:extLst>
                    <a:ext uri="{9D8B030D-6E8A-4147-A177-3AD203B41FA5}">
                      <a16:colId xmlns:a16="http://schemas.microsoft.com/office/drawing/2014/main" val="3634354492"/>
                    </a:ext>
                  </a:extLst>
                </a:gridCol>
                <a:gridCol w="124394">
                  <a:extLst>
                    <a:ext uri="{9D8B030D-6E8A-4147-A177-3AD203B41FA5}">
                      <a16:colId xmlns:a16="http://schemas.microsoft.com/office/drawing/2014/main" val="336664575"/>
                    </a:ext>
                  </a:extLst>
                </a:gridCol>
                <a:gridCol w="124394">
                  <a:extLst>
                    <a:ext uri="{9D8B030D-6E8A-4147-A177-3AD203B41FA5}">
                      <a16:colId xmlns:a16="http://schemas.microsoft.com/office/drawing/2014/main" val="3650703494"/>
                    </a:ext>
                  </a:extLst>
                </a:gridCol>
                <a:gridCol w="124394">
                  <a:extLst>
                    <a:ext uri="{9D8B030D-6E8A-4147-A177-3AD203B41FA5}">
                      <a16:colId xmlns:a16="http://schemas.microsoft.com/office/drawing/2014/main" val="1797651368"/>
                    </a:ext>
                  </a:extLst>
                </a:gridCol>
                <a:gridCol w="124394">
                  <a:extLst>
                    <a:ext uri="{9D8B030D-6E8A-4147-A177-3AD203B41FA5}">
                      <a16:colId xmlns:a16="http://schemas.microsoft.com/office/drawing/2014/main" val="3021708944"/>
                    </a:ext>
                  </a:extLst>
                </a:gridCol>
                <a:gridCol w="124394">
                  <a:extLst>
                    <a:ext uri="{9D8B030D-6E8A-4147-A177-3AD203B41FA5}">
                      <a16:colId xmlns:a16="http://schemas.microsoft.com/office/drawing/2014/main" val="4163497051"/>
                    </a:ext>
                  </a:extLst>
                </a:gridCol>
                <a:gridCol w="124394">
                  <a:extLst>
                    <a:ext uri="{9D8B030D-6E8A-4147-A177-3AD203B41FA5}">
                      <a16:colId xmlns:a16="http://schemas.microsoft.com/office/drawing/2014/main" val="4162366997"/>
                    </a:ext>
                  </a:extLst>
                </a:gridCol>
                <a:gridCol w="124394">
                  <a:extLst>
                    <a:ext uri="{9D8B030D-6E8A-4147-A177-3AD203B41FA5}">
                      <a16:colId xmlns:a16="http://schemas.microsoft.com/office/drawing/2014/main" val="1344998425"/>
                    </a:ext>
                  </a:extLst>
                </a:gridCol>
                <a:gridCol w="124394">
                  <a:extLst>
                    <a:ext uri="{9D8B030D-6E8A-4147-A177-3AD203B41FA5}">
                      <a16:colId xmlns:a16="http://schemas.microsoft.com/office/drawing/2014/main" val="417895665"/>
                    </a:ext>
                  </a:extLst>
                </a:gridCol>
                <a:gridCol w="124394">
                  <a:extLst>
                    <a:ext uri="{9D8B030D-6E8A-4147-A177-3AD203B41FA5}">
                      <a16:colId xmlns:a16="http://schemas.microsoft.com/office/drawing/2014/main" val="1938929938"/>
                    </a:ext>
                  </a:extLst>
                </a:gridCol>
                <a:gridCol w="124394">
                  <a:extLst>
                    <a:ext uri="{9D8B030D-6E8A-4147-A177-3AD203B41FA5}">
                      <a16:colId xmlns:a16="http://schemas.microsoft.com/office/drawing/2014/main" val="3085270359"/>
                    </a:ext>
                  </a:extLst>
                </a:gridCol>
                <a:gridCol w="124394">
                  <a:extLst>
                    <a:ext uri="{9D8B030D-6E8A-4147-A177-3AD203B41FA5}">
                      <a16:colId xmlns:a16="http://schemas.microsoft.com/office/drawing/2014/main" val="1873170450"/>
                    </a:ext>
                  </a:extLst>
                </a:gridCol>
                <a:gridCol w="124394">
                  <a:extLst>
                    <a:ext uri="{9D8B030D-6E8A-4147-A177-3AD203B41FA5}">
                      <a16:colId xmlns:a16="http://schemas.microsoft.com/office/drawing/2014/main" val="2123902880"/>
                    </a:ext>
                  </a:extLst>
                </a:gridCol>
                <a:gridCol w="124394">
                  <a:extLst>
                    <a:ext uri="{9D8B030D-6E8A-4147-A177-3AD203B41FA5}">
                      <a16:colId xmlns:a16="http://schemas.microsoft.com/office/drawing/2014/main" val="2590230533"/>
                    </a:ext>
                  </a:extLst>
                </a:gridCol>
              </a:tblGrid>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a:noFill/>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a:noFill/>
                    </a:lnR>
                    <a:lnT>
                      <a:noFill/>
                    </a:lnT>
                    <a:lnB>
                      <a:noFill/>
                    </a:lnB>
                  </a:tcPr>
                </a:tc>
                <a:extLst>
                  <a:ext uri="{0D108BD9-81ED-4DB2-BD59-A6C34878D82A}">
                    <a16:rowId xmlns:a16="http://schemas.microsoft.com/office/drawing/2014/main" val="3076409114"/>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30546694"/>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00967545"/>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99224948"/>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89057521"/>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30484747"/>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60458716"/>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94851314"/>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57099828"/>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77185853"/>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11396706"/>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35639115"/>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60027183"/>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98837512"/>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06516522"/>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59588068"/>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68307889"/>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90979222"/>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56295130"/>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71088896"/>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21726834"/>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82297783"/>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14354902"/>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82609384"/>
                  </a:ext>
                </a:extLst>
              </a:tr>
              <a:tr h="111906">
                <a:tc>
                  <a:txBody>
                    <a:bodyPr/>
                    <a:lstStyle/>
                    <a:p>
                      <a:pPr algn="l" fontAlgn="b"/>
                      <a:endParaRPr lang="en-US" sz="900" b="0" i="0" u="none" strike="noStrike">
                        <a:solidFill>
                          <a:srgbClr val="000000"/>
                        </a:solidFill>
                        <a:effectLst/>
                        <a:latin typeface="Calibri" panose="020F0502020204030204" pitchFamily="34" charset="0"/>
                      </a:endParaRPr>
                    </a:p>
                  </a:txBody>
                  <a:tcPr marL="7364" marR="7364" marT="7364"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900" b="0" i="0" u="none" strike="noStrike">
                          <a:solidFill>
                            <a:srgbClr val="000000"/>
                          </a:solidFill>
                          <a:effectLst/>
                          <a:latin typeface="Calibri" panose="020F0502020204030204" pitchFamily="34" charset="0"/>
                        </a:rPr>
                        <a:t> </a:t>
                      </a:r>
                    </a:p>
                  </a:txBody>
                  <a:tcPr marL="7364" marR="7364" marT="736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900" b="0" i="0" u="none" strike="noStrike" dirty="0">
                        <a:solidFill>
                          <a:srgbClr val="000000"/>
                        </a:solidFill>
                        <a:effectLst/>
                        <a:latin typeface="Calibri" panose="020F0502020204030204" pitchFamily="34" charset="0"/>
                      </a:endParaRPr>
                    </a:p>
                  </a:txBody>
                  <a:tcPr marL="7364" marR="7364" marT="7364"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7605384"/>
                  </a:ext>
                </a:extLst>
              </a:tr>
            </a:tbl>
          </a:graphicData>
        </a:graphic>
      </p:graphicFrame>
    </p:spTree>
    <p:extLst>
      <p:ext uri="{BB962C8B-B14F-4D97-AF65-F5344CB8AC3E}">
        <p14:creationId xmlns:p14="http://schemas.microsoft.com/office/powerpoint/2010/main" val="3116411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562972-3449-42D1-8185-B4BEFD52AB44}"/>
              </a:ext>
            </a:extLst>
          </p:cNvPr>
          <p:cNvSpPr>
            <a:spLocks noGrp="1"/>
          </p:cNvSpPr>
          <p:nvPr>
            <p:ph type="title"/>
          </p:nvPr>
        </p:nvSpPr>
        <p:spPr>
          <a:xfrm>
            <a:off x="1937277" y="537799"/>
            <a:ext cx="8897565" cy="1560716"/>
          </a:xfrm>
        </p:spPr>
        <p:txBody>
          <a:bodyPr>
            <a:normAutofit/>
          </a:bodyPr>
          <a:lstStyle/>
          <a:p>
            <a:pPr marL="0" marR="0" algn="r" rtl="1">
              <a:spcBef>
                <a:spcPts val="0"/>
              </a:spcBef>
              <a:spcAft>
                <a:spcPts val="0"/>
              </a:spcAft>
            </a:pPr>
            <a:r>
              <a:rPr lang="ar-EG" b="1" dirty="0">
                <a:solidFill>
                  <a:srgbClr val="FF0000"/>
                </a:solidFill>
                <a:latin typeface="Calibri" panose="020F0502020204030204" pitchFamily="34" charset="0"/>
                <a:ea typeface="Calibri" panose="020F0502020204030204" pitchFamily="34" charset="0"/>
                <a:cs typeface="Arial" panose="020B0604020202020204" pitchFamily="34" charset="0"/>
              </a:rPr>
              <a:t>أنسجة السداء الزائد الحقيقية</a:t>
            </a:r>
            <a:br>
              <a:rPr lang="ar-EG" b="1" dirty="0">
                <a:solidFill>
                  <a:srgbClr val="FF0000"/>
                </a:solidFill>
                <a:latin typeface="Calibri" panose="020F0502020204030204" pitchFamily="34" charset="0"/>
                <a:ea typeface="Calibri" panose="020F0502020204030204" pitchFamily="34" charset="0"/>
                <a:cs typeface="Arial" panose="020B0604020202020204" pitchFamily="34" charset="0"/>
              </a:rPr>
            </a:br>
            <a:r>
              <a:rPr lang="en-US" b="1" dirty="0">
                <a:solidFill>
                  <a:srgbClr val="FF0000"/>
                </a:solidFill>
                <a:latin typeface="Calibri" panose="020F0502020204030204" pitchFamily="34" charset="0"/>
                <a:ea typeface="Calibri" panose="020F0502020204030204" pitchFamily="34" charset="0"/>
                <a:cs typeface="Arial" panose="020B0604020202020204" pitchFamily="34" charset="0"/>
              </a:rPr>
              <a:t> Extra Warp</a:t>
            </a:r>
            <a:endParaRPr lang="en-US" dirty="0">
              <a:solidFill>
                <a:srgbClr val="FF0000"/>
              </a:solidFill>
            </a:endParaRPr>
          </a:p>
        </p:txBody>
      </p:sp>
      <p:graphicFrame>
        <p:nvGraphicFramePr>
          <p:cNvPr id="7" name="Content Placeholder 4">
            <a:extLst>
              <a:ext uri="{FF2B5EF4-FFF2-40B4-BE49-F238E27FC236}">
                <a16:creationId xmlns:a16="http://schemas.microsoft.com/office/drawing/2014/main" id="{9F348770-3C40-4E30-B6DF-A140A98BC9B6}"/>
              </a:ext>
            </a:extLst>
          </p:cNvPr>
          <p:cNvGraphicFramePr>
            <a:graphicFrameLocks noGrp="1"/>
          </p:cNvGraphicFramePr>
          <p:nvPr>
            <p:ph idx="1"/>
            <p:extLst>
              <p:ext uri="{D42A27DB-BD31-4B8C-83A1-F6EECF244321}">
                <p14:modId xmlns:p14="http://schemas.microsoft.com/office/powerpoint/2010/main" val="4184381871"/>
              </p:ext>
            </p:extLst>
          </p:nvPr>
        </p:nvGraphicFramePr>
        <p:xfrm>
          <a:off x="1096963" y="2323475"/>
          <a:ext cx="10058400" cy="35611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37846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50F9EB-63C8-46DC-99E0-16D6436F720A}"/>
              </a:ext>
            </a:extLst>
          </p:cNvPr>
          <p:cNvSpPr>
            <a:spLocks noGrp="1"/>
          </p:cNvSpPr>
          <p:nvPr>
            <p:ph type="title"/>
          </p:nvPr>
        </p:nvSpPr>
        <p:spPr/>
        <p:txBody>
          <a:bodyPr>
            <a:normAutofit/>
          </a:bodyPr>
          <a:lstStyle/>
          <a:p>
            <a:pPr marL="36195" marR="0" indent="-54610" algn="r" rtl="1">
              <a:spcBef>
                <a:spcPts val="0"/>
              </a:spcBef>
              <a:spcAft>
                <a:spcPts val="0"/>
              </a:spcAft>
            </a:pPr>
            <a:r>
              <a:rPr lang="ar-EG"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تحبيس فتل النقش(فتل السداء الزائد) يتم ذلك بتركيب نسجي مبرد 3/1 حتي يحدث لها تماسك عند الاحتكاك ويظهر ذلك بالرسم التنفيذي كما بالشكل التالي.(اسقاط للعلامات من الرسم السابق)</a:t>
            </a:r>
            <a:endParaRPr lang="en-US" dirty="0">
              <a:solidFill>
                <a:srgbClr val="FF0000"/>
              </a:solidFill>
            </a:endParaRPr>
          </a:p>
        </p:txBody>
      </p:sp>
      <p:graphicFrame>
        <p:nvGraphicFramePr>
          <p:cNvPr id="4" name="Content Placeholder 3">
            <a:extLst>
              <a:ext uri="{FF2B5EF4-FFF2-40B4-BE49-F238E27FC236}">
                <a16:creationId xmlns:a16="http://schemas.microsoft.com/office/drawing/2014/main" id="{B7D416F0-DB8C-4FB4-B28A-F9C0F97E9C01}"/>
              </a:ext>
            </a:extLst>
          </p:cNvPr>
          <p:cNvGraphicFramePr>
            <a:graphicFrameLocks noGrp="1"/>
          </p:cNvGraphicFramePr>
          <p:nvPr>
            <p:ph idx="1"/>
            <p:extLst>
              <p:ext uri="{D42A27DB-BD31-4B8C-83A1-F6EECF244321}">
                <p14:modId xmlns:p14="http://schemas.microsoft.com/office/powerpoint/2010/main" val="3959649076"/>
              </p:ext>
            </p:extLst>
          </p:nvPr>
        </p:nvGraphicFramePr>
        <p:xfrm>
          <a:off x="4077325" y="2619427"/>
          <a:ext cx="3755960" cy="3620058"/>
        </p:xfrm>
        <a:graphic>
          <a:graphicData uri="http://schemas.openxmlformats.org/drawingml/2006/table">
            <a:tbl>
              <a:tblPr/>
              <a:tblGrid>
                <a:gridCol w="144460">
                  <a:extLst>
                    <a:ext uri="{9D8B030D-6E8A-4147-A177-3AD203B41FA5}">
                      <a16:colId xmlns:a16="http://schemas.microsoft.com/office/drawing/2014/main" val="2383905890"/>
                    </a:ext>
                  </a:extLst>
                </a:gridCol>
                <a:gridCol w="144460">
                  <a:extLst>
                    <a:ext uri="{9D8B030D-6E8A-4147-A177-3AD203B41FA5}">
                      <a16:colId xmlns:a16="http://schemas.microsoft.com/office/drawing/2014/main" val="216539535"/>
                    </a:ext>
                  </a:extLst>
                </a:gridCol>
                <a:gridCol w="144460">
                  <a:extLst>
                    <a:ext uri="{9D8B030D-6E8A-4147-A177-3AD203B41FA5}">
                      <a16:colId xmlns:a16="http://schemas.microsoft.com/office/drawing/2014/main" val="2698364768"/>
                    </a:ext>
                  </a:extLst>
                </a:gridCol>
                <a:gridCol w="144460">
                  <a:extLst>
                    <a:ext uri="{9D8B030D-6E8A-4147-A177-3AD203B41FA5}">
                      <a16:colId xmlns:a16="http://schemas.microsoft.com/office/drawing/2014/main" val="1566760594"/>
                    </a:ext>
                  </a:extLst>
                </a:gridCol>
                <a:gridCol w="144460">
                  <a:extLst>
                    <a:ext uri="{9D8B030D-6E8A-4147-A177-3AD203B41FA5}">
                      <a16:colId xmlns:a16="http://schemas.microsoft.com/office/drawing/2014/main" val="2263351657"/>
                    </a:ext>
                  </a:extLst>
                </a:gridCol>
                <a:gridCol w="144460">
                  <a:extLst>
                    <a:ext uri="{9D8B030D-6E8A-4147-A177-3AD203B41FA5}">
                      <a16:colId xmlns:a16="http://schemas.microsoft.com/office/drawing/2014/main" val="879325820"/>
                    </a:ext>
                  </a:extLst>
                </a:gridCol>
                <a:gridCol w="144460">
                  <a:extLst>
                    <a:ext uri="{9D8B030D-6E8A-4147-A177-3AD203B41FA5}">
                      <a16:colId xmlns:a16="http://schemas.microsoft.com/office/drawing/2014/main" val="239486537"/>
                    </a:ext>
                  </a:extLst>
                </a:gridCol>
                <a:gridCol w="144460">
                  <a:extLst>
                    <a:ext uri="{9D8B030D-6E8A-4147-A177-3AD203B41FA5}">
                      <a16:colId xmlns:a16="http://schemas.microsoft.com/office/drawing/2014/main" val="3817993055"/>
                    </a:ext>
                  </a:extLst>
                </a:gridCol>
                <a:gridCol w="144460">
                  <a:extLst>
                    <a:ext uri="{9D8B030D-6E8A-4147-A177-3AD203B41FA5}">
                      <a16:colId xmlns:a16="http://schemas.microsoft.com/office/drawing/2014/main" val="1450897392"/>
                    </a:ext>
                  </a:extLst>
                </a:gridCol>
                <a:gridCol w="144460">
                  <a:extLst>
                    <a:ext uri="{9D8B030D-6E8A-4147-A177-3AD203B41FA5}">
                      <a16:colId xmlns:a16="http://schemas.microsoft.com/office/drawing/2014/main" val="2736072980"/>
                    </a:ext>
                  </a:extLst>
                </a:gridCol>
                <a:gridCol w="144460">
                  <a:extLst>
                    <a:ext uri="{9D8B030D-6E8A-4147-A177-3AD203B41FA5}">
                      <a16:colId xmlns:a16="http://schemas.microsoft.com/office/drawing/2014/main" val="962742890"/>
                    </a:ext>
                  </a:extLst>
                </a:gridCol>
                <a:gridCol w="144460">
                  <a:extLst>
                    <a:ext uri="{9D8B030D-6E8A-4147-A177-3AD203B41FA5}">
                      <a16:colId xmlns:a16="http://schemas.microsoft.com/office/drawing/2014/main" val="2869814523"/>
                    </a:ext>
                  </a:extLst>
                </a:gridCol>
                <a:gridCol w="144460">
                  <a:extLst>
                    <a:ext uri="{9D8B030D-6E8A-4147-A177-3AD203B41FA5}">
                      <a16:colId xmlns:a16="http://schemas.microsoft.com/office/drawing/2014/main" val="2086098902"/>
                    </a:ext>
                  </a:extLst>
                </a:gridCol>
                <a:gridCol w="144460">
                  <a:extLst>
                    <a:ext uri="{9D8B030D-6E8A-4147-A177-3AD203B41FA5}">
                      <a16:colId xmlns:a16="http://schemas.microsoft.com/office/drawing/2014/main" val="3714159871"/>
                    </a:ext>
                  </a:extLst>
                </a:gridCol>
                <a:gridCol w="144460">
                  <a:extLst>
                    <a:ext uri="{9D8B030D-6E8A-4147-A177-3AD203B41FA5}">
                      <a16:colId xmlns:a16="http://schemas.microsoft.com/office/drawing/2014/main" val="2109616826"/>
                    </a:ext>
                  </a:extLst>
                </a:gridCol>
                <a:gridCol w="144460">
                  <a:extLst>
                    <a:ext uri="{9D8B030D-6E8A-4147-A177-3AD203B41FA5}">
                      <a16:colId xmlns:a16="http://schemas.microsoft.com/office/drawing/2014/main" val="2884231933"/>
                    </a:ext>
                  </a:extLst>
                </a:gridCol>
                <a:gridCol w="144460">
                  <a:extLst>
                    <a:ext uri="{9D8B030D-6E8A-4147-A177-3AD203B41FA5}">
                      <a16:colId xmlns:a16="http://schemas.microsoft.com/office/drawing/2014/main" val="1308139335"/>
                    </a:ext>
                  </a:extLst>
                </a:gridCol>
                <a:gridCol w="144460">
                  <a:extLst>
                    <a:ext uri="{9D8B030D-6E8A-4147-A177-3AD203B41FA5}">
                      <a16:colId xmlns:a16="http://schemas.microsoft.com/office/drawing/2014/main" val="3634117114"/>
                    </a:ext>
                  </a:extLst>
                </a:gridCol>
                <a:gridCol w="144460">
                  <a:extLst>
                    <a:ext uri="{9D8B030D-6E8A-4147-A177-3AD203B41FA5}">
                      <a16:colId xmlns:a16="http://schemas.microsoft.com/office/drawing/2014/main" val="4140427533"/>
                    </a:ext>
                  </a:extLst>
                </a:gridCol>
                <a:gridCol w="144460">
                  <a:extLst>
                    <a:ext uri="{9D8B030D-6E8A-4147-A177-3AD203B41FA5}">
                      <a16:colId xmlns:a16="http://schemas.microsoft.com/office/drawing/2014/main" val="2543070945"/>
                    </a:ext>
                  </a:extLst>
                </a:gridCol>
                <a:gridCol w="144460">
                  <a:extLst>
                    <a:ext uri="{9D8B030D-6E8A-4147-A177-3AD203B41FA5}">
                      <a16:colId xmlns:a16="http://schemas.microsoft.com/office/drawing/2014/main" val="2171126869"/>
                    </a:ext>
                  </a:extLst>
                </a:gridCol>
                <a:gridCol w="144460">
                  <a:extLst>
                    <a:ext uri="{9D8B030D-6E8A-4147-A177-3AD203B41FA5}">
                      <a16:colId xmlns:a16="http://schemas.microsoft.com/office/drawing/2014/main" val="1118966702"/>
                    </a:ext>
                  </a:extLst>
                </a:gridCol>
                <a:gridCol w="144460">
                  <a:extLst>
                    <a:ext uri="{9D8B030D-6E8A-4147-A177-3AD203B41FA5}">
                      <a16:colId xmlns:a16="http://schemas.microsoft.com/office/drawing/2014/main" val="663993429"/>
                    </a:ext>
                  </a:extLst>
                </a:gridCol>
                <a:gridCol w="144460">
                  <a:extLst>
                    <a:ext uri="{9D8B030D-6E8A-4147-A177-3AD203B41FA5}">
                      <a16:colId xmlns:a16="http://schemas.microsoft.com/office/drawing/2014/main" val="753848060"/>
                    </a:ext>
                  </a:extLst>
                </a:gridCol>
                <a:gridCol w="144460">
                  <a:extLst>
                    <a:ext uri="{9D8B030D-6E8A-4147-A177-3AD203B41FA5}">
                      <a16:colId xmlns:a16="http://schemas.microsoft.com/office/drawing/2014/main" val="1553206149"/>
                    </a:ext>
                  </a:extLst>
                </a:gridCol>
                <a:gridCol w="144460">
                  <a:extLst>
                    <a:ext uri="{9D8B030D-6E8A-4147-A177-3AD203B41FA5}">
                      <a16:colId xmlns:a16="http://schemas.microsoft.com/office/drawing/2014/main" val="3765937114"/>
                    </a:ext>
                  </a:extLst>
                </a:gridCol>
              </a:tblGrid>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extLst>
                  <a:ext uri="{0D108BD9-81ED-4DB2-BD59-A6C34878D82A}">
                    <a16:rowId xmlns:a16="http://schemas.microsoft.com/office/drawing/2014/main" val="2214230565"/>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28266396"/>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30267362"/>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27683980"/>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56028854"/>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61469315"/>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00249543"/>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91265449"/>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99173450"/>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80975481"/>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50497163"/>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44271391"/>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65051346"/>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6837538"/>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29750813"/>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29654235"/>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94099105"/>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97808821"/>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78176677"/>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54475133"/>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31365637"/>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73297036"/>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66049448"/>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6136914"/>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92603541"/>
                  </a:ext>
                </a:extLst>
              </a:tr>
              <a:tr h="139233">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dirty="0">
                        <a:solidFill>
                          <a:srgbClr val="000000"/>
                        </a:solidFill>
                        <a:effectLst/>
                        <a:latin typeface="Calibri" panose="020F0502020204030204" pitchFamily="34" charset="0"/>
                      </a:endParaRPr>
                    </a:p>
                  </a:txBody>
                  <a:tcPr marL="7081" marR="7081" marT="7081" marB="0" anchor="b">
                    <a:lnL>
                      <a:noFill/>
                    </a:lnL>
                    <a:lnR>
                      <a:noFill/>
                    </a:lnR>
                    <a:lnT>
                      <a:noFill/>
                    </a:lnT>
                    <a:lnB>
                      <a:noFill/>
                    </a:lnB>
                  </a:tcPr>
                </a:tc>
                <a:extLst>
                  <a:ext uri="{0D108BD9-81ED-4DB2-BD59-A6C34878D82A}">
                    <a16:rowId xmlns:a16="http://schemas.microsoft.com/office/drawing/2014/main" val="1851699723"/>
                  </a:ext>
                </a:extLst>
              </a:tr>
            </a:tbl>
          </a:graphicData>
        </a:graphic>
      </p:graphicFrame>
    </p:spTree>
    <p:extLst>
      <p:ext uri="{BB962C8B-B14F-4D97-AF65-F5344CB8AC3E}">
        <p14:creationId xmlns:p14="http://schemas.microsoft.com/office/powerpoint/2010/main" val="41905615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4EFD9-BD77-4422-AA2D-1E7A1AEEB846}"/>
              </a:ext>
            </a:extLst>
          </p:cNvPr>
          <p:cNvSpPr>
            <a:spLocks noGrp="1"/>
          </p:cNvSpPr>
          <p:nvPr>
            <p:ph type="title"/>
          </p:nvPr>
        </p:nvSpPr>
        <p:spPr>
          <a:xfrm>
            <a:off x="913775" y="618518"/>
            <a:ext cx="10364451" cy="730598"/>
          </a:xfrm>
        </p:spPr>
        <p:txBody>
          <a:bodyPr>
            <a:normAutofit/>
          </a:bodyPr>
          <a:lstStyle/>
          <a:p>
            <a:pPr marL="36195" marR="0" indent="-54610" algn="r" rtl="1">
              <a:spcBef>
                <a:spcPts val="0"/>
              </a:spcBef>
              <a:spcAft>
                <a:spcPts val="0"/>
              </a:spcAft>
            </a:pPr>
            <a:r>
              <a:rPr lang="ar-EG" b="1" u="sng" dirty="0">
                <a:solidFill>
                  <a:srgbClr val="FF0000"/>
                </a:solidFill>
                <a:latin typeface="Calibri" panose="020F0502020204030204" pitchFamily="34" charset="0"/>
                <a:ea typeface="Calibri" panose="020F0502020204030204" pitchFamily="34" charset="0"/>
                <a:cs typeface="Arial" panose="020B0604020202020204" pitchFamily="34" charset="0"/>
              </a:rPr>
              <a:t>تحبيس فتل السداء الزائد في ظهر القماش</a:t>
            </a:r>
            <a:endParaRPr lang="en-US" u="sng" dirty="0">
              <a:solidFill>
                <a:srgbClr val="FF0000"/>
              </a:solidFill>
            </a:endParaRPr>
          </a:p>
        </p:txBody>
      </p:sp>
      <p:sp>
        <p:nvSpPr>
          <p:cNvPr id="3" name="Content Placeholder 2">
            <a:extLst>
              <a:ext uri="{FF2B5EF4-FFF2-40B4-BE49-F238E27FC236}">
                <a16:creationId xmlns:a16="http://schemas.microsoft.com/office/drawing/2014/main" id="{0CA9FB55-451E-4E47-8E50-EFB386C35FF1}"/>
              </a:ext>
            </a:extLst>
          </p:cNvPr>
          <p:cNvSpPr>
            <a:spLocks noGrp="1"/>
          </p:cNvSpPr>
          <p:nvPr>
            <p:ph idx="1"/>
          </p:nvPr>
        </p:nvSpPr>
        <p:spPr>
          <a:xfrm>
            <a:off x="1258549" y="1182871"/>
            <a:ext cx="10364452" cy="5412801"/>
          </a:xfrm>
        </p:spPr>
        <p:txBody>
          <a:bodyPr>
            <a:noAutofit/>
          </a:bodyPr>
          <a:lstStyle/>
          <a:p>
            <a:pPr algn="just" rtl="1"/>
            <a:r>
              <a:rPr lang="ar-EG" sz="3200" b="1" dirty="0">
                <a:solidFill>
                  <a:prstClr val="black"/>
                </a:solidFill>
                <a:latin typeface="Calibri" panose="020F0502020204030204" pitchFamily="34" charset="0"/>
                <a:ea typeface="Calibri" panose="020F0502020204030204" pitchFamily="34" charset="0"/>
              </a:rPr>
              <a:t>يمكن وضع علامات تحبيس متباعدة علي خيوط السداء الزائد لتقليل طول التشيفات بظهر القماش لمنع سهولة انتزاع تلك الخيوط الزائدة </a:t>
            </a:r>
            <a:r>
              <a:rPr lang="ar-EG" sz="3200" b="1" dirty="0">
                <a:solidFill>
                  <a:srgbClr val="0070C0"/>
                </a:solidFill>
                <a:latin typeface="Calibri" panose="020F0502020204030204" pitchFamily="34" charset="0"/>
                <a:ea typeface="Calibri" panose="020F0502020204030204" pitchFamily="34" charset="0"/>
              </a:rPr>
              <a:t>(وفي بعض أقمشة الجاكارد يتم التحبيس بتركيب نسجي سادة 1/1 في اطراف السداء الزائد ثم يتم قص التشيفات الكبيرة في مرحلة التجهيز لتقليل وزن القماش) </a:t>
            </a:r>
          </a:p>
          <a:p>
            <a:pPr marL="0" indent="0" algn="r" rtl="1">
              <a:buNone/>
            </a:pPr>
            <a:r>
              <a:rPr lang="ar-EG" sz="3600" b="1" u="sng" dirty="0">
                <a:solidFill>
                  <a:srgbClr val="FF0000"/>
                </a:solidFill>
                <a:latin typeface="Calibri" panose="020F0502020204030204" pitchFamily="34" charset="0"/>
                <a:ea typeface="Calibri" panose="020F0502020204030204" pitchFamily="34" charset="0"/>
              </a:rPr>
              <a:t>في هذا المثال: </a:t>
            </a:r>
          </a:p>
          <a:p>
            <a:pPr marL="0" indent="0" algn="just" rtl="1">
              <a:buNone/>
            </a:pPr>
            <a:r>
              <a:rPr lang="ar-EG" sz="2800" b="1" dirty="0">
                <a:solidFill>
                  <a:prstClr val="black"/>
                </a:solidFill>
                <a:latin typeface="Calibri" panose="020F0502020204030204" pitchFamily="34" charset="0"/>
                <a:ea typeface="Calibri" panose="020F0502020204030204" pitchFamily="34" charset="0"/>
                <a:cs typeface="Arial" panose="020B0604020202020204" pitchFamily="34" charset="0"/>
              </a:rPr>
              <a:t>                  </a:t>
            </a:r>
            <a:r>
              <a:rPr lang="ar-EG" sz="3600" b="1" dirty="0">
                <a:solidFill>
                  <a:prstClr val="black"/>
                </a:solidFill>
                <a:latin typeface="Calibri" panose="020F0502020204030204" pitchFamily="34" charset="0"/>
                <a:ea typeface="Calibri" panose="020F0502020204030204" pitchFamily="34" charset="0"/>
              </a:rPr>
              <a:t>التحبيس ايضا بمبرد 3/1 لفتل السداء في ظهر القماش ويفضل ان يكون اتجاه زاوية المبرد مختلفة حتي لا تتداخل علامات التحبيس فتأثر عي حدود النقش كما بالشكل التالي.</a:t>
            </a:r>
            <a:endParaRPr lang="en-US" sz="3600" dirty="0"/>
          </a:p>
        </p:txBody>
      </p:sp>
    </p:spTree>
    <p:extLst>
      <p:ext uri="{BB962C8B-B14F-4D97-AF65-F5344CB8AC3E}">
        <p14:creationId xmlns:p14="http://schemas.microsoft.com/office/powerpoint/2010/main" val="13262856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0D7C63-9276-4ADC-BD39-B5BC5DB435CB}"/>
              </a:ext>
            </a:extLst>
          </p:cNvPr>
          <p:cNvSpPr>
            <a:spLocks noGrp="1"/>
          </p:cNvSpPr>
          <p:nvPr>
            <p:ph type="title"/>
          </p:nvPr>
        </p:nvSpPr>
        <p:spPr>
          <a:xfrm>
            <a:off x="913775" y="134911"/>
            <a:ext cx="10364451" cy="1132272"/>
          </a:xfrm>
        </p:spPr>
        <p:txBody>
          <a:bodyPr>
            <a:normAutofit/>
          </a:bodyPr>
          <a:lstStyle/>
          <a:p>
            <a:pPr lvl="0" algn="r" rtl="1">
              <a:lnSpc>
                <a:spcPct val="120000"/>
              </a:lnSpc>
              <a:spcBef>
                <a:spcPts val="1000"/>
              </a:spcBef>
            </a:pPr>
            <a:r>
              <a:rPr lang="ar-EG" sz="4400" b="1" u="sng" dirty="0">
                <a:solidFill>
                  <a:srgbClr val="FF0000"/>
                </a:solidFill>
                <a:latin typeface="Calibri" panose="020F0502020204030204" pitchFamily="34" charset="0"/>
                <a:ea typeface="Calibri" panose="020F0502020204030204" pitchFamily="34" charset="0"/>
                <a:cs typeface="Arial" panose="020B0604020202020204" pitchFamily="34" charset="0"/>
              </a:rPr>
              <a:t>في هذا المثال: </a:t>
            </a:r>
            <a:r>
              <a:rPr lang="ar-EG" sz="4400" b="1" dirty="0">
                <a:solidFill>
                  <a:prstClr val="black"/>
                </a:solidFill>
                <a:latin typeface="Calibri" panose="020F0502020204030204" pitchFamily="34" charset="0"/>
                <a:ea typeface="Calibri" panose="020F0502020204030204" pitchFamily="34" charset="0"/>
                <a:cs typeface="Arial" panose="020B0604020202020204" pitchFamily="34" charset="0"/>
              </a:rPr>
              <a:t>    </a:t>
            </a:r>
            <a:endParaRPr lang="en-US" dirty="0"/>
          </a:p>
        </p:txBody>
      </p:sp>
      <p:graphicFrame>
        <p:nvGraphicFramePr>
          <p:cNvPr id="4" name="Content Placeholder 3">
            <a:extLst>
              <a:ext uri="{FF2B5EF4-FFF2-40B4-BE49-F238E27FC236}">
                <a16:creationId xmlns:a16="http://schemas.microsoft.com/office/drawing/2014/main" id="{FB1437C5-FAE2-454F-8FD7-A5B1A3EB348C}"/>
              </a:ext>
            </a:extLst>
          </p:cNvPr>
          <p:cNvGraphicFramePr>
            <a:graphicFrameLocks noGrp="1"/>
          </p:cNvGraphicFramePr>
          <p:nvPr>
            <p:ph idx="1"/>
            <p:extLst>
              <p:ext uri="{D42A27DB-BD31-4B8C-83A1-F6EECF244321}">
                <p14:modId xmlns:p14="http://schemas.microsoft.com/office/powerpoint/2010/main" val="1006211964"/>
              </p:ext>
            </p:extLst>
          </p:nvPr>
        </p:nvGraphicFramePr>
        <p:xfrm>
          <a:off x="1130812" y="2091641"/>
          <a:ext cx="3834376" cy="3424226"/>
        </p:xfrm>
        <a:graphic>
          <a:graphicData uri="http://schemas.openxmlformats.org/drawingml/2006/table">
            <a:tbl>
              <a:tblPr/>
              <a:tblGrid>
                <a:gridCol w="147476">
                  <a:extLst>
                    <a:ext uri="{9D8B030D-6E8A-4147-A177-3AD203B41FA5}">
                      <a16:colId xmlns:a16="http://schemas.microsoft.com/office/drawing/2014/main" val="2865944093"/>
                    </a:ext>
                  </a:extLst>
                </a:gridCol>
                <a:gridCol w="147476">
                  <a:extLst>
                    <a:ext uri="{9D8B030D-6E8A-4147-A177-3AD203B41FA5}">
                      <a16:colId xmlns:a16="http://schemas.microsoft.com/office/drawing/2014/main" val="174529787"/>
                    </a:ext>
                  </a:extLst>
                </a:gridCol>
                <a:gridCol w="147476">
                  <a:extLst>
                    <a:ext uri="{9D8B030D-6E8A-4147-A177-3AD203B41FA5}">
                      <a16:colId xmlns:a16="http://schemas.microsoft.com/office/drawing/2014/main" val="3861796874"/>
                    </a:ext>
                  </a:extLst>
                </a:gridCol>
                <a:gridCol w="147476">
                  <a:extLst>
                    <a:ext uri="{9D8B030D-6E8A-4147-A177-3AD203B41FA5}">
                      <a16:colId xmlns:a16="http://schemas.microsoft.com/office/drawing/2014/main" val="3416739514"/>
                    </a:ext>
                  </a:extLst>
                </a:gridCol>
                <a:gridCol w="147476">
                  <a:extLst>
                    <a:ext uri="{9D8B030D-6E8A-4147-A177-3AD203B41FA5}">
                      <a16:colId xmlns:a16="http://schemas.microsoft.com/office/drawing/2014/main" val="2515393150"/>
                    </a:ext>
                  </a:extLst>
                </a:gridCol>
                <a:gridCol w="147476">
                  <a:extLst>
                    <a:ext uri="{9D8B030D-6E8A-4147-A177-3AD203B41FA5}">
                      <a16:colId xmlns:a16="http://schemas.microsoft.com/office/drawing/2014/main" val="958514988"/>
                    </a:ext>
                  </a:extLst>
                </a:gridCol>
                <a:gridCol w="147476">
                  <a:extLst>
                    <a:ext uri="{9D8B030D-6E8A-4147-A177-3AD203B41FA5}">
                      <a16:colId xmlns:a16="http://schemas.microsoft.com/office/drawing/2014/main" val="1534046889"/>
                    </a:ext>
                  </a:extLst>
                </a:gridCol>
                <a:gridCol w="147476">
                  <a:extLst>
                    <a:ext uri="{9D8B030D-6E8A-4147-A177-3AD203B41FA5}">
                      <a16:colId xmlns:a16="http://schemas.microsoft.com/office/drawing/2014/main" val="451409610"/>
                    </a:ext>
                  </a:extLst>
                </a:gridCol>
                <a:gridCol w="147476">
                  <a:extLst>
                    <a:ext uri="{9D8B030D-6E8A-4147-A177-3AD203B41FA5}">
                      <a16:colId xmlns:a16="http://schemas.microsoft.com/office/drawing/2014/main" val="2727234253"/>
                    </a:ext>
                  </a:extLst>
                </a:gridCol>
                <a:gridCol w="147476">
                  <a:extLst>
                    <a:ext uri="{9D8B030D-6E8A-4147-A177-3AD203B41FA5}">
                      <a16:colId xmlns:a16="http://schemas.microsoft.com/office/drawing/2014/main" val="3413332425"/>
                    </a:ext>
                  </a:extLst>
                </a:gridCol>
                <a:gridCol w="147476">
                  <a:extLst>
                    <a:ext uri="{9D8B030D-6E8A-4147-A177-3AD203B41FA5}">
                      <a16:colId xmlns:a16="http://schemas.microsoft.com/office/drawing/2014/main" val="2174713910"/>
                    </a:ext>
                  </a:extLst>
                </a:gridCol>
                <a:gridCol w="147476">
                  <a:extLst>
                    <a:ext uri="{9D8B030D-6E8A-4147-A177-3AD203B41FA5}">
                      <a16:colId xmlns:a16="http://schemas.microsoft.com/office/drawing/2014/main" val="3268235560"/>
                    </a:ext>
                  </a:extLst>
                </a:gridCol>
                <a:gridCol w="147476">
                  <a:extLst>
                    <a:ext uri="{9D8B030D-6E8A-4147-A177-3AD203B41FA5}">
                      <a16:colId xmlns:a16="http://schemas.microsoft.com/office/drawing/2014/main" val="3934339416"/>
                    </a:ext>
                  </a:extLst>
                </a:gridCol>
                <a:gridCol w="147476">
                  <a:extLst>
                    <a:ext uri="{9D8B030D-6E8A-4147-A177-3AD203B41FA5}">
                      <a16:colId xmlns:a16="http://schemas.microsoft.com/office/drawing/2014/main" val="1918599140"/>
                    </a:ext>
                  </a:extLst>
                </a:gridCol>
                <a:gridCol w="147476">
                  <a:extLst>
                    <a:ext uri="{9D8B030D-6E8A-4147-A177-3AD203B41FA5}">
                      <a16:colId xmlns:a16="http://schemas.microsoft.com/office/drawing/2014/main" val="182418480"/>
                    </a:ext>
                  </a:extLst>
                </a:gridCol>
                <a:gridCol w="147476">
                  <a:extLst>
                    <a:ext uri="{9D8B030D-6E8A-4147-A177-3AD203B41FA5}">
                      <a16:colId xmlns:a16="http://schemas.microsoft.com/office/drawing/2014/main" val="3609608416"/>
                    </a:ext>
                  </a:extLst>
                </a:gridCol>
                <a:gridCol w="147476">
                  <a:extLst>
                    <a:ext uri="{9D8B030D-6E8A-4147-A177-3AD203B41FA5}">
                      <a16:colId xmlns:a16="http://schemas.microsoft.com/office/drawing/2014/main" val="925654487"/>
                    </a:ext>
                  </a:extLst>
                </a:gridCol>
                <a:gridCol w="147476">
                  <a:extLst>
                    <a:ext uri="{9D8B030D-6E8A-4147-A177-3AD203B41FA5}">
                      <a16:colId xmlns:a16="http://schemas.microsoft.com/office/drawing/2014/main" val="2837208485"/>
                    </a:ext>
                  </a:extLst>
                </a:gridCol>
                <a:gridCol w="147476">
                  <a:extLst>
                    <a:ext uri="{9D8B030D-6E8A-4147-A177-3AD203B41FA5}">
                      <a16:colId xmlns:a16="http://schemas.microsoft.com/office/drawing/2014/main" val="2721490391"/>
                    </a:ext>
                  </a:extLst>
                </a:gridCol>
                <a:gridCol w="147476">
                  <a:extLst>
                    <a:ext uri="{9D8B030D-6E8A-4147-A177-3AD203B41FA5}">
                      <a16:colId xmlns:a16="http://schemas.microsoft.com/office/drawing/2014/main" val="1649726869"/>
                    </a:ext>
                  </a:extLst>
                </a:gridCol>
                <a:gridCol w="147476">
                  <a:extLst>
                    <a:ext uri="{9D8B030D-6E8A-4147-A177-3AD203B41FA5}">
                      <a16:colId xmlns:a16="http://schemas.microsoft.com/office/drawing/2014/main" val="2210087812"/>
                    </a:ext>
                  </a:extLst>
                </a:gridCol>
                <a:gridCol w="147476">
                  <a:extLst>
                    <a:ext uri="{9D8B030D-6E8A-4147-A177-3AD203B41FA5}">
                      <a16:colId xmlns:a16="http://schemas.microsoft.com/office/drawing/2014/main" val="403782755"/>
                    </a:ext>
                  </a:extLst>
                </a:gridCol>
                <a:gridCol w="147476">
                  <a:extLst>
                    <a:ext uri="{9D8B030D-6E8A-4147-A177-3AD203B41FA5}">
                      <a16:colId xmlns:a16="http://schemas.microsoft.com/office/drawing/2014/main" val="147286573"/>
                    </a:ext>
                  </a:extLst>
                </a:gridCol>
                <a:gridCol w="147476">
                  <a:extLst>
                    <a:ext uri="{9D8B030D-6E8A-4147-A177-3AD203B41FA5}">
                      <a16:colId xmlns:a16="http://schemas.microsoft.com/office/drawing/2014/main" val="3906392874"/>
                    </a:ext>
                  </a:extLst>
                </a:gridCol>
                <a:gridCol w="147476">
                  <a:extLst>
                    <a:ext uri="{9D8B030D-6E8A-4147-A177-3AD203B41FA5}">
                      <a16:colId xmlns:a16="http://schemas.microsoft.com/office/drawing/2014/main" val="87293119"/>
                    </a:ext>
                  </a:extLst>
                </a:gridCol>
                <a:gridCol w="147476">
                  <a:extLst>
                    <a:ext uri="{9D8B030D-6E8A-4147-A177-3AD203B41FA5}">
                      <a16:colId xmlns:a16="http://schemas.microsoft.com/office/drawing/2014/main" val="1521840115"/>
                    </a:ext>
                  </a:extLst>
                </a:gridCol>
              </a:tblGrid>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extLst>
                  <a:ext uri="{0D108BD9-81ED-4DB2-BD59-A6C34878D82A}">
                    <a16:rowId xmlns:a16="http://schemas.microsoft.com/office/drawing/2014/main" val="2183486524"/>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50269941"/>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81948822"/>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04741997"/>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346535"/>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02958692"/>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14118576"/>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49017238"/>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29619743"/>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02942738"/>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46560257"/>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47417226"/>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223687267"/>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42504203"/>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24908555"/>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49905610"/>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23799328"/>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644431309"/>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90195790"/>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11661871"/>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78967034"/>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57234713"/>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41914026"/>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74209844"/>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800" b="0" i="0" u="none" strike="noStrike">
                          <a:solidFill>
                            <a:srgbClr val="000000"/>
                          </a:solidFill>
                          <a:effectLst/>
                          <a:latin typeface="Calibri" panose="020F0502020204030204" pitchFamily="34" charset="0"/>
                        </a:rPr>
                        <a:t> </a:t>
                      </a:r>
                    </a:p>
                  </a:txBody>
                  <a:tcPr marL="7081" marR="7081" marT="708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45541207"/>
                  </a:ext>
                </a:extLst>
              </a:tr>
              <a:tr h="131701">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a:noFill/>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effectLst/>
                        <a:latin typeface="Calibri" panose="020F0502020204030204" pitchFamily="34" charset="0"/>
                      </a:endParaRPr>
                    </a:p>
                  </a:txBody>
                  <a:tcPr marL="7081" marR="7081" marT="7081"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dirty="0">
                        <a:solidFill>
                          <a:srgbClr val="000000"/>
                        </a:solidFill>
                        <a:effectLst/>
                        <a:latin typeface="Calibri" panose="020F0502020204030204" pitchFamily="34" charset="0"/>
                      </a:endParaRPr>
                    </a:p>
                  </a:txBody>
                  <a:tcPr marL="7081" marR="7081" marT="7081" marB="0" anchor="b">
                    <a:lnL>
                      <a:noFill/>
                    </a:lnL>
                    <a:lnR>
                      <a:noFill/>
                    </a:lnR>
                    <a:lnT>
                      <a:noFill/>
                    </a:lnT>
                    <a:lnB>
                      <a:noFill/>
                    </a:lnB>
                  </a:tcPr>
                </a:tc>
                <a:extLst>
                  <a:ext uri="{0D108BD9-81ED-4DB2-BD59-A6C34878D82A}">
                    <a16:rowId xmlns:a16="http://schemas.microsoft.com/office/drawing/2014/main" val="2587016796"/>
                  </a:ext>
                </a:extLst>
              </a:tr>
            </a:tbl>
          </a:graphicData>
        </a:graphic>
      </p:graphicFrame>
      <p:sp>
        <p:nvSpPr>
          <p:cNvPr id="5" name="Rectangle 4">
            <a:extLst>
              <a:ext uri="{FF2B5EF4-FFF2-40B4-BE49-F238E27FC236}">
                <a16:creationId xmlns:a16="http://schemas.microsoft.com/office/drawing/2014/main" id="{EC19D001-DBFC-4A47-8403-956CDB98BB51}"/>
              </a:ext>
            </a:extLst>
          </p:cNvPr>
          <p:cNvSpPr/>
          <p:nvPr/>
        </p:nvSpPr>
        <p:spPr>
          <a:xfrm>
            <a:off x="5182225" y="2234094"/>
            <a:ext cx="6096000" cy="3139321"/>
          </a:xfrm>
          <a:prstGeom prst="rect">
            <a:avLst/>
          </a:prstGeom>
        </p:spPr>
        <p:txBody>
          <a:bodyPr>
            <a:spAutoFit/>
          </a:bodyPr>
          <a:lstStyle/>
          <a:p>
            <a:pPr algn="ctr"/>
            <a:r>
              <a:rPr lang="ar-EG" sz="2800" b="1" cap="all" dirty="0">
                <a:solidFill>
                  <a:prstClr val="black"/>
                </a:solidFill>
                <a:latin typeface="Calibri" panose="020F0502020204030204" pitchFamily="34" charset="0"/>
                <a:ea typeface="Calibri" panose="020F0502020204030204" pitchFamily="34" charset="0"/>
              </a:rPr>
              <a:t> </a:t>
            </a:r>
            <a:r>
              <a:rPr lang="ar-EG" sz="3600" b="1" cap="all" dirty="0">
                <a:solidFill>
                  <a:prstClr val="black"/>
                </a:solidFill>
                <a:latin typeface="Calibri" panose="020F0502020204030204" pitchFamily="34" charset="0"/>
                <a:ea typeface="Calibri" panose="020F0502020204030204" pitchFamily="34" charset="0"/>
              </a:rPr>
              <a:t>التحبيس ايضا بمبرد 3/1 لفتل السداء في ظهر القماش ويفضل ان يكون اتجاه زاوية المبرد مختلفة حتي لا تتداخل علامات التحبيس فتأثر عي حدود النقش كما بالشكل الموضح.</a:t>
            </a:r>
            <a:br>
              <a:rPr lang="en-US" sz="3600" cap="all" dirty="0">
                <a:solidFill>
                  <a:prstClr val="black"/>
                </a:solidFill>
                <a:ea typeface="+mj-ea"/>
                <a:cs typeface="+mj-cs"/>
              </a:rPr>
            </a:br>
            <a:endParaRPr lang="en-US" dirty="0"/>
          </a:p>
        </p:txBody>
      </p:sp>
    </p:spTree>
    <p:extLst>
      <p:ext uri="{BB962C8B-B14F-4D97-AF65-F5344CB8AC3E}">
        <p14:creationId xmlns:p14="http://schemas.microsoft.com/office/powerpoint/2010/main" val="292660352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D5AD2-5412-4ECF-8518-54B31345E393}"/>
              </a:ext>
            </a:extLst>
          </p:cNvPr>
          <p:cNvSpPr>
            <a:spLocks noGrp="1"/>
          </p:cNvSpPr>
          <p:nvPr>
            <p:ph type="title"/>
          </p:nvPr>
        </p:nvSpPr>
        <p:spPr>
          <a:xfrm>
            <a:off x="913775" y="618518"/>
            <a:ext cx="10364451" cy="760578"/>
          </a:xfrm>
        </p:spPr>
        <p:txBody>
          <a:bodyPr/>
          <a:lstStyle/>
          <a:p>
            <a:pPr algn="r"/>
            <a:r>
              <a:rPr lang="ar-EG" u="sng" dirty="0">
                <a:solidFill>
                  <a:srgbClr val="FF0000"/>
                </a:solidFill>
              </a:rPr>
              <a:t>اللقي ونظام تحريك الدرا: </a:t>
            </a:r>
            <a:endParaRPr lang="en-US" u="sng" dirty="0">
              <a:solidFill>
                <a:srgbClr val="FF0000"/>
              </a:solidFill>
            </a:endParaRPr>
          </a:p>
        </p:txBody>
      </p:sp>
      <p:sp>
        <p:nvSpPr>
          <p:cNvPr id="3" name="Content Placeholder 2">
            <a:extLst>
              <a:ext uri="{FF2B5EF4-FFF2-40B4-BE49-F238E27FC236}">
                <a16:creationId xmlns:a16="http://schemas.microsoft.com/office/drawing/2014/main" id="{AD77801E-7EF2-4AEC-A08D-8FC7026FC14E}"/>
              </a:ext>
            </a:extLst>
          </p:cNvPr>
          <p:cNvSpPr>
            <a:spLocks noGrp="1"/>
          </p:cNvSpPr>
          <p:nvPr>
            <p:ph idx="1"/>
          </p:nvPr>
        </p:nvSpPr>
        <p:spPr>
          <a:xfrm>
            <a:off x="5666283" y="1379096"/>
            <a:ext cx="5611944" cy="4661939"/>
          </a:xfrm>
        </p:spPr>
        <p:txBody>
          <a:bodyPr>
            <a:normAutofit fontScale="92500" lnSpcReduction="10000"/>
          </a:bodyPr>
          <a:lstStyle/>
          <a:p>
            <a:pPr marL="36195" marR="0" indent="-54610" algn="just" rtl="1">
              <a:spcBef>
                <a:spcPts val="0"/>
              </a:spcBef>
              <a:spcAft>
                <a:spcPts val="0"/>
              </a:spcAft>
            </a:pPr>
            <a:r>
              <a:rPr lang="ar-EG" sz="2800" b="1" dirty="0">
                <a:latin typeface="Calibri" panose="020F0502020204030204" pitchFamily="34" charset="0"/>
                <a:ea typeface="Times New Roman" panose="02020603050405020304" pitchFamily="18" charset="0"/>
                <a:cs typeface="Simplified Arabic" panose="02020603050405020304" pitchFamily="18" charset="-78"/>
              </a:rPr>
              <a:t> يمكن عمل اللقي ونظام تحريك الدرأ من الرسم التنفيذي حيث يتم إضافة درأتين لتركيب الأرضية علي نظام التحريك المستخرج من الرسم التنفيذي.</a:t>
            </a:r>
            <a:endParaRPr lang="en-US" sz="2800" b="1" dirty="0">
              <a:latin typeface="Calibri" panose="020F0502020204030204" pitchFamily="34" charset="0"/>
              <a:ea typeface="Calibri" panose="020F0502020204030204" pitchFamily="34" charset="0"/>
              <a:cs typeface="Arial" panose="020B0604020202020204" pitchFamily="34" charset="0"/>
            </a:endParaRPr>
          </a:p>
          <a:p>
            <a:pPr marL="36195" marR="0" indent="-54610" algn="just" rtl="1">
              <a:spcBef>
                <a:spcPts val="0"/>
              </a:spcBef>
              <a:spcAft>
                <a:spcPts val="0"/>
              </a:spcAft>
            </a:pPr>
            <a:r>
              <a:rPr lang="ar-EG" sz="2800" b="1" dirty="0">
                <a:latin typeface="Calibri" panose="020F0502020204030204" pitchFamily="34" charset="0"/>
                <a:ea typeface="Times New Roman" panose="02020603050405020304" pitchFamily="18" charset="0"/>
                <a:cs typeface="Simplified Arabic" panose="02020603050405020304" pitchFamily="18" charset="-78"/>
              </a:rPr>
              <a:t> وكذلك يتم عمل اللقي من الرسم التنفيذي حيث يتم اضافة درأتين للأرضية علي  اللقي المستخرج من الرسم التنفيذي بترتيب (1 فتلة بالدرأ 1 : 1 فتلة من لقي الرسم التنفيذي : 1 فتلة بدرأة 2) بذلك يصبح اللقي علي 14 درأة. 2 للأرضية + 12 للنقش </a:t>
            </a:r>
            <a:r>
              <a:rPr lang="ar-EG" sz="2800" b="1" dirty="0">
                <a:solidFill>
                  <a:srgbClr val="0070C0"/>
                </a:solidFill>
                <a:latin typeface="Calibri" panose="020F0502020204030204" pitchFamily="34" charset="0"/>
                <a:ea typeface="Times New Roman" panose="02020603050405020304" pitchFamily="18" charset="0"/>
                <a:cs typeface="Simplified Arabic" panose="02020603050405020304" pitchFamily="18" charset="-78"/>
              </a:rPr>
              <a:t>(كل اختلاف بـ 4 درقات) </a:t>
            </a:r>
            <a:r>
              <a:rPr lang="ar-EG" sz="2800" b="1" dirty="0">
                <a:latin typeface="Calibri" panose="020F0502020204030204" pitchFamily="34" charset="0"/>
                <a:ea typeface="Times New Roman" panose="02020603050405020304" pitchFamily="18" charset="0"/>
                <a:cs typeface="Simplified Arabic" panose="02020603050405020304" pitchFamily="18" charset="-78"/>
              </a:rPr>
              <a:t>ويتضح ذلك بالشكل الموضح.</a:t>
            </a:r>
            <a:endParaRPr lang="en-US" sz="2800" b="1" dirty="0">
              <a:latin typeface="Calibri" panose="020F0502020204030204" pitchFamily="34" charset="0"/>
              <a:ea typeface="Calibri" panose="020F0502020204030204" pitchFamily="34" charset="0"/>
              <a:cs typeface="Arial" panose="020B0604020202020204" pitchFamily="34" charset="0"/>
            </a:endParaRPr>
          </a:p>
          <a:p>
            <a:pPr algn="r"/>
            <a:endParaRPr lang="en-US" dirty="0"/>
          </a:p>
        </p:txBody>
      </p:sp>
      <p:graphicFrame>
        <p:nvGraphicFramePr>
          <p:cNvPr id="4" name="Table 3">
            <a:extLst>
              <a:ext uri="{FF2B5EF4-FFF2-40B4-BE49-F238E27FC236}">
                <a16:creationId xmlns:a16="http://schemas.microsoft.com/office/drawing/2014/main" id="{D0C31967-1FA7-4BCB-876E-B1E550EA690A}"/>
              </a:ext>
            </a:extLst>
          </p:cNvPr>
          <p:cNvGraphicFramePr>
            <a:graphicFrameLocks noGrp="1"/>
          </p:cNvGraphicFramePr>
          <p:nvPr>
            <p:extLst>
              <p:ext uri="{D42A27DB-BD31-4B8C-83A1-F6EECF244321}">
                <p14:modId xmlns:p14="http://schemas.microsoft.com/office/powerpoint/2010/main" val="3232000574"/>
              </p:ext>
            </p:extLst>
          </p:nvPr>
        </p:nvGraphicFramePr>
        <p:xfrm>
          <a:off x="389744" y="1257690"/>
          <a:ext cx="4751904" cy="4378608"/>
        </p:xfrm>
        <a:graphic>
          <a:graphicData uri="http://schemas.openxmlformats.org/drawingml/2006/table">
            <a:tbl>
              <a:tblPr/>
              <a:tblGrid>
                <a:gridCol w="98998">
                  <a:extLst>
                    <a:ext uri="{9D8B030D-6E8A-4147-A177-3AD203B41FA5}">
                      <a16:colId xmlns:a16="http://schemas.microsoft.com/office/drawing/2014/main" val="3148009317"/>
                    </a:ext>
                  </a:extLst>
                </a:gridCol>
                <a:gridCol w="98998">
                  <a:extLst>
                    <a:ext uri="{9D8B030D-6E8A-4147-A177-3AD203B41FA5}">
                      <a16:colId xmlns:a16="http://schemas.microsoft.com/office/drawing/2014/main" val="3033982260"/>
                    </a:ext>
                  </a:extLst>
                </a:gridCol>
                <a:gridCol w="98998">
                  <a:extLst>
                    <a:ext uri="{9D8B030D-6E8A-4147-A177-3AD203B41FA5}">
                      <a16:colId xmlns:a16="http://schemas.microsoft.com/office/drawing/2014/main" val="1010323850"/>
                    </a:ext>
                  </a:extLst>
                </a:gridCol>
                <a:gridCol w="98998">
                  <a:extLst>
                    <a:ext uri="{9D8B030D-6E8A-4147-A177-3AD203B41FA5}">
                      <a16:colId xmlns:a16="http://schemas.microsoft.com/office/drawing/2014/main" val="2070578245"/>
                    </a:ext>
                  </a:extLst>
                </a:gridCol>
                <a:gridCol w="98998">
                  <a:extLst>
                    <a:ext uri="{9D8B030D-6E8A-4147-A177-3AD203B41FA5}">
                      <a16:colId xmlns:a16="http://schemas.microsoft.com/office/drawing/2014/main" val="2914414708"/>
                    </a:ext>
                  </a:extLst>
                </a:gridCol>
                <a:gridCol w="98998">
                  <a:extLst>
                    <a:ext uri="{9D8B030D-6E8A-4147-A177-3AD203B41FA5}">
                      <a16:colId xmlns:a16="http://schemas.microsoft.com/office/drawing/2014/main" val="2810462506"/>
                    </a:ext>
                  </a:extLst>
                </a:gridCol>
                <a:gridCol w="98998">
                  <a:extLst>
                    <a:ext uri="{9D8B030D-6E8A-4147-A177-3AD203B41FA5}">
                      <a16:colId xmlns:a16="http://schemas.microsoft.com/office/drawing/2014/main" val="808330463"/>
                    </a:ext>
                  </a:extLst>
                </a:gridCol>
                <a:gridCol w="98998">
                  <a:extLst>
                    <a:ext uri="{9D8B030D-6E8A-4147-A177-3AD203B41FA5}">
                      <a16:colId xmlns:a16="http://schemas.microsoft.com/office/drawing/2014/main" val="1604492101"/>
                    </a:ext>
                  </a:extLst>
                </a:gridCol>
                <a:gridCol w="98998">
                  <a:extLst>
                    <a:ext uri="{9D8B030D-6E8A-4147-A177-3AD203B41FA5}">
                      <a16:colId xmlns:a16="http://schemas.microsoft.com/office/drawing/2014/main" val="2142342961"/>
                    </a:ext>
                  </a:extLst>
                </a:gridCol>
                <a:gridCol w="98998">
                  <a:extLst>
                    <a:ext uri="{9D8B030D-6E8A-4147-A177-3AD203B41FA5}">
                      <a16:colId xmlns:a16="http://schemas.microsoft.com/office/drawing/2014/main" val="652644254"/>
                    </a:ext>
                  </a:extLst>
                </a:gridCol>
                <a:gridCol w="98998">
                  <a:extLst>
                    <a:ext uri="{9D8B030D-6E8A-4147-A177-3AD203B41FA5}">
                      <a16:colId xmlns:a16="http://schemas.microsoft.com/office/drawing/2014/main" val="2819302486"/>
                    </a:ext>
                  </a:extLst>
                </a:gridCol>
                <a:gridCol w="98998">
                  <a:extLst>
                    <a:ext uri="{9D8B030D-6E8A-4147-A177-3AD203B41FA5}">
                      <a16:colId xmlns:a16="http://schemas.microsoft.com/office/drawing/2014/main" val="1212562670"/>
                    </a:ext>
                  </a:extLst>
                </a:gridCol>
                <a:gridCol w="98998">
                  <a:extLst>
                    <a:ext uri="{9D8B030D-6E8A-4147-A177-3AD203B41FA5}">
                      <a16:colId xmlns:a16="http://schemas.microsoft.com/office/drawing/2014/main" val="1996401466"/>
                    </a:ext>
                  </a:extLst>
                </a:gridCol>
                <a:gridCol w="98998">
                  <a:extLst>
                    <a:ext uri="{9D8B030D-6E8A-4147-A177-3AD203B41FA5}">
                      <a16:colId xmlns:a16="http://schemas.microsoft.com/office/drawing/2014/main" val="2094992581"/>
                    </a:ext>
                  </a:extLst>
                </a:gridCol>
                <a:gridCol w="98998">
                  <a:extLst>
                    <a:ext uri="{9D8B030D-6E8A-4147-A177-3AD203B41FA5}">
                      <a16:colId xmlns:a16="http://schemas.microsoft.com/office/drawing/2014/main" val="3068527815"/>
                    </a:ext>
                  </a:extLst>
                </a:gridCol>
                <a:gridCol w="98998">
                  <a:extLst>
                    <a:ext uri="{9D8B030D-6E8A-4147-A177-3AD203B41FA5}">
                      <a16:colId xmlns:a16="http://schemas.microsoft.com/office/drawing/2014/main" val="780876793"/>
                    </a:ext>
                  </a:extLst>
                </a:gridCol>
                <a:gridCol w="98998">
                  <a:extLst>
                    <a:ext uri="{9D8B030D-6E8A-4147-A177-3AD203B41FA5}">
                      <a16:colId xmlns:a16="http://schemas.microsoft.com/office/drawing/2014/main" val="3134022835"/>
                    </a:ext>
                  </a:extLst>
                </a:gridCol>
                <a:gridCol w="98998">
                  <a:extLst>
                    <a:ext uri="{9D8B030D-6E8A-4147-A177-3AD203B41FA5}">
                      <a16:colId xmlns:a16="http://schemas.microsoft.com/office/drawing/2014/main" val="3188460222"/>
                    </a:ext>
                  </a:extLst>
                </a:gridCol>
                <a:gridCol w="98998">
                  <a:extLst>
                    <a:ext uri="{9D8B030D-6E8A-4147-A177-3AD203B41FA5}">
                      <a16:colId xmlns:a16="http://schemas.microsoft.com/office/drawing/2014/main" val="3180760530"/>
                    </a:ext>
                  </a:extLst>
                </a:gridCol>
                <a:gridCol w="98998">
                  <a:extLst>
                    <a:ext uri="{9D8B030D-6E8A-4147-A177-3AD203B41FA5}">
                      <a16:colId xmlns:a16="http://schemas.microsoft.com/office/drawing/2014/main" val="946098878"/>
                    </a:ext>
                  </a:extLst>
                </a:gridCol>
                <a:gridCol w="98998">
                  <a:extLst>
                    <a:ext uri="{9D8B030D-6E8A-4147-A177-3AD203B41FA5}">
                      <a16:colId xmlns:a16="http://schemas.microsoft.com/office/drawing/2014/main" val="1264470285"/>
                    </a:ext>
                  </a:extLst>
                </a:gridCol>
                <a:gridCol w="98998">
                  <a:extLst>
                    <a:ext uri="{9D8B030D-6E8A-4147-A177-3AD203B41FA5}">
                      <a16:colId xmlns:a16="http://schemas.microsoft.com/office/drawing/2014/main" val="1424061599"/>
                    </a:ext>
                  </a:extLst>
                </a:gridCol>
                <a:gridCol w="98998">
                  <a:extLst>
                    <a:ext uri="{9D8B030D-6E8A-4147-A177-3AD203B41FA5}">
                      <a16:colId xmlns:a16="http://schemas.microsoft.com/office/drawing/2014/main" val="693755343"/>
                    </a:ext>
                  </a:extLst>
                </a:gridCol>
                <a:gridCol w="98998">
                  <a:extLst>
                    <a:ext uri="{9D8B030D-6E8A-4147-A177-3AD203B41FA5}">
                      <a16:colId xmlns:a16="http://schemas.microsoft.com/office/drawing/2014/main" val="4145656541"/>
                    </a:ext>
                  </a:extLst>
                </a:gridCol>
                <a:gridCol w="98998">
                  <a:extLst>
                    <a:ext uri="{9D8B030D-6E8A-4147-A177-3AD203B41FA5}">
                      <a16:colId xmlns:a16="http://schemas.microsoft.com/office/drawing/2014/main" val="944332449"/>
                    </a:ext>
                  </a:extLst>
                </a:gridCol>
                <a:gridCol w="98998">
                  <a:extLst>
                    <a:ext uri="{9D8B030D-6E8A-4147-A177-3AD203B41FA5}">
                      <a16:colId xmlns:a16="http://schemas.microsoft.com/office/drawing/2014/main" val="1829730384"/>
                    </a:ext>
                  </a:extLst>
                </a:gridCol>
                <a:gridCol w="98998">
                  <a:extLst>
                    <a:ext uri="{9D8B030D-6E8A-4147-A177-3AD203B41FA5}">
                      <a16:colId xmlns:a16="http://schemas.microsoft.com/office/drawing/2014/main" val="2137103854"/>
                    </a:ext>
                  </a:extLst>
                </a:gridCol>
                <a:gridCol w="98998">
                  <a:extLst>
                    <a:ext uri="{9D8B030D-6E8A-4147-A177-3AD203B41FA5}">
                      <a16:colId xmlns:a16="http://schemas.microsoft.com/office/drawing/2014/main" val="3560953189"/>
                    </a:ext>
                  </a:extLst>
                </a:gridCol>
                <a:gridCol w="98998">
                  <a:extLst>
                    <a:ext uri="{9D8B030D-6E8A-4147-A177-3AD203B41FA5}">
                      <a16:colId xmlns:a16="http://schemas.microsoft.com/office/drawing/2014/main" val="3104616810"/>
                    </a:ext>
                  </a:extLst>
                </a:gridCol>
                <a:gridCol w="98998">
                  <a:extLst>
                    <a:ext uri="{9D8B030D-6E8A-4147-A177-3AD203B41FA5}">
                      <a16:colId xmlns:a16="http://schemas.microsoft.com/office/drawing/2014/main" val="2502202115"/>
                    </a:ext>
                  </a:extLst>
                </a:gridCol>
                <a:gridCol w="98998">
                  <a:extLst>
                    <a:ext uri="{9D8B030D-6E8A-4147-A177-3AD203B41FA5}">
                      <a16:colId xmlns:a16="http://schemas.microsoft.com/office/drawing/2014/main" val="2440656963"/>
                    </a:ext>
                  </a:extLst>
                </a:gridCol>
                <a:gridCol w="98998">
                  <a:extLst>
                    <a:ext uri="{9D8B030D-6E8A-4147-A177-3AD203B41FA5}">
                      <a16:colId xmlns:a16="http://schemas.microsoft.com/office/drawing/2014/main" val="1483393693"/>
                    </a:ext>
                  </a:extLst>
                </a:gridCol>
                <a:gridCol w="98998">
                  <a:extLst>
                    <a:ext uri="{9D8B030D-6E8A-4147-A177-3AD203B41FA5}">
                      <a16:colId xmlns:a16="http://schemas.microsoft.com/office/drawing/2014/main" val="776533358"/>
                    </a:ext>
                  </a:extLst>
                </a:gridCol>
                <a:gridCol w="98998">
                  <a:extLst>
                    <a:ext uri="{9D8B030D-6E8A-4147-A177-3AD203B41FA5}">
                      <a16:colId xmlns:a16="http://schemas.microsoft.com/office/drawing/2014/main" val="3477562195"/>
                    </a:ext>
                  </a:extLst>
                </a:gridCol>
                <a:gridCol w="98998">
                  <a:extLst>
                    <a:ext uri="{9D8B030D-6E8A-4147-A177-3AD203B41FA5}">
                      <a16:colId xmlns:a16="http://schemas.microsoft.com/office/drawing/2014/main" val="763457718"/>
                    </a:ext>
                  </a:extLst>
                </a:gridCol>
                <a:gridCol w="98998">
                  <a:extLst>
                    <a:ext uri="{9D8B030D-6E8A-4147-A177-3AD203B41FA5}">
                      <a16:colId xmlns:a16="http://schemas.microsoft.com/office/drawing/2014/main" val="1358975278"/>
                    </a:ext>
                  </a:extLst>
                </a:gridCol>
                <a:gridCol w="98998">
                  <a:extLst>
                    <a:ext uri="{9D8B030D-6E8A-4147-A177-3AD203B41FA5}">
                      <a16:colId xmlns:a16="http://schemas.microsoft.com/office/drawing/2014/main" val="388022898"/>
                    </a:ext>
                  </a:extLst>
                </a:gridCol>
                <a:gridCol w="98998">
                  <a:extLst>
                    <a:ext uri="{9D8B030D-6E8A-4147-A177-3AD203B41FA5}">
                      <a16:colId xmlns:a16="http://schemas.microsoft.com/office/drawing/2014/main" val="1331025984"/>
                    </a:ext>
                  </a:extLst>
                </a:gridCol>
                <a:gridCol w="98998">
                  <a:extLst>
                    <a:ext uri="{9D8B030D-6E8A-4147-A177-3AD203B41FA5}">
                      <a16:colId xmlns:a16="http://schemas.microsoft.com/office/drawing/2014/main" val="3191050669"/>
                    </a:ext>
                  </a:extLst>
                </a:gridCol>
                <a:gridCol w="98998">
                  <a:extLst>
                    <a:ext uri="{9D8B030D-6E8A-4147-A177-3AD203B41FA5}">
                      <a16:colId xmlns:a16="http://schemas.microsoft.com/office/drawing/2014/main" val="2585877093"/>
                    </a:ext>
                  </a:extLst>
                </a:gridCol>
                <a:gridCol w="98998">
                  <a:extLst>
                    <a:ext uri="{9D8B030D-6E8A-4147-A177-3AD203B41FA5}">
                      <a16:colId xmlns:a16="http://schemas.microsoft.com/office/drawing/2014/main" val="3871016426"/>
                    </a:ext>
                  </a:extLst>
                </a:gridCol>
                <a:gridCol w="98998">
                  <a:extLst>
                    <a:ext uri="{9D8B030D-6E8A-4147-A177-3AD203B41FA5}">
                      <a16:colId xmlns:a16="http://schemas.microsoft.com/office/drawing/2014/main" val="465343963"/>
                    </a:ext>
                  </a:extLst>
                </a:gridCol>
                <a:gridCol w="98998">
                  <a:extLst>
                    <a:ext uri="{9D8B030D-6E8A-4147-A177-3AD203B41FA5}">
                      <a16:colId xmlns:a16="http://schemas.microsoft.com/office/drawing/2014/main" val="3050694100"/>
                    </a:ext>
                  </a:extLst>
                </a:gridCol>
                <a:gridCol w="98998">
                  <a:extLst>
                    <a:ext uri="{9D8B030D-6E8A-4147-A177-3AD203B41FA5}">
                      <a16:colId xmlns:a16="http://schemas.microsoft.com/office/drawing/2014/main" val="3369428055"/>
                    </a:ext>
                  </a:extLst>
                </a:gridCol>
                <a:gridCol w="98998">
                  <a:extLst>
                    <a:ext uri="{9D8B030D-6E8A-4147-A177-3AD203B41FA5}">
                      <a16:colId xmlns:a16="http://schemas.microsoft.com/office/drawing/2014/main" val="3800213469"/>
                    </a:ext>
                  </a:extLst>
                </a:gridCol>
                <a:gridCol w="98998">
                  <a:extLst>
                    <a:ext uri="{9D8B030D-6E8A-4147-A177-3AD203B41FA5}">
                      <a16:colId xmlns:a16="http://schemas.microsoft.com/office/drawing/2014/main" val="604167729"/>
                    </a:ext>
                  </a:extLst>
                </a:gridCol>
                <a:gridCol w="98998">
                  <a:extLst>
                    <a:ext uri="{9D8B030D-6E8A-4147-A177-3AD203B41FA5}">
                      <a16:colId xmlns:a16="http://schemas.microsoft.com/office/drawing/2014/main" val="2346742203"/>
                    </a:ext>
                  </a:extLst>
                </a:gridCol>
                <a:gridCol w="98998">
                  <a:extLst>
                    <a:ext uri="{9D8B030D-6E8A-4147-A177-3AD203B41FA5}">
                      <a16:colId xmlns:a16="http://schemas.microsoft.com/office/drawing/2014/main" val="2181601019"/>
                    </a:ext>
                  </a:extLst>
                </a:gridCol>
              </a:tblGrid>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extLst>
                  <a:ext uri="{0D108BD9-81ED-4DB2-BD59-A6C34878D82A}">
                    <a16:rowId xmlns:a16="http://schemas.microsoft.com/office/drawing/2014/main" val="447640951"/>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6225659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45896328"/>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8926678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284655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11568454"/>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46291941"/>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9156557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6797584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42921236"/>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0194893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15283834"/>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53014229"/>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66809626"/>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0205553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95153910"/>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87069428"/>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54875650"/>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7681255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7550279"/>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4151933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80234779"/>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0412716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1170578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2265284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extLst>
                  <a:ext uri="{0D108BD9-81ED-4DB2-BD59-A6C34878D82A}">
                    <a16:rowId xmlns:a16="http://schemas.microsoft.com/office/drawing/2014/main" val="1779133106"/>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79511525"/>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42531255"/>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89687079"/>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63332269"/>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64866912"/>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4022822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51425497"/>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1364993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71204798"/>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1962271"/>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0949256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720" marR="4720" marT="472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50332103"/>
                  </a:ext>
                </a:extLst>
              </a:tr>
              <a:tr h="112272">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720" marR="4720" marT="472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dirty="0">
                        <a:solidFill>
                          <a:srgbClr val="000000"/>
                        </a:solidFill>
                        <a:effectLst/>
                        <a:latin typeface="Calibri" panose="020F0502020204030204" pitchFamily="34" charset="0"/>
                      </a:endParaRPr>
                    </a:p>
                  </a:txBody>
                  <a:tcPr marL="4720" marR="4720" marT="4720" marB="0" anchor="b">
                    <a:lnL>
                      <a:noFill/>
                    </a:lnL>
                    <a:lnR>
                      <a:noFill/>
                    </a:lnR>
                    <a:lnT>
                      <a:noFill/>
                    </a:lnT>
                    <a:lnB>
                      <a:noFill/>
                    </a:lnB>
                  </a:tcPr>
                </a:tc>
                <a:extLst>
                  <a:ext uri="{0D108BD9-81ED-4DB2-BD59-A6C34878D82A}">
                    <a16:rowId xmlns:a16="http://schemas.microsoft.com/office/drawing/2014/main" val="1529652240"/>
                  </a:ext>
                </a:extLst>
              </a:tr>
            </a:tbl>
          </a:graphicData>
        </a:graphic>
      </p:graphicFrame>
    </p:spTree>
    <p:extLst>
      <p:ext uri="{BB962C8B-B14F-4D97-AF65-F5344CB8AC3E}">
        <p14:creationId xmlns:p14="http://schemas.microsoft.com/office/powerpoint/2010/main" val="20963615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4B236D-EEA9-4A97-A140-5750E251840A}"/>
              </a:ext>
            </a:extLst>
          </p:cNvPr>
          <p:cNvSpPr>
            <a:spLocks noGrp="1"/>
          </p:cNvSpPr>
          <p:nvPr>
            <p:ph type="title"/>
          </p:nvPr>
        </p:nvSpPr>
        <p:spPr>
          <a:xfrm>
            <a:off x="913775" y="861934"/>
            <a:ext cx="10364451" cy="610676"/>
          </a:xfrm>
        </p:spPr>
        <p:txBody>
          <a:bodyPr>
            <a:normAutofit/>
          </a:bodyPr>
          <a:lstStyle/>
          <a:p>
            <a:pPr marL="36195" marR="0" indent="-54610" algn="r" rtl="1">
              <a:spcBef>
                <a:spcPts val="0"/>
              </a:spcBef>
              <a:spcAft>
                <a:spcPts val="0"/>
              </a:spcAft>
            </a:pPr>
            <a:r>
              <a:rPr lang="ar-EG" b="1" dirty="0">
                <a:solidFill>
                  <a:srgbClr val="FF0000"/>
                </a:solidFill>
                <a:latin typeface="Calibri" panose="020F0502020204030204" pitchFamily="34" charset="0"/>
                <a:ea typeface="Times New Roman" panose="02020603050405020304" pitchFamily="18" charset="0"/>
                <a:cs typeface="Simplified Arabic" panose="02020603050405020304" pitchFamily="18" charset="-78"/>
              </a:rPr>
              <a:t>الرسم التشريحي:-</a:t>
            </a:r>
            <a:endParaRPr lang="en-US" dirty="0"/>
          </a:p>
        </p:txBody>
      </p:sp>
      <p:sp>
        <p:nvSpPr>
          <p:cNvPr id="3" name="Content Placeholder 2">
            <a:extLst>
              <a:ext uri="{FF2B5EF4-FFF2-40B4-BE49-F238E27FC236}">
                <a16:creationId xmlns:a16="http://schemas.microsoft.com/office/drawing/2014/main" id="{3AC92D2A-2D73-445C-83D9-0D170DF8103F}"/>
              </a:ext>
            </a:extLst>
          </p:cNvPr>
          <p:cNvSpPr>
            <a:spLocks noGrp="1"/>
          </p:cNvSpPr>
          <p:nvPr>
            <p:ph idx="1"/>
          </p:nvPr>
        </p:nvSpPr>
        <p:spPr>
          <a:xfrm>
            <a:off x="8214610" y="1480611"/>
            <a:ext cx="3618251" cy="4905199"/>
          </a:xfrm>
        </p:spPr>
        <p:txBody>
          <a:bodyPr>
            <a:normAutofit fontScale="92500" lnSpcReduction="20000"/>
          </a:bodyPr>
          <a:lstStyle/>
          <a:p>
            <a:pPr algn="just" rtl="1"/>
            <a:r>
              <a:rPr lang="ar-EG" sz="3200" b="1" dirty="0">
                <a:solidFill>
                  <a:prstClr val="black"/>
                </a:solidFill>
                <a:latin typeface="Calibri" panose="020F0502020204030204" pitchFamily="34" charset="0"/>
                <a:ea typeface="Times New Roman" panose="02020603050405020304" pitchFamily="18" charset="0"/>
                <a:cs typeface="Simplified Arabic" panose="02020603050405020304" pitchFamily="18" charset="-78"/>
              </a:rPr>
              <a:t>لعمل الرسم التشريحي يتم إضافة فتل الأرضية السادة 1/1 للرسم التنفيذي بالترتيب المطلوب 1فتلة نقش :1 فتلة أرضية، ويتضح ذلك في الشكل الموضح وكذلك اللقي ونظام تحريك الدرأ من الرسم التشريحي.</a:t>
            </a:r>
            <a:br>
              <a:rPr lang="en-US" sz="2500" dirty="0">
                <a:solidFill>
                  <a:prstClr val="black"/>
                </a:solidFill>
                <a:latin typeface="Calibri" panose="020F0502020204030204" pitchFamily="34" charset="0"/>
                <a:ea typeface="Calibri" panose="020F0502020204030204" pitchFamily="34" charset="0"/>
                <a:cs typeface="Arial" panose="020B0604020202020204" pitchFamily="34" charset="0"/>
              </a:rPr>
            </a:br>
            <a:endParaRPr lang="en-US" dirty="0"/>
          </a:p>
        </p:txBody>
      </p:sp>
      <p:graphicFrame>
        <p:nvGraphicFramePr>
          <p:cNvPr id="4" name="Table 3">
            <a:extLst>
              <a:ext uri="{FF2B5EF4-FFF2-40B4-BE49-F238E27FC236}">
                <a16:creationId xmlns:a16="http://schemas.microsoft.com/office/drawing/2014/main" id="{2A447189-6FAB-4F20-815D-90E479D76B22}"/>
              </a:ext>
            </a:extLst>
          </p:cNvPr>
          <p:cNvGraphicFramePr>
            <a:graphicFrameLocks noGrp="1"/>
          </p:cNvGraphicFramePr>
          <p:nvPr>
            <p:extLst>
              <p:ext uri="{D42A27DB-BD31-4B8C-83A1-F6EECF244321}">
                <p14:modId xmlns:p14="http://schemas.microsoft.com/office/powerpoint/2010/main" val="3272702171"/>
              </p:ext>
            </p:extLst>
          </p:nvPr>
        </p:nvGraphicFramePr>
        <p:xfrm>
          <a:off x="479685" y="884419"/>
          <a:ext cx="7425464" cy="5306507"/>
        </p:xfrm>
        <a:graphic>
          <a:graphicData uri="http://schemas.openxmlformats.org/drawingml/2006/table">
            <a:tbl>
              <a:tblPr/>
              <a:tblGrid>
                <a:gridCol w="109198">
                  <a:extLst>
                    <a:ext uri="{9D8B030D-6E8A-4147-A177-3AD203B41FA5}">
                      <a16:colId xmlns:a16="http://schemas.microsoft.com/office/drawing/2014/main" val="2398325028"/>
                    </a:ext>
                  </a:extLst>
                </a:gridCol>
                <a:gridCol w="109198">
                  <a:extLst>
                    <a:ext uri="{9D8B030D-6E8A-4147-A177-3AD203B41FA5}">
                      <a16:colId xmlns:a16="http://schemas.microsoft.com/office/drawing/2014/main" val="1540825307"/>
                    </a:ext>
                  </a:extLst>
                </a:gridCol>
                <a:gridCol w="109198">
                  <a:extLst>
                    <a:ext uri="{9D8B030D-6E8A-4147-A177-3AD203B41FA5}">
                      <a16:colId xmlns:a16="http://schemas.microsoft.com/office/drawing/2014/main" val="3333316957"/>
                    </a:ext>
                  </a:extLst>
                </a:gridCol>
                <a:gridCol w="109198">
                  <a:extLst>
                    <a:ext uri="{9D8B030D-6E8A-4147-A177-3AD203B41FA5}">
                      <a16:colId xmlns:a16="http://schemas.microsoft.com/office/drawing/2014/main" val="2626006098"/>
                    </a:ext>
                  </a:extLst>
                </a:gridCol>
                <a:gridCol w="109198">
                  <a:extLst>
                    <a:ext uri="{9D8B030D-6E8A-4147-A177-3AD203B41FA5}">
                      <a16:colId xmlns:a16="http://schemas.microsoft.com/office/drawing/2014/main" val="1801954234"/>
                    </a:ext>
                  </a:extLst>
                </a:gridCol>
                <a:gridCol w="109198">
                  <a:extLst>
                    <a:ext uri="{9D8B030D-6E8A-4147-A177-3AD203B41FA5}">
                      <a16:colId xmlns:a16="http://schemas.microsoft.com/office/drawing/2014/main" val="12881373"/>
                    </a:ext>
                  </a:extLst>
                </a:gridCol>
                <a:gridCol w="109198">
                  <a:extLst>
                    <a:ext uri="{9D8B030D-6E8A-4147-A177-3AD203B41FA5}">
                      <a16:colId xmlns:a16="http://schemas.microsoft.com/office/drawing/2014/main" val="3894521830"/>
                    </a:ext>
                  </a:extLst>
                </a:gridCol>
                <a:gridCol w="109198">
                  <a:extLst>
                    <a:ext uri="{9D8B030D-6E8A-4147-A177-3AD203B41FA5}">
                      <a16:colId xmlns:a16="http://schemas.microsoft.com/office/drawing/2014/main" val="894592991"/>
                    </a:ext>
                  </a:extLst>
                </a:gridCol>
                <a:gridCol w="109198">
                  <a:extLst>
                    <a:ext uri="{9D8B030D-6E8A-4147-A177-3AD203B41FA5}">
                      <a16:colId xmlns:a16="http://schemas.microsoft.com/office/drawing/2014/main" val="2135984548"/>
                    </a:ext>
                  </a:extLst>
                </a:gridCol>
                <a:gridCol w="109198">
                  <a:extLst>
                    <a:ext uri="{9D8B030D-6E8A-4147-A177-3AD203B41FA5}">
                      <a16:colId xmlns:a16="http://schemas.microsoft.com/office/drawing/2014/main" val="236864860"/>
                    </a:ext>
                  </a:extLst>
                </a:gridCol>
                <a:gridCol w="109198">
                  <a:extLst>
                    <a:ext uri="{9D8B030D-6E8A-4147-A177-3AD203B41FA5}">
                      <a16:colId xmlns:a16="http://schemas.microsoft.com/office/drawing/2014/main" val="891722927"/>
                    </a:ext>
                  </a:extLst>
                </a:gridCol>
                <a:gridCol w="109198">
                  <a:extLst>
                    <a:ext uri="{9D8B030D-6E8A-4147-A177-3AD203B41FA5}">
                      <a16:colId xmlns:a16="http://schemas.microsoft.com/office/drawing/2014/main" val="3931142808"/>
                    </a:ext>
                  </a:extLst>
                </a:gridCol>
                <a:gridCol w="109198">
                  <a:extLst>
                    <a:ext uri="{9D8B030D-6E8A-4147-A177-3AD203B41FA5}">
                      <a16:colId xmlns:a16="http://schemas.microsoft.com/office/drawing/2014/main" val="3448757711"/>
                    </a:ext>
                  </a:extLst>
                </a:gridCol>
                <a:gridCol w="109198">
                  <a:extLst>
                    <a:ext uri="{9D8B030D-6E8A-4147-A177-3AD203B41FA5}">
                      <a16:colId xmlns:a16="http://schemas.microsoft.com/office/drawing/2014/main" val="2051186884"/>
                    </a:ext>
                  </a:extLst>
                </a:gridCol>
                <a:gridCol w="109198">
                  <a:extLst>
                    <a:ext uri="{9D8B030D-6E8A-4147-A177-3AD203B41FA5}">
                      <a16:colId xmlns:a16="http://schemas.microsoft.com/office/drawing/2014/main" val="2726913877"/>
                    </a:ext>
                  </a:extLst>
                </a:gridCol>
                <a:gridCol w="109198">
                  <a:extLst>
                    <a:ext uri="{9D8B030D-6E8A-4147-A177-3AD203B41FA5}">
                      <a16:colId xmlns:a16="http://schemas.microsoft.com/office/drawing/2014/main" val="2673278375"/>
                    </a:ext>
                  </a:extLst>
                </a:gridCol>
                <a:gridCol w="109198">
                  <a:extLst>
                    <a:ext uri="{9D8B030D-6E8A-4147-A177-3AD203B41FA5}">
                      <a16:colId xmlns:a16="http://schemas.microsoft.com/office/drawing/2014/main" val="1704372094"/>
                    </a:ext>
                  </a:extLst>
                </a:gridCol>
                <a:gridCol w="109198">
                  <a:extLst>
                    <a:ext uri="{9D8B030D-6E8A-4147-A177-3AD203B41FA5}">
                      <a16:colId xmlns:a16="http://schemas.microsoft.com/office/drawing/2014/main" val="1480151750"/>
                    </a:ext>
                  </a:extLst>
                </a:gridCol>
                <a:gridCol w="109198">
                  <a:extLst>
                    <a:ext uri="{9D8B030D-6E8A-4147-A177-3AD203B41FA5}">
                      <a16:colId xmlns:a16="http://schemas.microsoft.com/office/drawing/2014/main" val="3014093419"/>
                    </a:ext>
                  </a:extLst>
                </a:gridCol>
                <a:gridCol w="109198">
                  <a:extLst>
                    <a:ext uri="{9D8B030D-6E8A-4147-A177-3AD203B41FA5}">
                      <a16:colId xmlns:a16="http://schemas.microsoft.com/office/drawing/2014/main" val="4116098414"/>
                    </a:ext>
                  </a:extLst>
                </a:gridCol>
                <a:gridCol w="109198">
                  <a:extLst>
                    <a:ext uri="{9D8B030D-6E8A-4147-A177-3AD203B41FA5}">
                      <a16:colId xmlns:a16="http://schemas.microsoft.com/office/drawing/2014/main" val="1375136503"/>
                    </a:ext>
                  </a:extLst>
                </a:gridCol>
                <a:gridCol w="109198">
                  <a:extLst>
                    <a:ext uri="{9D8B030D-6E8A-4147-A177-3AD203B41FA5}">
                      <a16:colId xmlns:a16="http://schemas.microsoft.com/office/drawing/2014/main" val="2306258003"/>
                    </a:ext>
                  </a:extLst>
                </a:gridCol>
                <a:gridCol w="109198">
                  <a:extLst>
                    <a:ext uri="{9D8B030D-6E8A-4147-A177-3AD203B41FA5}">
                      <a16:colId xmlns:a16="http://schemas.microsoft.com/office/drawing/2014/main" val="951262803"/>
                    </a:ext>
                  </a:extLst>
                </a:gridCol>
                <a:gridCol w="109198">
                  <a:extLst>
                    <a:ext uri="{9D8B030D-6E8A-4147-A177-3AD203B41FA5}">
                      <a16:colId xmlns:a16="http://schemas.microsoft.com/office/drawing/2014/main" val="2711495156"/>
                    </a:ext>
                  </a:extLst>
                </a:gridCol>
                <a:gridCol w="109198">
                  <a:extLst>
                    <a:ext uri="{9D8B030D-6E8A-4147-A177-3AD203B41FA5}">
                      <a16:colId xmlns:a16="http://schemas.microsoft.com/office/drawing/2014/main" val="2171086143"/>
                    </a:ext>
                  </a:extLst>
                </a:gridCol>
                <a:gridCol w="109198">
                  <a:extLst>
                    <a:ext uri="{9D8B030D-6E8A-4147-A177-3AD203B41FA5}">
                      <a16:colId xmlns:a16="http://schemas.microsoft.com/office/drawing/2014/main" val="3293681669"/>
                    </a:ext>
                  </a:extLst>
                </a:gridCol>
                <a:gridCol w="109198">
                  <a:extLst>
                    <a:ext uri="{9D8B030D-6E8A-4147-A177-3AD203B41FA5}">
                      <a16:colId xmlns:a16="http://schemas.microsoft.com/office/drawing/2014/main" val="431138330"/>
                    </a:ext>
                  </a:extLst>
                </a:gridCol>
                <a:gridCol w="109198">
                  <a:extLst>
                    <a:ext uri="{9D8B030D-6E8A-4147-A177-3AD203B41FA5}">
                      <a16:colId xmlns:a16="http://schemas.microsoft.com/office/drawing/2014/main" val="1929578522"/>
                    </a:ext>
                  </a:extLst>
                </a:gridCol>
                <a:gridCol w="109198">
                  <a:extLst>
                    <a:ext uri="{9D8B030D-6E8A-4147-A177-3AD203B41FA5}">
                      <a16:colId xmlns:a16="http://schemas.microsoft.com/office/drawing/2014/main" val="2324065133"/>
                    </a:ext>
                  </a:extLst>
                </a:gridCol>
                <a:gridCol w="109198">
                  <a:extLst>
                    <a:ext uri="{9D8B030D-6E8A-4147-A177-3AD203B41FA5}">
                      <a16:colId xmlns:a16="http://schemas.microsoft.com/office/drawing/2014/main" val="3526873889"/>
                    </a:ext>
                  </a:extLst>
                </a:gridCol>
                <a:gridCol w="109198">
                  <a:extLst>
                    <a:ext uri="{9D8B030D-6E8A-4147-A177-3AD203B41FA5}">
                      <a16:colId xmlns:a16="http://schemas.microsoft.com/office/drawing/2014/main" val="248842424"/>
                    </a:ext>
                  </a:extLst>
                </a:gridCol>
                <a:gridCol w="109198">
                  <a:extLst>
                    <a:ext uri="{9D8B030D-6E8A-4147-A177-3AD203B41FA5}">
                      <a16:colId xmlns:a16="http://schemas.microsoft.com/office/drawing/2014/main" val="493352513"/>
                    </a:ext>
                  </a:extLst>
                </a:gridCol>
                <a:gridCol w="109198">
                  <a:extLst>
                    <a:ext uri="{9D8B030D-6E8A-4147-A177-3AD203B41FA5}">
                      <a16:colId xmlns:a16="http://schemas.microsoft.com/office/drawing/2014/main" val="1397994975"/>
                    </a:ext>
                  </a:extLst>
                </a:gridCol>
                <a:gridCol w="109198">
                  <a:extLst>
                    <a:ext uri="{9D8B030D-6E8A-4147-A177-3AD203B41FA5}">
                      <a16:colId xmlns:a16="http://schemas.microsoft.com/office/drawing/2014/main" val="4251823055"/>
                    </a:ext>
                  </a:extLst>
                </a:gridCol>
                <a:gridCol w="109198">
                  <a:extLst>
                    <a:ext uri="{9D8B030D-6E8A-4147-A177-3AD203B41FA5}">
                      <a16:colId xmlns:a16="http://schemas.microsoft.com/office/drawing/2014/main" val="3990334829"/>
                    </a:ext>
                  </a:extLst>
                </a:gridCol>
                <a:gridCol w="109198">
                  <a:extLst>
                    <a:ext uri="{9D8B030D-6E8A-4147-A177-3AD203B41FA5}">
                      <a16:colId xmlns:a16="http://schemas.microsoft.com/office/drawing/2014/main" val="3564199244"/>
                    </a:ext>
                  </a:extLst>
                </a:gridCol>
                <a:gridCol w="109198">
                  <a:extLst>
                    <a:ext uri="{9D8B030D-6E8A-4147-A177-3AD203B41FA5}">
                      <a16:colId xmlns:a16="http://schemas.microsoft.com/office/drawing/2014/main" val="3991730112"/>
                    </a:ext>
                  </a:extLst>
                </a:gridCol>
                <a:gridCol w="109198">
                  <a:extLst>
                    <a:ext uri="{9D8B030D-6E8A-4147-A177-3AD203B41FA5}">
                      <a16:colId xmlns:a16="http://schemas.microsoft.com/office/drawing/2014/main" val="940631058"/>
                    </a:ext>
                  </a:extLst>
                </a:gridCol>
                <a:gridCol w="109198">
                  <a:extLst>
                    <a:ext uri="{9D8B030D-6E8A-4147-A177-3AD203B41FA5}">
                      <a16:colId xmlns:a16="http://schemas.microsoft.com/office/drawing/2014/main" val="1013958673"/>
                    </a:ext>
                  </a:extLst>
                </a:gridCol>
                <a:gridCol w="109198">
                  <a:extLst>
                    <a:ext uri="{9D8B030D-6E8A-4147-A177-3AD203B41FA5}">
                      <a16:colId xmlns:a16="http://schemas.microsoft.com/office/drawing/2014/main" val="3399026819"/>
                    </a:ext>
                  </a:extLst>
                </a:gridCol>
                <a:gridCol w="109198">
                  <a:extLst>
                    <a:ext uri="{9D8B030D-6E8A-4147-A177-3AD203B41FA5}">
                      <a16:colId xmlns:a16="http://schemas.microsoft.com/office/drawing/2014/main" val="751157612"/>
                    </a:ext>
                  </a:extLst>
                </a:gridCol>
                <a:gridCol w="109198">
                  <a:extLst>
                    <a:ext uri="{9D8B030D-6E8A-4147-A177-3AD203B41FA5}">
                      <a16:colId xmlns:a16="http://schemas.microsoft.com/office/drawing/2014/main" val="1370970342"/>
                    </a:ext>
                  </a:extLst>
                </a:gridCol>
                <a:gridCol w="109198">
                  <a:extLst>
                    <a:ext uri="{9D8B030D-6E8A-4147-A177-3AD203B41FA5}">
                      <a16:colId xmlns:a16="http://schemas.microsoft.com/office/drawing/2014/main" val="1308430275"/>
                    </a:ext>
                  </a:extLst>
                </a:gridCol>
                <a:gridCol w="109198">
                  <a:extLst>
                    <a:ext uri="{9D8B030D-6E8A-4147-A177-3AD203B41FA5}">
                      <a16:colId xmlns:a16="http://schemas.microsoft.com/office/drawing/2014/main" val="4229209104"/>
                    </a:ext>
                  </a:extLst>
                </a:gridCol>
                <a:gridCol w="109198">
                  <a:extLst>
                    <a:ext uri="{9D8B030D-6E8A-4147-A177-3AD203B41FA5}">
                      <a16:colId xmlns:a16="http://schemas.microsoft.com/office/drawing/2014/main" val="2232972754"/>
                    </a:ext>
                  </a:extLst>
                </a:gridCol>
                <a:gridCol w="109198">
                  <a:extLst>
                    <a:ext uri="{9D8B030D-6E8A-4147-A177-3AD203B41FA5}">
                      <a16:colId xmlns:a16="http://schemas.microsoft.com/office/drawing/2014/main" val="3551558588"/>
                    </a:ext>
                  </a:extLst>
                </a:gridCol>
                <a:gridCol w="109198">
                  <a:extLst>
                    <a:ext uri="{9D8B030D-6E8A-4147-A177-3AD203B41FA5}">
                      <a16:colId xmlns:a16="http://schemas.microsoft.com/office/drawing/2014/main" val="3572471024"/>
                    </a:ext>
                  </a:extLst>
                </a:gridCol>
                <a:gridCol w="109198">
                  <a:extLst>
                    <a:ext uri="{9D8B030D-6E8A-4147-A177-3AD203B41FA5}">
                      <a16:colId xmlns:a16="http://schemas.microsoft.com/office/drawing/2014/main" val="866021921"/>
                    </a:ext>
                  </a:extLst>
                </a:gridCol>
                <a:gridCol w="109198">
                  <a:extLst>
                    <a:ext uri="{9D8B030D-6E8A-4147-A177-3AD203B41FA5}">
                      <a16:colId xmlns:a16="http://schemas.microsoft.com/office/drawing/2014/main" val="1020895291"/>
                    </a:ext>
                  </a:extLst>
                </a:gridCol>
                <a:gridCol w="109198">
                  <a:extLst>
                    <a:ext uri="{9D8B030D-6E8A-4147-A177-3AD203B41FA5}">
                      <a16:colId xmlns:a16="http://schemas.microsoft.com/office/drawing/2014/main" val="3269167520"/>
                    </a:ext>
                  </a:extLst>
                </a:gridCol>
                <a:gridCol w="109198">
                  <a:extLst>
                    <a:ext uri="{9D8B030D-6E8A-4147-A177-3AD203B41FA5}">
                      <a16:colId xmlns:a16="http://schemas.microsoft.com/office/drawing/2014/main" val="4275357511"/>
                    </a:ext>
                  </a:extLst>
                </a:gridCol>
                <a:gridCol w="109198">
                  <a:extLst>
                    <a:ext uri="{9D8B030D-6E8A-4147-A177-3AD203B41FA5}">
                      <a16:colId xmlns:a16="http://schemas.microsoft.com/office/drawing/2014/main" val="1335401098"/>
                    </a:ext>
                  </a:extLst>
                </a:gridCol>
                <a:gridCol w="109198">
                  <a:extLst>
                    <a:ext uri="{9D8B030D-6E8A-4147-A177-3AD203B41FA5}">
                      <a16:colId xmlns:a16="http://schemas.microsoft.com/office/drawing/2014/main" val="4068475712"/>
                    </a:ext>
                  </a:extLst>
                </a:gridCol>
                <a:gridCol w="109198">
                  <a:extLst>
                    <a:ext uri="{9D8B030D-6E8A-4147-A177-3AD203B41FA5}">
                      <a16:colId xmlns:a16="http://schemas.microsoft.com/office/drawing/2014/main" val="658504665"/>
                    </a:ext>
                  </a:extLst>
                </a:gridCol>
                <a:gridCol w="109198">
                  <a:extLst>
                    <a:ext uri="{9D8B030D-6E8A-4147-A177-3AD203B41FA5}">
                      <a16:colId xmlns:a16="http://schemas.microsoft.com/office/drawing/2014/main" val="4106828768"/>
                    </a:ext>
                  </a:extLst>
                </a:gridCol>
                <a:gridCol w="109198">
                  <a:extLst>
                    <a:ext uri="{9D8B030D-6E8A-4147-A177-3AD203B41FA5}">
                      <a16:colId xmlns:a16="http://schemas.microsoft.com/office/drawing/2014/main" val="201210437"/>
                    </a:ext>
                  </a:extLst>
                </a:gridCol>
                <a:gridCol w="109198">
                  <a:extLst>
                    <a:ext uri="{9D8B030D-6E8A-4147-A177-3AD203B41FA5}">
                      <a16:colId xmlns:a16="http://schemas.microsoft.com/office/drawing/2014/main" val="3371902637"/>
                    </a:ext>
                  </a:extLst>
                </a:gridCol>
                <a:gridCol w="109198">
                  <a:extLst>
                    <a:ext uri="{9D8B030D-6E8A-4147-A177-3AD203B41FA5}">
                      <a16:colId xmlns:a16="http://schemas.microsoft.com/office/drawing/2014/main" val="1028737070"/>
                    </a:ext>
                  </a:extLst>
                </a:gridCol>
                <a:gridCol w="109198">
                  <a:extLst>
                    <a:ext uri="{9D8B030D-6E8A-4147-A177-3AD203B41FA5}">
                      <a16:colId xmlns:a16="http://schemas.microsoft.com/office/drawing/2014/main" val="3121501125"/>
                    </a:ext>
                  </a:extLst>
                </a:gridCol>
                <a:gridCol w="109198">
                  <a:extLst>
                    <a:ext uri="{9D8B030D-6E8A-4147-A177-3AD203B41FA5}">
                      <a16:colId xmlns:a16="http://schemas.microsoft.com/office/drawing/2014/main" val="3027868354"/>
                    </a:ext>
                  </a:extLst>
                </a:gridCol>
                <a:gridCol w="109198">
                  <a:extLst>
                    <a:ext uri="{9D8B030D-6E8A-4147-A177-3AD203B41FA5}">
                      <a16:colId xmlns:a16="http://schemas.microsoft.com/office/drawing/2014/main" val="2945430703"/>
                    </a:ext>
                  </a:extLst>
                </a:gridCol>
                <a:gridCol w="109198">
                  <a:extLst>
                    <a:ext uri="{9D8B030D-6E8A-4147-A177-3AD203B41FA5}">
                      <a16:colId xmlns:a16="http://schemas.microsoft.com/office/drawing/2014/main" val="328943259"/>
                    </a:ext>
                  </a:extLst>
                </a:gridCol>
                <a:gridCol w="109198">
                  <a:extLst>
                    <a:ext uri="{9D8B030D-6E8A-4147-A177-3AD203B41FA5}">
                      <a16:colId xmlns:a16="http://schemas.microsoft.com/office/drawing/2014/main" val="3830367729"/>
                    </a:ext>
                  </a:extLst>
                </a:gridCol>
                <a:gridCol w="109198">
                  <a:extLst>
                    <a:ext uri="{9D8B030D-6E8A-4147-A177-3AD203B41FA5}">
                      <a16:colId xmlns:a16="http://schemas.microsoft.com/office/drawing/2014/main" val="1438388575"/>
                    </a:ext>
                  </a:extLst>
                </a:gridCol>
                <a:gridCol w="109198">
                  <a:extLst>
                    <a:ext uri="{9D8B030D-6E8A-4147-A177-3AD203B41FA5}">
                      <a16:colId xmlns:a16="http://schemas.microsoft.com/office/drawing/2014/main" val="1119448635"/>
                    </a:ext>
                  </a:extLst>
                </a:gridCol>
                <a:gridCol w="109198">
                  <a:extLst>
                    <a:ext uri="{9D8B030D-6E8A-4147-A177-3AD203B41FA5}">
                      <a16:colId xmlns:a16="http://schemas.microsoft.com/office/drawing/2014/main" val="1122214997"/>
                    </a:ext>
                  </a:extLst>
                </a:gridCol>
                <a:gridCol w="109198">
                  <a:extLst>
                    <a:ext uri="{9D8B030D-6E8A-4147-A177-3AD203B41FA5}">
                      <a16:colId xmlns:a16="http://schemas.microsoft.com/office/drawing/2014/main" val="247054886"/>
                    </a:ext>
                  </a:extLst>
                </a:gridCol>
                <a:gridCol w="109198">
                  <a:extLst>
                    <a:ext uri="{9D8B030D-6E8A-4147-A177-3AD203B41FA5}">
                      <a16:colId xmlns:a16="http://schemas.microsoft.com/office/drawing/2014/main" val="470394351"/>
                    </a:ext>
                  </a:extLst>
                </a:gridCol>
              </a:tblGrid>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extLst>
                  <a:ext uri="{0D108BD9-81ED-4DB2-BD59-A6C34878D82A}">
                    <a16:rowId xmlns:a16="http://schemas.microsoft.com/office/drawing/2014/main" val="72753736"/>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09910795"/>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11421626"/>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10087739"/>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9810065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4054728"/>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0317340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21578189"/>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95221953"/>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46954728"/>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36783545"/>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55814059"/>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98902853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62239605"/>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39740079"/>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227592703"/>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35941432"/>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675472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5589850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68612792"/>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51521088"/>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32861296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733499805"/>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58112888"/>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5082423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extLst>
                  <a:ext uri="{0D108BD9-81ED-4DB2-BD59-A6C34878D82A}">
                    <a16:rowId xmlns:a16="http://schemas.microsoft.com/office/drawing/2014/main" val="266164944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05092163"/>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266122423"/>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766183616"/>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42367231"/>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59764760"/>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83314678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671347"/>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7664952"/>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26625837"/>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23882438"/>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901324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48235"/>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696181834"/>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01185965"/>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500" b="0" i="0" u="none" strike="noStrike">
                          <a:solidFill>
                            <a:srgbClr val="000000"/>
                          </a:solidFill>
                          <a:effectLst/>
                          <a:latin typeface="Calibri" panose="020F0502020204030204" pitchFamily="34" charset="0"/>
                        </a:rPr>
                        <a:t> </a:t>
                      </a:r>
                    </a:p>
                  </a:txBody>
                  <a:tcPr marL="4490" marR="4490" marT="449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06949096"/>
                  </a:ext>
                </a:extLst>
              </a:tr>
              <a:tr h="129427">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a:noFill/>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a:solidFill>
                          <a:srgbClr val="000000"/>
                        </a:solidFill>
                        <a:effectLst/>
                        <a:latin typeface="Calibri" panose="020F0502020204030204" pitchFamily="34" charset="0"/>
                      </a:endParaRPr>
                    </a:p>
                  </a:txBody>
                  <a:tcPr marL="4490" marR="4490" marT="449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500" b="0" i="0" u="none" strike="noStrike" dirty="0">
                        <a:solidFill>
                          <a:srgbClr val="000000"/>
                        </a:solidFill>
                        <a:effectLst/>
                        <a:latin typeface="Calibri" panose="020F0502020204030204" pitchFamily="34" charset="0"/>
                      </a:endParaRPr>
                    </a:p>
                  </a:txBody>
                  <a:tcPr marL="4490" marR="4490" marT="4490" marB="0" anchor="b">
                    <a:lnL>
                      <a:noFill/>
                    </a:lnL>
                    <a:lnR>
                      <a:noFill/>
                    </a:lnR>
                    <a:lnT>
                      <a:noFill/>
                    </a:lnT>
                    <a:lnB>
                      <a:noFill/>
                    </a:lnB>
                  </a:tcPr>
                </a:tc>
                <a:extLst>
                  <a:ext uri="{0D108BD9-81ED-4DB2-BD59-A6C34878D82A}">
                    <a16:rowId xmlns:a16="http://schemas.microsoft.com/office/drawing/2014/main" val="1330324920"/>
                  </a:ext>
                </a:extLst>
              </a:tr>
            </a:tbl>
          </a:graphicData>
        </a:graphic>
      </p:graphicFrame>
    </p:spTree>
    <p:extLst>
      <p:ext uri="{BB962C8B-B14F-4D97-AF65-F5344CB8AC3E}">
        <p14:creationId xmlns:p14="http://schemas.microsoft.com/office/powerpoint/2010/main" val="41247661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C64E61-65DB-4C33-8CC5-906203CB1E2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F8002047-A345-4805-9562-C6FE3512FBC6}"/>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840059FE-E8E3-4079-B588-D7DB0EE5FAF5}"/>
              </a:ext>
            </a:extLst>
          </p:cNvPr>
          <p:cNvPicPr>
            <a:picLocks noChangeAspect="1"/>
          </p:cNvPicPr>
          <p:nvPr/>
        </p:nvPicPr>
        <p:blipFill rotWithShape="1">
          <a:blip r:embed="rId2"/>
          <a:srcRect l="86" r="6421" b="4556"/>
          <a:stretch/>
        </p:blipFill>
        <p:spPr>
          <a:xfrm>
            <a:off x="-108489" y="0"/>
            <a:ext cx="12300489" cy="6858000"/>
          </a:xfrm>
          <a:prstGeom prst="rect">
            <a:avLst/>
          </a:prstGeom>
        </p:spPr>
      </p:pic>
      <p:sp>
        <p:nvSpPr>
          <p:cNvPr id="5" name="Subtitle 2">
            <a:extLst>
              <a:ext uri="{FF2B5EF4-FFF2-40B4-BE49-F238E27FC236}">
                <a16:creationId xmlns:a16="http://schemas.microsoft.com/office/drawing/2014/main" id="{5069D8B3-E433-44B0-BF03-1EBFCC703E09}"/>
              </a:ext>
            </a:extLst>
          </p:cNvPr>
          <p:cNvSpPr txBox="1">
            <a:spLocks/>
          </p:cNvSpPr>
          <p:nvPr/>
        </p:nvSpPr>
        <p:spPr>
          <a:xfrm>
            <a:off x="1524000" y="4373794"/>
            <a:ext cx="9144000" cy="1655762"/>
          </a:xfrm>
          <a:prstGeom prst="rect">
            <a:avLst/>
          </a:prstGeom>
        </p:spPr>
        <p:txBody>
          <a:bodyPr vert="horz" lIns="91440" tIns="45720" rIns="91440" bIns="45720" rtlCol="1">
            <a:normAutofit/>
          </a:bodyPr>
          <a:lstStyle>
            <a:lvl1pPr marL="0" indent="0" algn="ctr" defTabSz="914400" rtl="1"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1"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1"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1"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1"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0" i="0" u="none" strike="noStrike" kern="1200" cap="none" spc="0" normalizeH="0" baseline="0" noProof="0">
                <a:ln>
                  <a:noFill/>
                </a:ln>
                <a:solidFill>
                  <a:sysClr val="window" lastClr="FFFFFF"/>
                </a:solidFill>
                <a:effectLst/>
                <a:uLnTx/>
                <a:uFillTx/>
                <a:latin typeface="Calibri" panose="020F0502020204030204"/>
                <a:ea typeface="+mn-ea"/>
                <a:cs typeface="+mn-cs"/>
              </a:rPr>
              <a:t>THANK YOU</a:t>
            </a:r>
            <a:endParaRPr kumimoji="0" lang="ar-EG" sz="3600" b="0" i="0" u="none" strike="noStrike" kern="1200" cap="none" spc="0" normalizeH="0" baseline="0" noProof="0" dirty="0">
              <a:ln>
                <a:noFill/>
              </a:ln>
              <a:solidFill>
                <a:sysClr val="window" lastClr="FFFFFF"/>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1149151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562972-3449-42D1-8185-B4BEFD52AB44}"/>
              </a:ext>
            </a:extLst>
          </p:cNvPr>
          <p:cNvSpPr>
            <a:spLocks noGrp="1"/>
          </p:cNvSpPr>
          <p:nvPr>
            <p:ph type="title"/>
          </p:nvPr>
        </p:nvSpPr>
        <p:spPr>
          <a:xfrm>
            <a:off x="1439633" y="2048969"/>
            <a:ext cx="1961846" cy="2760061"/>
          </a:xfrm>
        </p:spPr>
        <p:txBody>
          <a:bodyPr>
            <a:normAutofit/>
          </a:bodyPr>
          <a:lstStyle/>
          <a:p>
            <a:pPr marL="0" marR="0" algn="ctr" rtl="1">
              <a:spcBef>
                <a:spcPts val="0"/>
              </a:spcBef>
              <a:spcAft>
                <a:spcPts val="0"/>
              </a:spcAft>
            </a:pPr>
            <a:r>
              <a:rPr lang="ar-EG" sz="3200" b="1">
                <a:solidFill>
                  <a:schemeClr val="bg1"/>
                </a:solidFill>
                <a:latin typeface="Calibri" panose="020F0502020204030204" pitchFamily="34" charset="0"/>
                <a:ea typeface="Calibri" panose="020F0502020204030204" pitchFamily="34" charset="0"/>
                <a:cs typeface="Arial" panose="020B0604020202020204" pitchFamily="34" charset="0"/>
              </a:rPr>
              <a:t>أنسجة السداء الزائد الحقيقية</a:t>
            </a:r>
            <a:br>
              <a:rPr lang="ar-EG" sz="3200" b="1">
                <a:solidFill>
                  <a:schemeClr val="bg1"/>
                </a:solidFill>
                <a:latin typeface="Calibri" panose="020F0502020204030204" pitchFamily="34" charset="0"/>
                <a:ea typeface="Calibri" panose="020F0502020204030204" pitchFamily="34" charset="0"/>
                <a:cs typeface="Arial" panose="020B0604020202020204" pitchFamily="34" charset="0"/>
              </a:rPr>
            </a:br>
            <a:r>
              <a:rPr lang="en-US" sz="3200" b="1">
                <a:solidFill>
                  <a:schemeClr val="bg1"/>
                </a:solidFill>
                <a:latin typeface="Calibri" panose="020F0502020204030204" pitchFamily="34" charset="0"/>
                <a:ea typeface="Calibri" panose="020F0502020204030204" pitchFamily="34" charset="0"/>
                <a:cs typeface="Arial" panose="020B0604020202020204" pitchFamily="34" charset="0"/>
              </a:rPr>
              <a:t> Extra Warp</a:t>
            </a:r>
            <a:endParaRPr lang="en-US" sz="3200" dirty="0">
              <a:solidFill>
                <a:schemeClr val="bg1"/>
              </a:solidFill>
            </a:endParaRPr>
          </a:p>
        </p:txBody>
      </p:sp>
      <p:graphicFrame>
        <p:nvGraphicFramePr>
          <p:cNvPr id="7" name="Content Placeholder 4">
            <a:extLst>
              <a:ext uri="{FF2B5EF4-FFF2-40B4-BE49-F238E27FC236}">
                <a16:creationId xmlns:a16="http://schemas.microsoft.com/office/drawing/2014/main" id="{9F348770-3C40-4E30-B6DF-A140A98BC9B6}"/>
              </a:ext>
            </a:extLst>
          </p:cNvPr>
          <p:cNvGraphicFramePr>
            <a:graphicFrameLocks noGrp="1"/>
          </p:cNvGraphicFramePr>
          <p:nvPr>
            <p:ph idx="1"/>
            <p:extLst>
              <p:ext uri="{D42A27DB-BD31-4B8C-83A1-F6EECF244321}">
                <p14:modId xmlns:p14="http://schemas.microsoft.com/office/powerpoint/2010/main" val="3761553934"/>
              </p:ext>
            </p:extLst>
          </p:nvPr>
        </p:nvGraphicFramePr>
        <p:xfrm>
          <a:off x="839449" y="1181197"/>
          <a:ext cx="10717967" cy="52647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itle 1">
            <a:extLst>
              <a:ext uri="{FF2B5EF4-FFF2-40B4-BE49-F238E27FC236}">
                <a16:creationId xmlns:a16="http://schemas.microsoft.com/office/drawing/2014/main" id="{5B7A0D89-623E-45BB-A287-569A21F8FEE9}"/>
              </a:ext>
            </a:extLst>
          </p:cNvPr>
          <p:cNvSpPr txBox="1">
            <a:spLocks/>
          </p:cNvSpPr>
          <p:nvPr/>
        </p:nvSpPr>
        <p:spPr>
          <a:xfrm>
            <a:off x="2237081" y="314381"/>
            <a:ext cx="8897565" cy="1560716"/>
          </a:xfrm>
          <a:prstGeom prst="rect">
            <a:avLst/>
          </a:prstGeom>
        </p:spPr>
        <p:txBody>
          <a:bodyPr vert="horz" lIns="91440" tIns="45720" rIns="91440" bIns="45720" rtlCol="0" anchor="t">
            <a:normAutofit/>
          </a:bodyPr>
          <a:lstStyle>
            <a:lvl1pPr algn="l" defTabSz="914400" rtl="0" eaLnBrk="1" latinLnBrk="0" hangingPunct="1">
              <a:lnSpc>
                <a:spcPct val="99000"/>
              </a:lnSpc>
              <a:spcBef>
                <a:spcPct val="0"/>
              </a:spcBef>
              <a:buNone/>
              <a:defRPr sz="4400" kern="1200">
                <a:solidFill>
                  <a:schemeClr val="bg2">
                    <a:lumMod val="25000"/>
                  </a:schemeClr>
                </a:solidFill>
                <a:latin typeface="+mj-lt"/>
                <a:ea typeface="+mj-ea"/>
                <a:cs typeface="+mj-cs"/>
              </a:defRPr>
            </a:lvl1pPr>
          </a:lstStyle>
          <a:p>
            <a:pPr algn="r" rtl="1">
              <a:spcBef>
                <a:spcPts val="0"/>
              </a:spcBef>
            </a:pPr>
            <a:r>
              <a:rPr lang="ar-EG" b="1" dirty="0">
                <a:solidFill>
                  <a:srgbClr val="FF0000"/>
                </a:solidFill>
                <a:latin typeface="Calibri" panose="020F0502020204030204" pitchFamily="34" charset="0"/>
                <a:ea typeface="Calibri" panose="020F0502020204030204" pitchFamily="34" charset="0"/>
                <a:cs typeface="Arial" panose="020B0604020202020204" pitchFamily="34" charset="0"/>
              </a:rPr>
              <a:t>أنسجة السداء الزائد الحقيقية </a:t>
            </a:r>
            <a:r>
              <a:rPr lang="en-US" b="1" dirty="0">
                <a:solidFill>
                  <a:srgbClr val="FF0000"/>
                </a:solidFill>
                <a:latin typeface="Calibri" panose="020F0502020204030204" pitchFamily="34" charset="0"/>
                <a:ea typeface="Calibri" panose="020F0502020204030204" pitchFamily="34" charset="0"/>
                <a:cs typeface="Arial" panose="020B0604020202020204" pitchFamily="34" charset="0"/>
              </a:rPr>
              <a:t> Extra Warp</a:t>
            </a:r>
            <a:endParaRPr lang="en-US" dirty="0">
              <a:solidFill>
                <a:srgbClr val="FF0000"/>
              </a:solidFill>
            </a:endParaRPr>
          </a:p>
        </p:txBody>
      </p:sp>
    </p:spTree>
    <p:extLst>
      <p:ext uri="{BB962C8B-B14F-4D97-AF65-F5344CB8AC3E}">
        <p14:creationId xmlns:p14="http://schemas.microsoft.com/office/powerpoint/2010/main" val="10708800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562972-3449-42D1-8185-B4BEFD52AB44}"/>
              </a:ext>
            </a:extLst>
          </p:cNvPr>
          <p:cNvSpPr>
            <a:spLocks noGrp="1"/>
          </p:cNvSpPr>
          <p:nvPr>
            <p:ph type="title"/>
          </p:nvPr>
        </p:nvSpPr>
        <p:spPr>
          <a:xfrm>
            <a:off x="1794897" y="624110"/>
            <a:ext cx="9712998" cy="1280890"/>
          </a:xfrm>
        </p:spPr>
        <p:txBody>
          <a:bodyPr>
            <a:normAutofit/>
          </a:bodyPr>
          <a:lstStyle/>
          <a:p>
            <a:pPr algn="r" rtl="1"/>
            <a:r>
              <a:rPr lang="ar-EG" dirty="0">
                <a:solidFill>
                  <a:srgbClr val="FF0000"/>
                </a:solidFill>
              </a:rPr>
              <a:t>أنسجة السداء الزائد الحقيقية</a:t>
            </a:r>
            <a:br>
              <a:rPr lang="ar-EG" dirty="0">
                <a:solidFill>
                  <a:srgbClr val="FF0000"/>
                </a:solidFill>
              </a:rPr>
            </a:br>
            <a:r>
              <a:rPr lang="en-US" dirty="0">
                <a:solidFill>
                  <a:srgbClr val="FF0000"/>
                </a:solidFill>
              </a:rPr>
              <a:t> Extra Warp</a:t>
            </a:r>
          </a:p>
        </p:txBody>
      </p:sp>
      <p:graphicFrame>
        <p:nvGraphicFramePr>
          <p:cNvPr id="7" name="Content Placeholder 4">
            <a:extLst>
              <a:ext uri="{FF2B5EF4-FFF2-40B4-BE49-F238E27FC236}">
                <a16:creationId xmlns:a16="http://schemas.microsoft.com/office/drawing/2014/main" id="{9F348770-3C40-4E30-B6DF-A140A98BC9B6}"/>
              </a:ext>
            </a:extLst>
          </p:cNvPr>
          <p:cNvGraphicFramePr>
            <a:graphicFrameLocks noGrp="1"/>
          </p:cNvGraphicFramePr>
          <p:nvPr>
            <p:ph idx="1"/>
            <p:extLst>
              <p:ext uri="{D42A27DB-BD31-4B8C-83A1-F6EECF244321}">
                <p14:modId xmlns:p14="http://schemas.microsoft.com/office/powerpoint/2010/main" val="3881469237"/>
              </p:ext>
            </p:extLst>
          </p:nvPr>
        </p:nvGraphicFramePr>
        <p:xfrm>
          <a:off x="1794897" y="2222983"/>
          <a:ext cx="8987404" cy="36539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750098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65D7B0-65A3-4CE6-81DA-15560F86C694}"/>
              </a:ext>
            </a:extLst>
          </p:cNvPr>
          <p:cNvSpPr>
            <a:spLocks noGrp="1"/>
          </p:cNvSpPr>
          <p:nvPr>
            <p:ph type="title"/>
          </p:nvPr>
        </p:nvSpPr>
        <p:spPr>
          <a:xfrm>
            <a:off x="2806706" y="463414"/>
            <a:ext cx="8897565" cy="840730"/>
          </a:xfrm>
        </p:spPr>
        <p:txBody>
          <a:bodyPr/>
          <a:lstStyle/>
          <a:p>
            <a:pPr algn="r" rtl="1"/>
            <a:r>
              <a:rPr lang="ar-EG" dirty="0">
                <a:solidFill>
                  <a:srgbClr val="FF0000"/>
                </a:solidFill>
              </a:rPr>
              <a:t>أولا:- السداء الزائد بلون واحد للنقش:- </a:t>
            </a:r>
            <a:endParaRPr lang="en-US" dirty="0">
              <a:solidFill>
                <a:srgbClr val="FF0000"/>
              </a:solidFill>
            </a:endParaRPr>
          </a:p>
        </p:txBody>
      </p:sp>
      <p:sp>
        <p:nvSpPr>
          <p:cNvPr id="3" name="Content Placeholder 2">
            <a:extLst>
              <a:ext uri="{FF2B5EF4-FFF2-40B4-BE49-F238E27FC236}">
                <a16:creationId xmlns:a16="http://schemas.microsoft.com/office/drawing/2014/main" id="{C69FBB32-C451-4C1E-B603-972E8E8F7B4B}"/>
              </a:ext>
            </a:extLst>
          </p:cNvPr>
          <p:cNvSpPr>
            <a:spLocks noGrp="1"/>
          </p:cNvSpPr>
          <p:nvPr>
            <p:ph idx="1"/>
          </p:nvPr>
        </p:nvSpPr>
        <p:spPr>
          <a:xfrm>
            <a:off x="359764" y="1387839"/>
            <a:ext cx="11344507" cy="4143531"/>
          </a:xfrm>
        </p:spPr>
        <p:txBody>
          <a:bodyPr>
            <a:normAutofit fontScale="77500" lnSpcReduction="20000"/>
          </a:bodyPr>
          <a:lstStyle/>
          <a:p>
            <a:pPr marL="569913" indent="60325" algn="r" rtl="1">
              <a:buNone/>
            </a:pPr>
            <a:r>
              <a:rPr lang="ar-EG" sz="3600" dirty="0"/>
              <a:t>-	</a:t>
            </a:r>
            <a:r>
              <a:rPr lang="ar-EG" sz="3600" b="1" dirty="0"/>
              <a:t>التصميم يظهر بلون السداء الزائد (النقش) + لون الأرضية.</a:t>
            </a:r>
          </a:p>
          <a:p>
            <a:pPr marL="569913" indent="60325" algn="r" rtl="1">
              <a:buNone/>
            </a:pPr>
            <a:r>
              <a:rPr lang="ar-EG" sz="3600" b="1" dirty="0"/>
              <a:t>-	الرسم التنفيذي يظهر به السداء الزائد (النقش) فقط ولا يظهر به سداء اللأرضية.</a:t>
            </a:r>
          </a:p>
          <a:p>
            <a:pPr marL="569913" indent="60325" algn="r" rtl="1">
              <a:buNone/>
            </a:pPr>
            <a:r>
              <a:rPr lang="ar-EG" sz="3600" b="1" dirty="0"/>
              <a:t>-	لابد من تحديد التركيب النسجي للأرضية سادة 1/1 أو مبرد 1/2 أومبرد 2/2 ألخ.....</a:t>
            </a:r>
          </a:p>
          <a:p>
            <a:pPr marL="569913" indent="60325" algn="r" rtl="1">
              <a:buNone/>
            </a:pPr>
            <a:r>
              <a:rPr lang="ar-EG" sz="3600" b="1" dirty="0"/>
              <a:t>-	الترتيب يكون لفتل الأرضية والنقش.</a:t>
            </a:r>
          </a:p>
          <a:p>
            <a:pPr marL="569913" indent="60325" algn="r" rtl="1">
              <a:buNone/>
            </a:pPr>
            <a:r>
              <a:rPr lang="ar-EG" sz="3600" b="1" dirty="0"/>
              <a:t>-	يتم لقي فتلة الأرضية أولا ثم فتل النقش ويفضل ان لقي كل لون للنقش درأ خاصة به.</a:t>
            </a:r>
          </a:p>
          <a:p>
            <a:pPr marL="569913" indent="60325" algn="r" rtl="1">
              <a:buNone/>
            </a:pPr>
            <a:r>
              <a:rPr lang="ar-EG" sz="3600" b="1" dirty="0"/>
              <a:t>-	ارتفاع التصميم يقبل القسمة علي عدد لحمات تركيب الأرضية أو يكرر التركيب. </a:t>
            </a:r>
          </a:p>
          <a:p>
            <a:pPr marL="569913" indent="60325" algn="r" rtl="1">
              <a:buNone/>
            </a:pPr>
            <a:r>
              <a:rPr lang="ar-EG" sz="3600" b="1" dirty="0"/>
              <a:t>-	يطبق القانون التالي لحساب عدد فتل الرسم التشريحي: </a:t>
            </a:r>
          </a:p>
          <a:p>
            <a:endParaRPr lang="en-US" dirty="0"/>
          </a:p>
        </p:txBody>
      </p:sp>
    </p:spTree>
    <p:extLst>
      <p:ext uri="{BB962C8B-B14F-4D97-AF65-F5344CB8AC3E}">
        <p14:creationId xmlns:p14="http://schemas.microsoft.com/office/powerpoint/2010/main" val="31976790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A1B287-F897-4895-A749-E02912886D19}"/>
              </a:ext>
            </a:extLst>
          </p:cNvPr>
          <p:cNvSpPr>
            <a:spLocks noGrp="1"/>
          </p:cNvSpPr>
          <p:nvPr>
            <p:ph type="title"/>
          </p:nvPr>
        </p:nvSpPr>
        <p:spPr>
          <a:xfrm>
            <a:off x="913775" y="618518"/>
            <a:ext cx="10364451" cy="730598"/>
          </a:xfrm>
        </p:spPr>
        <p:txBody>
          <a:bodyPr/>
          <a:lstStyle/>
          <a:p>
            <a:pPr algn="r"/>
            <a:r>
              <a:rPr lang="ar-EG" dirty="0">
                <a:solidFill>
                  <a:srgbClr val="FF0000"/>
                </a:solidFill>
              </a:rPr>
              <a:t>السداء الزائد بلون واحد للنقش:- </a:t>
            </a:r>
            <a:endParaRPr lang="en-US" dirty="0">
              <a:solidFill>
                <a:srgbClr val="FF0000"/>
              </a:solidFill>
            </a:endParaRPr>
          </a:p>
        </p:txBody>
      </p:sp>
      <p:sp>
        <p:nvSpPr>
          <p:cNvPr id="3" name="Content Placeholder 2">
            <a:extLst>
              <a:ext uri="{FF2B5EF4-FFF2-40B4-BE49-F238E27FC236}">
                <a16:creationId xmlns:a16="http://schemas.microsoft.com/office/drawing/2014/main" id="{2FC60466-8818-45FA-B488-81DF49669712}"/>
              </a:ext>
            </a:extLst>
          </p:cNvPr>
          <p:cNvSpPr>
            <a:spLocks noGrp="1"/>
          </p:cNvSpPr>
          <p:nvPr>
            <p:ph idx="1"/>
          </p:nvPr>
        </p:nvSpPr>
        <p:spPr>
          <a:xfrm>
            <a:off x="913775" y="1244185"/>
            <a:ext cx="10364452" cy="4547016"/>
          </a:xfrm>
        </p:spPr>
        <p:txBody>
          <a:bodyPr/>
          <a:lstStyle/>
          <a:p>
            <a:pPr algn="r" rtl="1"/>
            <a:r>
              <a:rPr lang="ar-EG" sz="2800" b="1" dirty="0"/>
              <a:t>يطبق القانون التالي لحساب عدد فتل الرسم التشريحي: </a:t>
            </a:r>
          </a:p>
          <a:p>
            <a:pPr algn="r" rtl="1"/>
            <a:endParaRPr lang="en-US" dirty="0"/>
          </a:p>
        </p:txBody>
      </p:sp>
      <p:graphicFrame>
        <p:nvGraphicFramePr>
          <p:cNvPr id="4" name="Table 3">
            <a:extLst>
              <a:ext uri="{FF2B5EF4-FFF2-40B4-BE49-F238E27FC236}">
                <a16:creationId xmlns:a16="http://schemas.microsoft.com/office/drawing/2014/main" id="{9946FE40-2A29-4CC7-AFFD-76FC7C9296C2}"/>
              </a:ext>
            </a:extLst>
          </p:cNvPr>
          <p:cNvGraphicFramePr>
            <a:graphicFrameLocks noGrp="1"/>
          </p:cNvGraphicFramePr>
          <p:nvPr>
            <p:extLst>
              <p:ext uri="{D42A27DB-BD31-4B8C-83A1-F6EECF244321}">
                <p14:modId xmlns:p14="http://schemas.microsoft.com/office/powerpoint/2010/main" val="3938302161"/>
              </p:ext>
            </p:extLst>
          </p:nvPr>
        </p:nvGraphicFramePr>
        <p:xfrm>
          <a:off x="2503358" y="2027748"/>
          <a:ext cx="7420132" cy="4389120"/>
        </p:xfrm>
        <a:graphic>
          <a:graphicData uri="http://schemas.openxmlformats.org/drawingml/2006/table">
            <a:tbl>
              <a:tblPr rtl="1" firstRow="1" firstCol="1" bandRow="1">
                <a:tableStyleId>{3C2FFA5D-87B4-456A-9821-1D502468CF0F}</a:tableStyleId>
              </a:tblPr>
              <a:tblGrid>
                <a:gridCol w="4100088">
                  <a:extLst>
                    <a:ext uri="{9D8B030D-6E8A-4147-A177-3AD203B41FA5}">
                      <a16:colId xmlns:a16="http://schemas.microsoft.com/office/drawing/2014/main" val="2622250912"/>
                    </a:ext>
                  </a:extLst>
                </a:gridCol>
                <a:gridCol w="1712421">
                  <a:extLst>
                    <a:ext uri="{9D8B030D-6E8A-4147-A177-3AD203B41FA5}">
                      <a16:colId xmlns:a16="http://schemas.microsoft.com/office/drawing/2014/main" val="4167815193"/>
                    </a:ext>
                  </a:extLst>
                </a:gridCol>
                <a:gridCol w="1607623">
                  <a:extLst>
                    <a:ext uri="{9D8B030D-6E8A-4147-A177-3AD203B41FA5}">
                      <a16:colId xmlns:a16="http://schemas.microsoft.com/office/drawing/2014/main" val="3371219730"/>
                    </a:ext>
                  </a:extLst>
                </a:gridCol>
              </a:tblGrid>
              <a:tr h="445076">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a:effectLst/>
                        </a:rPr>
                        <a:t>النقش</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a:effectLst/>
                        </a:rPr>
                        <a:t>الأرضية</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954955215"/>
                  </a:ext>
                </a:extLst>
              </a:tr>
              <a:tr h="445076">
                <a:tc>
                  <a:txBody>
                    <a:bodyPr/>
                    <a:lstStyle/>
                    <a:p>
                      <a:pPr marL="0" marR="0" algn="ctr" rtl="1">
                        <a:spcBef>
                          <a:spcPts val="0"/>
                        </a:spcBef>
                        <a:spcAft>
                          <a:spcPts val="0"/>
                        </a:spcAft>
                      </a:pPr>
                      <a:r>
                        <a:rPr lang="ar-EG" sz="3200" dirty="0">
                          <a:effectLst/>
                        </a:rPr>
                        <a:t>عدد الفتل</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a:effectLst/>
                        </a:rPr>
                        <a:t> </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788641693"/>
                  </a:ext>
                </a:extLst>
              </a:tr>
              <a:tr h="445076">
                <a:tc>
                  <a:txBody>
                    <a:bodyPr/>
                    <a:lstStyle/>
                    <a:p>
                      <a:pPr marL="0" marR="0" algn="ctr" rtl="1">
                        <a:spcBef>
                          <a:spcPts val="0"/>
                        </a:spcBef>
                        <a:spcAft>
                          <a:spcPts val="0"/>
                        </a:spcAft>
                      </a:pPr>
                      <a:r>
                        <a:rPr lang="ar-EG" sz="3200">
                          <a:effectLst/>
                        </a:rPr>
                        <a:t>الترتيب</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328049848"/>
                  </a:ext>
                </a:extLst>
              </a:tr>
              <a:tr h="445076">
                <a:tc>
                  <a:txBody>
                    <a:bodyPr/>
                    <a:lstStyle/>
                    <a:p>
                      <a:pPr marL="0" marR="0" algn="ctr" rtl="1">
                        <a:spcBef>
                          <a:spcPts val="0"/>
                        </a:spcBef>
                        <a:spcAft>
                          <a:spcPts val="0"/>
                        </a:spcAft>
                      </a:pPr>
                      <a:r>
                        <a:rPr lang="ar-EG" sz="3200">
                          <a:effectLst/>
                        </a:rPr>
                        <a:t>بالقسمة</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89780572"/>
                  </a:ext>
                </a:extLst>
              </a:tr>
              <a:tr h="445076">
                <a:tc>
                  <a:txBody>
                    <a:bodyPr/>
                    <a:lstStyle/>
                    <a:p>
                      <a:pPr marL="0" marR="0" algn="ctr" rtl="1">
                        <a:spcBef>
                          <a:spcPts val="0"/>
                        </a:spcBef>
                        <a:spcAft>
                          <a:spcPts val="0"/>
                        </a:spcAft>
                      </a:pPr>
                      <a:r>
                        <a:rPr lang="ar-EG" sz="3200">
                          <a:effectLst/>
                        </a:rPr>
                        <a:t>العامل المشترك الأكبر</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gridSpan="2">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endParaRPr lang="en-US"/>
                    </a:p>
                  </a:txBody>
                  <a:tcPr/>
                </a:tc>
                <a:extLst>
                  <a:ext uri="{0D108BD9-81ED-4DB2-BD59-A6C34878D82A}">
                    <a16:rowId xmlns:a16="http://schemas.microsoft.com/office/drawing/2014/main" val="2148013656"/>
                  </a:ext>
                </a:extLst>
              </a:tr>
              <a:tr h="445076">
                <a:tc>
                  <a:txBody>
                    <a:bodyPr/>
                    <a:lstStyle/>
                    <a:p>
                      <a:pPr marL="0" marR="0" algn="ctr" rtl="1">
                        <a:spcBef>
                          <a:spcPts val="0"/>
                        </a:spcBef>
                        <a:spcAft>
                          <a:spcPts val="0"/>
                        </a:spcAft>
                      </a:pPr>
                      <a:r>
                        <a:rPr lang="ar-EG" sz="3200">
                          <a:effectLst/>
                        </a:rPr>
                        <a:t>ضرب العامل المشترك الأكبر بالترتيب </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a:effectLst/>
                        </a:rPr>
                        <a:t> </a:t>
                      </a:r>
                      <a:endParaRPr lang="en-US" sz="32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513684405"/>
                  </a:ext>
                </a:extLst>
              </a:tr>
              <a:tr h="445076">
                <a:tc>
                  <a:txBody>
                    <a:bodyPr/>
                    <a:lstStyle/>
                    <a:p>
                      <a:pPr marL="0" marR="0" algn="ctr" rtl="1">
                        <a:spcBef>
                          <a:spcPts val="0"/>
                        </a:spcBef>
                        <a:spcAft>
                          <a:spcPts val="0"/>
                        </a:spcAft>
                      </a:pPr>
                      <a:r>
                        <a:rPr lang="ar-EG" sz="3200" dirty="0">
                          <a:effectLst/>
                        </a:rPr>
                        <a:t>بالجمع نحصل علي عدد فتل الرسم التشريحي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gridSpan="2">
                  <a:txBody>
                    <a:bodyPr/>
                    <a:lstStyle/>
                    <a:p>
                      <a:pPr marL="0" marR="0" algn="ctr" rtl="1">
                        <a:spcBef>
                          <a:spcPts val="0"/>
                        </a:spcBef>
                        <a:spcAft>
                          <a:spcPts val="0"/>
                        </a:spcAft>
                      </a:pPr>
                      <a:r>
                        <a:rPr lang="ar-EG" sz="3200" dirty="0">
                          <a:effectLst/>
                        </a:rPr>
                        <a:t> </a:t>
                      </a:r>
                      <a:endParaRPr lang="en-US" sz="32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endParaRPr lang="en-US"/>
                    </a:p>
                  </a:txBody>
                  <a:tcPr/>
                </a:tc>
                <a:extLst>
                  <a:ext uri="{0D108BD9-81ED-4DB2-BD59-A6C34878D82A}">
                    <a16:rowId xmlns:a16="http://schemas.microsoft.com/office/drawing/2014/main" val="1953249241"/>
                  </a:ext>
                </a:extLst>
              </a:tr>
            </a:tbl>
          </a:graphicData>
        </a:graphic>
      </p:graphicFrame>
    </p:spTree>
    <p:extLst>
      <p:ext uri="{BB962C8B-B14F-4D97-AF65-F5344CB8AC3E}">
        <p14:creationId xmlns:p14="http://schemas.microsoft.com/office/powerpoint/2010/main" val="213306216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99F1D9-9198-4A15-9CFF-FEF35FAABA86}"/>
              </a:ext>
            </a:extLst>
          </p:cNvPr>
          <p:cNvSpPr>
            <a:spLocks noGrp="1"/>
          </p:cNvSpPr>
          <p:nvPr>
            <p:ph type="title"/>
          </p:nvPr>
        </p:nvSpPr>
        <p:spPr>
          <a:xfrm>
            <a:off x="794479" y="629588"/>
            <a:ext cx="10483747" cy="1094282"/>
          </a:xfrm>
        </p:spPr>
        <p:txBody>
          <a:bodyPr>
            <a:normAutofit fontScale="90000"/>
          </a:bodyPr>
          <a:lstStyle/>
          <a:p>
            <a:pPr rtl="1"/>
            <a:r>
              <a:rPr lang="ar-EG" b="1" u="sng" dirty="0"/>
              <a:t>مثال 1:- </a:t>
            </a:r>
            <a:r>
              <a:rPr lang="ar-EG" b="1" dirty="0">
                <a:solidFill>
                  <a:srgbClr val="FF0000"/>
                </a:solidFill>
              </a:rPr>
              <a:t>الشكل الموضح منفذ بأسلوب السداء الزائد الحقيقي بلون واحد للنقش المطلوب الرسم التشريحي واللقي ونظام تحرك الدرأ  اذا علم أن تركيب الأرضية سادة 1/1 والترتيب  1فتلة للنقش : 1 فتلة ارضية.</a:t>
            </a:r>
            <a:br>
              <a:rPr lang="ar-EG" dirty="0"/>
            </a:br>
            <a:endParaRPr lang="en-US" dirty="0"/>
          </a:p>
        </p:txBody>
      </p:sp>
      <p:pic>
        <p:nvPicPr>
          <p:cNvPr id="4" name="Content Placeholder 3">
            <a:extLst>
              <a:ext uri="{FF2B5EF4-FFF2-40B4-BE49-F238E27FC236}">
                <a16:creationId xmlns:a16="http://schemas.microsoft.com/office/drawing/2014/main" id="{8DB5C782-0CFA-4D26-95C2-82E08BD31366}"/>
              </a:ext>
            </a:extLst>
          </p:cNvPr>
          <p:cNvPicPr>
            <a:picLocks noGrp="1" noChangeAspect="1"/>
          </p:cNvPicPr>
          <p:nvPr>
            <p:ph idx="1"/>
          </p:nvPr>
        </p:nvPicPr>
        <p:blipFill>
          <a:blip r:embed="rId2"/>
          <a:stretch>
            <a:fillRect/>
          </a:stretch>
        </p:blipFill>
        <p:spPr>
          <a:xfrm>
            <a:off x="1394085" y="1735432"/>
            <a:ext cx="2193145" cy="1942021"/>
          </a:xfrm>
          <a:prstGeom prst="rect">
            <a:avLst/>
          </a:prstGeom>
        </p:spPr>
      </p:pic>
      <p:sp>
        <p:nvSpPr>
          <p:cNvPr id="8" name="Rectangle 7">
            <a:extLst>
              <a:ext uri="{FF2B5EF4-FFF2-40B4-BE49-F238E27FC236}">
                <a16:creationId xmlns:a16="http://schemas.microsoft.com/office/drawing/2014/main" id="{86F572EF-C17A-42D0-AE66-ED62092113E3}"/>
              </a:ext>
            </a:extLst>
          </p:cNvPr>
          <p:cNvSpPr/>
          <p:nvPr/>
        </p:nvSpPr>
        <p:spPr>
          <a:xfrm>
            <a:off x="3857053" y="1933654"/>
            <a:ext cx="7940206" cy="861774"/>
          </a:xfrm>
          <a:prstGeom prst="rect">
            <a:avLst/>
          </a:prstGeom>
        </p:spPr>
        <p:txBody>
          <a:bodyPr wrap="square">
            <a:spAutoFit/>
          </a:bodyPr>
          <a:lstStyle/>
          <a:p>
            <a:r>
              <a:rPr lang="ar-EG" dirty="0"/>
              <a:t> </a:t>
            </a:r>
          </a:p>
          <a:p>
            <a:pPr algn="r" rtl="1"/>
            <a:r>
              <a:rPr lang="ar-EG" sz="3200" b="1" dirty="0"/>
              <a:t>-	لحساب عدد فتل الرسم التشريحي: نطبق القانون  التالي </a:t>
            </a:r>
          </a:p>
        </p:txBody>
      </p:sp>
      <p:graphicFrame>
        <p:nvGraphicFramePr>
          <p:cNvPr id="9" name="Table 8">
            <a:extLst>
              <a:ext uri="{FF2B5EF4-FFF2-40B4-BE49-F238E27FC236}">
                <a16:creationId xmlns:a16="http://schemas.microsoft.com/office/drawing/2014/main" id="{DB8CF76D-26A7-431F-A7E1-3699FD4087B7}"/>
              </a:ext>
            </a:extLst>
          </p:cNvPr>
          <p:cNvGraphicFramePr>
            <a:graphicFrameLocks noGrp="1"/>
          </p:cNvGraphicFramePr>
          <p:nvPr>
            <p:extLst>
              <p:ext uri="{D42A27DB-BD31-4B8C-83A1-F6EECF244321}">
                <p14:modId xmlns:p14="http://schemas.microsoft.com/office/powerpoint/2010/main" val="174599104"/>
              </p:ext>
            </p:extLst>
          </p:nvPr>
        </p:nvGraphicFramePr>
        <p:xfrm>
          <a:off x="3702570" y="2904664"/>
          <a:ext cx="7315199" cy="3136372"/>
        </p:xfrm>
        <a:graphic>
          <a:graphicData uri="http://schemas.openxmlformats.org/drawingml/2006/table">
            <a:tbl>
              <a:tblPr rtl="1" firstRow="1" firstCol="1" bandRow="1"/>
              <a:tblGrid>
                <a:gridCol w="4041806">
                  <a:extLst>
                    <a:ext uri="{9D8B030D-6E8A-4147-A177-3AD203B41FA5}">
                      <a16:colId xmlns:a16="http://schemas.microsoft.com/office/drawing/2014/main" val="50991535"/>
                    </a:ext>
                  </a:extLst>
                </a:gridCol>
                <a:gridCol w="1687451">
                  <a:extLst>
                    <a:ext uri="{9D8B030D-6E8A-4147-A177-3AD203B41FA5}">
                      <a16:colId xmlns:a16="http://schemas.microsoft.com/office/drawing/2014/main" val="1017030934"/>
                    </a:ext>
                  </a:extLst>
                </a:gridCol>
                <a:gridCol w="1585942">
                  <a:extLst>
                    <a:ext uri="{9D8B030D-6E8A-4147-A177-3AD203B41FA5}">
                      <a16:colId xmlns:a16="http://schemas.microsoft.com/office/drawing/2014/main" val="737897263"/>
                    </a:ext>
                  </a:extLst>
                </a:gridCol>
              </a:tblGrid>
              <a:tr h="393714">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النقش</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الأرضية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31086915"/>
                  </a:ext>
                </a:extLst>
              </a:tr>
              <a:tr h="393714">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عدد الفتل</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2</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3948965"/>
                  </a:ext>
                </a:extLst>
              </a:tr>
              <a:tr h="393714">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الترتيب</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1</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766245"/>
                  </a:ext>
                </a:extLst>
              </a:tr>
              <a:tr h="393714">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بالقسمة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2</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6544308"/>
                  </a:ext>
                </a:extLst>
              </a:tr>
              <a:tr h="393714">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العامل المشترك الأكبر</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174357742"/>
                  </a:ext>
                </a:extLst>
              </a:tr>
              <a:tr h="393714">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ضرب العامل المشترك الأكبر بالترتيب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3159105"/>
                  </a:ext>
                </a:extLst>
              </a:tr>
              <a:tr h="774088">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بالجمع نحصل علي عدد فتل الرسم التشريحي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16 فتلة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806656785"/>
                  </a:ext>
                </a:extLst>
              </a:tr>
            </a:tbl>
          </a:graphicData>
        </a:graphic>
      </p:graphicFrame>
      <p:sp>
        <p:nvSpPr>
          <p:cNvPr id="11" name="Rectangle 10">
            <a:extLst>
              <a:ext uri="{FF2B5EF4-FFF2-40B4-BE49-F238E27FC236}">
                <a16:creationId xmlns:a16="http://schemas.microsoft.com/office/drawing/2014/main" id="{7B69B95B-57D3-48AB-B5C4-003C87C839FE}"/>
              </a:ext>
            </a:extLst>
          </p:cNvPr>
          <p:cNvSpPr/>
          <p:nvPr/>
        </p:nvSpPr>
        <p:spPr>
          <a:xfrm>
            <a:off x="633544" y="5977567"/>
            <a:ext cx="10805616" cy="861774"/>
          </a:xfrm>
          <a:prstGeom prst="rect">
            <a:avLst/>
          </a:prstGeom>
        </p:spPr>
        <p:txBody>
          <a:bodyPr wrap="square">
            <a:spAutoFit/>
          </a:bodyPr>
          <a:lstStyle/>
          <a:p>
            <a:r>
              <a:rPr lang="ar-EG" dirty="0"/>
              <a:t> </a:t>
            </a:r>
          </a:p>
          <a:p>
            <a:pPr algn="r" rtl="1"/>
            <a:r>
              <a:rPr lang="ar-EG" sz="3200" b="1" dirty="0"/>
              <a:t>-عدد لحمات الرسم التشريحي 8 ؞ الرسم التشريحي 16 فتلة </a:t>
            </a:r>
            <a:r>
              <a:rPr lang="en-US" sz="3200" b="1" dirty="0"/>
              <a:t>x   8 </a:t>
            </a:r>
            <a:r>
              <a:rPr lang="ar-EG" sz="3200" b="1" dirty="0"/>
              <a:t>لحمات </a:t>
            </a:r>
          </a:p>
        </p:txBody>
      </p:sp>
    </p:spTree>
    <p:extLst>
      <p:ext uri="{BB962C8B-B14F-4D97-AF65-F5344CB8AC3E}">
        <p14:creationId xmlns:p14="http://schemas.microsoft.com/office/powerpoint/2010/main" val="3123802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F5BA43D7-7460-4D7C-9257-B7FA3B6A7830}"/>
              </a:ext>
            </a:extLst>
          </p:cNvPr>
          <p:cNvGraphicFramePr>
            <a:graphicFrameLocks noGrp="1"/>
          </p:cNvGraphicFramePr>
          <p:nvPr>
            <p:ph idx="1"/>
            <p:extLst>
              <p:ext uri="{D42A27DB-BD31-4B8C-83A1-F6EECF244321}">
                <p14:modId xmlns:p14="http://schemas.microsoft.com/office/powerpoint/2010/main" val="3328877325"/>
              </p:ext>
            </p:extLst>
          </p:nvPr>
        </p:nvGraphicFramePr>
        <p:xfrm>
          <a:off x="2323476" y="45110"/>
          <a:ext cx="8039077" cy="6767780"/>
        </p:xfrm>
        <a:graphic>
          <a:graphicData uri="http://schemas.openxmlformats.org/drawingml/2006/table">
            <a:tbl>
              <a:tblPr/>
              <a:tblGrid>
                <a:gridCol w="200494">
                  <a:extLst>
                    <a:ext uri="{9D8B030D-6E8A-4147-A177-3AD203B41FA5}">
                      <a16:colId xmlns:a16="http://schemas.microsoft.com/office/drawing/2014/main" val="2444812584"/>
                    </a:ext>
                  </a:extLst>
                </a:gridCol>
                <a:gridCol w="200494">
                  <a:extLst>
                    <a:ext uri="{9D8B030D-6E8A-4147-A177-3AD203B41FA5}">
                      <a16:colId xmlns:a16="http://schemas.microsoft.com/office/drawing/2014/main" val="2272250410"/>
                    </a:ext>
                  </a:extLst>
                </a:gridCol>
                <a:gridCol w="200494">
                  <a:extLst>
                    <a:ext uri="{9D8B030D-6E8A-4147-A177-3AD203B41FA5}">
                      <a16:colId xmlns:a16="http://schemas.microsoft.com/office/drawing/2014/main" val="3017929794"/>
                    </a:ext>
                  </a:extLst>
                </a:gridCol>
                <a:gridCol w="200494">
                  <a:extLst>
                    <a:ext uri="{9D8B030D-6E8A-4147-A177-3AD203B41FA5}">
                      <a16:colId xmlns:a16="http://schemas.microsoft.com/office/drawing/2014/main" val="113848553"/>
                    </a:ext>
                  </a:extLst>
                </a:gridCol>
                <a:gridCol w="200494">
                  <a:extLst>
                    <a:ext uri="{9D8B030D-6E8A-4147-A177-3AD203B41FA5}">
                      <a16:colId xmlns:a16="http://schemas.microsoft.com/office/drawing/2014/main" val="2708559302"/>
                    </a:ext>
                  </a:extLst>
                </a:gridCol>
                <a:gridCol w="200494">
                  <a:extLst>
                    <a:ext uri="{9D8B030D-6E8A-4147-A177-3AD203B41FA5}">
                      <a16:colId xmlns:a16="http://schemas.microsoft.com/office/drawing/2014/main" val="2691164995"/>
                    </a:ext>
                  </a:extLst>
                </a:gridCol>
                <a:gridCol w="200494">
                  <a:extLst>
                    <a:ext uri="{9D8B030D-6E8A-4147-A177-3AD203B41FA5}">
                      <a16:colId xmlns:a16="http://schemas.microsoft.com/office/drawing/2014/main" val="4246471292"/>
                    </a:ext>
                  </a:extLst>
                </a:gridCol>
                <a:gridCol w="200494">
                  <a:extLst>
                    <a:ext uri="{9D8B030D-6E8A-4147-A177-3AD203B41FA5}">
                      <a16:colId xmlns:a16="http://schemas.microsoft.com/office/drawing/2014/main" val="3450379198"/>
                    </a:ext>
                  </a:extLst>
                </a:gridCol>
                <a:gridCol w="200494">
                  <a:extLst>
                    <a:ext uri="{9D8B030D-6E8A-4147-A177-3AD203B41FA5}">
                      <a16:colId xmlns:a16="http://schemas.microsoft.com/office/drawing/2014/main" val="509622446"/>
                    </a:ext>
                  </a:extLst>
                </a:gridCol>
                <a:gridCol w="200494">
                  <a:extLst>
                    <a:ext uri="{9D8B030D-6E8A-4147-A177-3AD203B41FA5}">
                      <a16:colId xmlns:a16="http://schemas.microsoft.com/office/drawing/2014/main" val="713635162"/>
                    </a:ext>
                  </a:extLst>
                </a:gridCol>
                <a:gridCol w="200494">
                  <a:extLst>
                    <a:ext uri="{9D8B030D-6E8A-4147-A177-3AD203B41FA5}">
                      <a16:colId xmlns:a16="http://schemas.microsoft.com/office/drawing/2014/main" val="3658509860"/>
                    </a:ext>
                  </a:extLst>
                </a:gridCol>
                <a:gridCol w="200494">
                  <a:extLst>
                    <a:ext uri="{9D8B030D-6E8A-4147-A177-3AD203B41FA5}">
                      <a16:colId xmlns:a16="http://schemas.microsoft.com/office/drawing/2014/main" val="803297366"/>
                    </a:ext>
                  </a:extLst>
                </a:gridCol>
                <a:gridCol w="200494">
                  <a:extLst>
                    <a:ext uri="{9D8B030D-6E8A-4147-A177-3AD203B41FA5}">
                      <a16:colId xmlns:a16="http://schemas.microsoft.com/office/drawing/2014/main" val="4187659876"/>
                    </a:ext>
                  </a:extLst>
                </a:gridCol>
                <a:gridCol w="200494">
                  <a:extLst>
                    <a:ext uri="{9D8B030D-6E8A-4147-A177-3AD203B41FA5}">
                      <a16:colId xmlns:a16="http://schemas.microsoft.com/office/drawing/2014/main" val="589799629"/>
                    </a:ext>
                  </a:extLst>
                </a:gridCol>
                <a:gridCol w="200494">
                  <a:extLst>
                    <a:ext uri="{9D8B030D-6E8A-4147-A177-3AD203B41FA5}">
                      <a16:colId xmlns:a16="http://schemas.microsoft.com/office/drawing/2014/main" val="537621015"/>
                    </a:ext>
                  </a:extLst>
                </a:gridCol>
                <a:gridCol w="200494">
                  <a:extLst>
                    <a:ext uri="{9D8B030D-6E8A-4147-A177-3AD203B41FA5}">
                      <a16:colId xmlns:a16="http://schemas.microsoft.com/office/drawing/2014/main" val="2157186663"/>
                    </a:ext>
                  </a:extLst>
                </a:gridCol>
                <a:gridCol w="200494">
                  <a:extLst>
                    <a:ext uri="{9D8B030D-6E8A-4147-A177-3AD203B41FA5}">
                      <a16:colId xmlns:a16="http://schemas.microsoft.com/office/drawing/2014/main" val="1582060524"/>
                    </a:ext>
                  </a:extLst>
                </a:gridCol>
                <a:gridCol w="200494">
                  <a:extLst>
                    <a:ext uri="{9D8B030D-6E8A-4147-A177-3AD203B41FA5}">
                      <a16:colId xmlns:a16="http://schemas.microsoft.com/office/drawing/2014/main" val="4200329296"/>
                    </a:ext>
                  </a:extLst>
                </a:gridCol>
                <a:gridCol w="200494">
                  <a:extLst>
                    <a:ext uri="{9D8B030D-6E8A-4147-A177-3AD203B41FA5}">
                      <a16:colId xmlns:a16="http://schemas.microsoft.com/office/drawing/2014/main" val="1180729500"/>
                    </a:ext>
                  </a:extLst>
                </a:gridCol>
                <a:gridCol w="212025">
                  <a:extLst>
                    <a:ext uri="{9D8B030D-6E8A-4147-A177-3AD203B41FA5}">
                      <a16:colId xmlns:a16="http://schemas.microsoft.com/office/drawing/2014/main" val="2410120766"/>
                    </a:ext>
                  </a:extLst>
                </a:gridCol>
                <a:gridCol w="208280">
                  <a:extLst>
                    <a:ext uri="{9D8B030D-6E8A-4147-A177-3AD203B41FA5}">
                      <a16:colId xmlns:a16="http://schemas.microsoft.com/office/drawing/2014/main" val="1224625736"/>
                    </a:ext>
                  </a:extLst>
                </a:gridCol>
                <a:gridCol w="200494">
                  <a:extLst>
                    <a:ext uri="{9D8B030D-6E8A-4147-A177-3AD203B41FA5}">
                      <a16:colId xmlns:a16="http://schemas.microsoft.com/office/drawing/2014/main" val="1537157416"/>
                    </a:ext>
                  </a:extLst>
                </a:gridCol>
                <a:gridCol w="200494">
                  <a:extLst>
                    <a:ext uri="{9D8B030D-6E8A-4147-A177-3AD203B41FA5}">
                      <a16:colId xmlns:a16="http://schemas.microsoft.com/office/drawing/2014/main" val="4286128343"/>
                    </a:ext>
                  </a:extLst>
                </a:gridCol>
                <a:gridCol w="200494">
                  <a:extLst>
                    <a:ext uri="{9D8B030D-6E8A-4147-A177-3AD203B41FA5}">
                      <a16:colId xmlns:a16="http://schemas.microsoft.com/office/drawing/2014/main" val="595347974"/>
                    </a:ext>
                  </a:extLst>
                </a:gridCol>
                <a:gridCol w="200494">
                  <a:extLst>
                    <a:ext uri="{9D8B030D-6E8A-4147-A177-3AD203B41FA5}">
                      <a16:colId xmlns:a16="http://schemas.microsoft.com/office/drawing/2014/main" val="1426061286"/>
                    </a:ext>
                  </a:extLst>
                </a:gridCol>
                <a:gridCol w="200494">
                  <a:extLst>
                    <a:ext uri="{9D8B030D-6E8A-4147-A177-3AD203B41FA5}">
                      <a16:colId xmlns:a16="http://schemas.microsoft.com/office/drawing/2014/main" val="1479307043"/>
                    </a:ext>
                  </a:extLst>
                </a:gridCol>
                <a:gridCol w="200494">
                  <a:extLst>
                    <a:ext uri="{9D8B030D-6E8A-4147-A177-3AD203B41FA5}">
                      <a16:colId xmlns:a16="http://schemas.microsoft.com/office/drawing/2014/main" val="1795987785"/>
                    </a:ext>
                  </a:extLst>
                </a:gridCol>
                <a:gridCol w="200494">
                  <a:extLst>
                    <a:ext uri="{9D8B030D-6E8A-4147-A177-3AD203B41FA5}">
                      <a16:colId xmlns:a16="http://schemas.microsoft.com/office/drawing/2014/main" val="125633098"/>
                    </a:ext>
                  </a:extLst>
                </a:gridCol>
                <a:gridCol w="200494">
                  <a:extLst>
                    <a:ext uri="{9D8B030D-6E8A-4147-A177-3AD203B41FA5}">
                      <a16:colId xmlns:a16="http://schemas.microsoft.com/office/drawing/2014/main" val="2214743289"/>
                    </a:ext>
                  </a:extLst>
                </a:gridCol>
                <a:gridCol w="200494">
                  <a:extLst>
                    <a:ext uri="{9D8B030D-6E8A-4147-A177-3AD203B41FA5}">
                      <a16:colId xmlns:a16="http://schemas.microsoft.com/office/drawing/2014/main" val="1128726264"/>
                    </a:ext>
                  </a:extLst>
                </a:gridCol>
                <a:gridCol w="200494">
                  <a:extLst>
                    <a:ext uri="{9D8B030D-6E8A-4147-A177-3AD203B41FA5}">
                      <a16:colId xmlns:a16="http://schemas.microsoft.com/office/drawing/2014/main" val="1425498745"/>
                    </a:ext>
                  </a:extLst>
                </a:gridCol>
                <a:gridCol w="200494">
                  <a:extLst>
                    <a:ext uri="{9D8B030D-6E8A-4147-A177-3AD203B41FA5}">
                      <a16:colId xmlns:a16="http://schemas.microsoft.com/office/drawing/2014/main" val="462991510"/>
                    </a:ext>
                  </a:extLst>
                </a:gridCol>
                <a:gridCol w="200494">
                  <a:extLst>
                    <a:ext uri="{9D8B030D-6E8A-4147-A177-3AD203B41FA5}">
                      <a16:colId xmlns:a16="http://schemas.microsoft.com/office/drawing/2014/main" val="3336433760"/>
                    </a:ext>
                  </a:extLst>
                </a:gridCol>
                <a:gridCol w="200494">
                  <a:extLst>
                    <a:ext uri="{9D8B030D-6E8A-4147-A177-3AD203B41FA5}">
                      <a16:colId xmlns:a16="http://schemas.microsoft.com/office/drawing/2014/main" val="539018407"/>
                    </a:ext>
                  </a:extLst>
                </a:gridCol>
                <a:gridCol w="200494">
                  <a:extLst>
                    <a:ext uri="{9D8B030D-6E8A-4147-A177-3AD203B41FA5}">
                      <a16:colId xmlns:a16="http://schemas.microsoft.com/office/drawing/2014/main" val="2583407520"/>
                    </a:ext>
                  </a:extLst>
                </a:gridCol>
                <a:gridCol w="200494">
                  <a:extLst>
                    <a:ext uri="{9D8B030D-6E8A-4147-A177-3AD203B41FA5}">
                      <a16:colId xmlns:a16="http://schemas.microsoft.com/office/drawing/2014/main" val="1612965821"/>
                    </a:ext>
                  </a:extLst>
                </a:gridCol>
                <a:gridCol w="200494">
                  <a:extLst>
                    <a:ext uri="{9D8B030D-6E8A-4147-A177-3AD203B41FA5}">
                      <a16:colId xmlns:a16="http://schemas.microsoft.com/office/drawing/2014/main" val="2988480966"/>
                    </a:ext>
                  </a:extLst>
                </a:gridCol>
                <a:gridCol w="200494">
                  <a:extLst>
                    <a:ext uri="{9D8B030D-6E8A-4147-A177-3AD203B41FA5}">
                      <a16:colId xmlns:a16="http://schemas.microsoft.com/office/drawing/2014/main" val="1514242498"/>
                    </a:ext>
                  </a:extLst>
                </a:gridCol>
                <a:gridCol w="200494">
                  <a:extLst>
                    <a:ext uri="{9D8B030D-6E8A-4147-A177-3AD203B41FA5}">
                      <a16:colId xmlns:a16="http://schemas.microsoft.com/office/drawing/2014/main" val="103163091"/>
                    </a:ext>
                  </a:extLst>
                </a:gridCol>
                <a:gridCol w="200494">
                  <a:extLst>
                    <a:ext uri="{9D8B030D-6E8A-4147-A177-3AD203B41FA5}">
                      <a16:colId xmlns:a16="http://schemas.microsoft.com/office/drawing/2014/main" val="2857098660"/>
                    </a:ext>
                  </a:extLst>
                </a:gridCol>
              </a:tblGrid>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extLst>
                  <a:ext uri="{0D108BD9-81ED-4DB2-BD59-A6C34878D82A}">
                    <a16:rowId xmlns:a16="http://schemas.microsoft.com/office/drawing/2014/main" val="357590501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501541576"/>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47016619"/>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4634213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67493592"/>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rowSpan="5" gridSpan="8">
                  <a:txBody>
                    <a:bodyPr/>
                    <a:lstStyle/>
                    <a:p>
                      <a:pPr algn="ctr" rtl="1" fontAlgn="ctr"/>
                      <a:r>
                        <a:rPr lang="ar-EG" sz="1800" b="1" i="0" u="none" strike="noStrike" dirty="0">
                          <a:solidFill>
                            <a:srgbClr val="000000"/>
                          </a:solidFill>
                          <a:effectLst/>
                          <a:latin typeface="Calibri" panose="020F0502020204030204" pitchFamily="34" charset="0"/>
                        </a:rPr>
                        <a:t>الارضية سادة 1/1 بترتيب 1</a:t>
                      </a:r>
                      <a:r>
                        <a:rPr lang="ar-EG" sz="1200" b="1" i="0" u="none" strike="noStrike" dirty="0">
                          <a:solidFill>
                            <a:srgbClr val="000000"/>
                          </a:solidFill>
                          <a:effectLst/>
                          <a:latin typeface="Calibri" panose="020F0502020204030204" pitchFamily="34" charset="0"/>
                        </a:rPr>
                        <a:t>:1</a:t>
                      </a:r>
                    </a:p>
                  </a:txBody>
                  <a:tcPr marL="5260" marR="5260" marT="5260" marB="0" anchor="ctr">
                    <a:lnL>
                      <a:noFill/>
                    </a:lnL>
                    <a:lnR>
                      <a:noFill/>
                    </a:lnR>
                    <a:lnT>
                      <a:noFill/>
                    </a:lnT>
                    <a:lnB>
                      <a:noFill/>
                    </a:lnB>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rowSpan="5"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495780929"/>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12881405"/>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38624274"/>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52542132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gridSpan="8"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04832233"/>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08980835"/>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rowSpan="2" gridSpan="11">
                  <a:txBody>
                    <a:bodyPr/>
                    <a:lstStyle/>
                    <a:p>
                      <a:pPr algn="ctr" rtl="1" fontAlgn="b"/>
                      <a:r>
                        <a:rPr lang="ar-EG" sz="1800" b="1" i="0" u="none" strike="noStrike" dirty="0">
                          <a:solidFill>
                            <a:srgbClr val="000000"/>
                          </a:solidFill>
                          <a:effectLst/>
                          <a:latin typeface="Calibri" panose="020F0502020204030204" pitchFamily="34" charset="0"/>
                        </a:rPr>
                        <a:t>الرسم التنفيذي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rowSpan="2"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15996923"/>
                  </a:ext>
                </a:extLst>
              </a:tr>
              <a:tr h="261808">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gridSpan="1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8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84620637"/>
                  </a:ext>
                </a:extLst>
              </a:tr>
              <a:tr h="261808">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16">
                  <a:txBody>
                    <a:bodyPr/>
                    <a:lstStyle/>
                    <a:p>
                      <a:pPr algn="ctr" rtl="1" fontAlgn="b"/>
                      <a:r>
                        <a:rPr lang="ar-EG" sz="1800" b="1" i="0" u="none" strike="noStrike" dirty="0">
                          <a:solidFill>
                            <a:srgbClr val="000000"/>
                          </a:solidFill>
                          <a:effectLst/>
                          <a:latin typeface="Calibri" panose="020F0502020204030204" pitchFamily="34" charset="0"/>
                        </a:rPr>
                        <a:t>الرسم التشريحي </a:t>
                      </a:r>
                    </a:p>
                  </a:txBody>
                  <a:tcPr marL="5260" marR="5260" marT="5260"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70160229"/>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88805101"/>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rowSpan="8" gridSpan="6">
                  <a:txBody>
                    <a:bodyPr/>
                    <a:lstStyle/>
                    <a:p>
                      <a:pPr algn="ctr" rtl="1" fontAlgn="ctr"/>
                      <a:r>
                        <a:rPr lang="ar-EG" sz="1800" b="1" i="0" u="none" strike="noStrike" dirty="0">
                          <a:solidFill>
                            <a:srgbClr val="000000"/>
                          </a:solidFill>
                          <a:effectLst/>
                          <a:latin typeface="Calibri" panose="020F0502020204030204" pitchFamily="34" charset="0"/>
                        </a:rPr>
                        <a:t>نظام تحريك الدرأ</a:t>
                      </a:r>
                    </a:p>
                  </a:txBody>
                  <a:tcPr marL="5260" marR="5260" marT="5260" marB="0" anchor="ctr">
                    <a:lnL>
                      <a:noFill/>
                    </a:lnL>
                    <a:lnR>
                      <a:noFill/>
                    </a:lnR>
                    <a:lnT>
                      <a:noFill/>
                    </a:lnT>
                    <a:lnB>
                      <a:noFill/>
                    </a:lnB>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rowSpan="8" h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069748604"/>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474450906"/>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26978899"/>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1381552"/>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048616222"/>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82429404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1926816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6"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37699037"/>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977535885"/>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a:noFill/>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53845262"/>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60641699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12191512"/>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64257468"/>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rowSpan="4" gridSpan="9">
                  <a:txBody>
                    <a:bodyPr/>
                    <a:lstStyle/>
                    <a:p>
                      <a:pPr algn="ctr" rtl="1" fontAlgn="ctr"/>
                      <a:r>
                        <a:rPr lang="ar-EG" sz="2000" b="1" i="0" u="none" strike="noStrike" dirty="0">
                          <a:solidFill>
                            <a:srgbClr val="000000"/>
                          </a:solidFill>
                          <a:effectLst/>
                          <a:latin typeface="Calibri" panose="020F0502020204030204" pitchFamily="34" charset="0"/>
                        </a:rPr>
                        <a:t>نظام اللقي </a:t>
                      </a:r>
                    </a:p>
                  </a:txBody>
                  <a:tcPr marL="5260" marR="5260" marT="5260" marB="0" anchor="ctr">
                    <a:lnL>
                      <a:noFill/>
                    </a:lnL>
                    <a:lnR>
                      <a:noFill/>
                    </a:lnR>
                    <a:lnT>
                      <a:noFill/>
                    </a:lnT>
                    <a:lnB>
                      <a:noFill/>
                    </a:lnB>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tc>
                <a:tc rowSpan="4" hMerge="1">
                  <a:txBody>
                    <a:bodyPr/>
                    <a:lstStyle/>
                    <a:p>
                      <a:endParaRPr lang="en-US"/>
                    </a:p>
                  </a:txBody>
                  <a:tcPr>
                    <a:lnL w="12700" cmpd="sng">
                      <a:noFill/>
                      <a:prstDash val="solid"/>
                    </a:lnL>
                    <a:lnT w="12700" cmpd="sng">
                      <a:noFill/>
                      <a:prstDash val="solid"/>
                    </a:lnT>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20811146"/>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45687680"/>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646641811"/>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gridSpan="9"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165347329"/>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044015795"/>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r>
                        <a:rPr lang="en-US" sz="1200" b="0" i="0" u="none" strike="noStrike">
                          <a:solidFill>
                            <a:srgbClr val="000000"/>
                          </a:solidFill>
                          <a:effectLst/>
                          <a:latin typeface="Calibri" panose="020F0502020204030204" pitchFamily="34" charset="0"/>
                        </a:rPr>
                        <a:t> </a:t>
                      </a:r>
                    </a:p>
                  </a:txBody>
                  <a:tcPr marL="5260" marR="5260" marT="526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w="1270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552493067"/>
                  </a:ext>
                </a:extLst>
              </a:tr>
              <a:tr h="176180">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a:noFill/>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a:solidFill>
                          <a:srgbClr val="000000"/>
                        </a:solidFill>
                        <a:effectLst/>
                        <a:latin typeface="Calibri" panose="020F0502020204030204" pitchFamily="34" charset="0"/>
                      </a:endParaRPr>
                    </a:p>
                  </a:txBody>
                  <a:tcPr marL="5260" marR="5260" marT="526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en-US" sz="1200" b="0" i="0" u="none" strike="noStrike" dirty="0">
                        <a:solidFill>
                          <a:srgbClr val="000000"/>
                        </a:solidFill>
                        <a:effectLst/>
                        <a:latin typeface="Calibri" panose="020F0502020204030204" pitchFamily="34" charset="0"/>
                      </a:endParaRPr>
                    </a:p>
                  </a:txBody>
                  <a:tcPr marL="5260" marR="5260" marT="5260" marB="0" anchor="b">
                    <a:lnL>
                      <a:noFill/>
                    </a:lnL>
                    <a:lnR>
                      <a:noFill/>
                    </a:lnR>
                    <a:lnT>
                      <a:noFill/>
                    </a:lnT>
                    <a:lnB>
                      <a:noFill/>
                    </a:lnB>
                  </a:tcPr>
                </a:tc>
                <a:extLst>
                  <a:ext uri="{0D108BD9-81ED-4DB2-BD59-A6C34878D82A}">
                    <a16:rowId xmlns:a16="http://schemas.microsoft.com/office/drawing/2014/main" val="861487105"/>
                  </a:ext>
                </a:extLst>
              </a:tr>
            </a:tbl>
          </a:graphicData>
        </a:graphic>
      </p:graphicFrame>
    </p:spTree>
    <p:extLst>
      <p:ext uri="{BB962C8B-B14F-4D97-AF65-F5344CB8AC3E}">
        <p14:creationId xmlns:p14="http://schemas.microsoft.com/office/powerpoint/2010/main" val="21706734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8B5AB5-1C0C-4E5E-BE2F-9A32571CFC90}"/>
              </a:ext>
            </a:extLst>
          </p:cNvPr>
          <p:cNvSpPr>
            <a:spLocks noGrp="1"/>
          </p:cNvSpPr>
          <p:nvPr>
            <p:ph type="title"/>
          </p:nvPr>
        </p:nvSpPr>
        <p:spPr/>
        <p:txBody>
          <a:bodyPr>
            <a:normAutofit fontScale="90000"/>
          </a:bodyPr>
          <a:lstStyle/>
          <a:p>
            <a:pPr algn="just" rtl="1"/>
            <a:r>
              <a:rPr lang="ar-EG" b="1" u="sng" dirty="0"/>
              <a:t>مثال 2:- </a:t>
            </a:r>
            <a:r>
              <a:rPr lang="ar-EG" b="1" dirty="0">
                <a:solidFill>
                  <a:srgbClr val="FF0000"/>
                </a:solidFill>
              </a:rPr>
              <a:t>نفس الشكل السابق منفذ بأسلوب السداء الزائد الحقيقي بلون واحد للنقش المطلوب الرسم التشريحي واللقي ونظام تحرك الدرأ  اذا علم أن تركيب الأرضية سادة 1/1 الترتيب 2 فتلة للنقش : 1 فتلة ارضية.</a:t>
            </a:r>
            <a:endParaRPr lang="en-US" b="1" dirty="0">
              <a:solidFill>
                <a:srgbClr val="FF0000"/>
              </a:solidFill>
            </a:endParaRPr>
          </a:p>
        </p:txBody>
      </p:sp>
      <p:pic>
        <p:nvPicPr>
          <p:cNvPr id="4" name="Content Placeholder 3">
            <a:extLst>
              <a:ext uri="{FF2B5EF4-FFF2-40B4-BE49-F238E27FC236}">
                <a16:creationId xmlns:a16="http://schemas.microsoft.com/office/drawing/2014/main" id="{1F1A4312-C567-4411-A790-E655E4C40A31}"/>
              </a:ext>
            </a:extLst>
          </p:cNvPr>
          <p:cNvPicPr>
            <a:picLocks noGrp="1" noChangeAspect="1"/>
          </p:cNvPicPr>
          <p:nvPr>
            <p:ph idx="1"/>
          </p:nvPr>
        </p:nvPicPr>
        <p:blipFill>
          <a:blip r:embed="rId2"/>
          <a:stretch>
            <a:fillRect/>
          </a:stretch>
        </p:blipFill>
        <p:spPr>
          <a:xfrm>
            <a:off x="1124679" y="1929502"/>
            <a:ext cx="1834204" cy="1596177"/>
          </a:xfrm>
          <a:prstGeom prst="rect">
            <a:avLst/>
          </a:prstGeom>
        </p:spPr>
      </p:pic>
      <p:sp>
        <p:nvSpPr>
          <p:cNvPr id="5" name="Rectangle 4">
            <a:extLst>
              <a:ext uri="{FF2B5EF4-FFF2-40B4-BE49-F238E27FC236}">
                <a16:creationId xmlns:a16="http://schemas.microsoft.com/office/drawing/2014/main" id="{14204730-671C-4DE9-9F89-6665F42CB5F4}"/>
              </a:ext>
            </a:extLst>
          </p:cNvPr>
          <p:cNvSpPr/>
          <p:nvPr/>
        </p:nvSpPr>
        <p:spPr>
          <a:xfrm>
            <a:off x="6209209" y="2214694"/>
            <a:ext cx="5069016" cy="584775"/>
          </a:xfrm>
          <a:prstGeom prst="rect">
            <a:avLst/>
          </a:prstGeom>
        </p:spPr>
        <p:txBody>
          <a:bodyPr wrap="none">
            <a:spAutoFit/>
          </a:bodyPr>
          <a:lstStyle/>
          <a:p>
            <a:pPr algn="r" rtl="1"/>
            <a:r>
              <a:rPr lang="ar-EG" dirty="0"/>
              <a:t>-	</a:t>
            </a:r>
            <a:r>
              <a:rPr lang="ar-EG" sz="3200" b="1" dirty="0"/>
              <a:t>لحساب عدد فتل الرسم التشريحي</a:t>
            </a:r>
            <a:r>
              <a:rPr lang="ar-EG" dirty="0"/>
              <a:t>:</a:t>
            </a:r>
            <a:endParaRPr lang="en-US" dirty="0"/>
          </a:p>
        </p:txBody>
      </p:sp>
      <p:graphicFrame>
        <p:nvGraphicFramePr>
          <p:cNvPr id="6" name="Table 5">
            <a:extLst>
              <a:ext uri="{FF2B5EF4-FFF2-40B4-BE49-F238E27FC236}">
                <a16:creationId xmlns:a16="http://schemas.microsoft.com/office/drawing/2014/main" id="{09DCF85C-069D-4651-AF91-5CC32A3E86A9}"/>
              </a:ext>
            </a:extLst>
          </p:cNvPr>
          <p:cNvGraphicFramePr>
            <a:graphicFrameLocks noGrp="1"/>
          </p:cNvGraphicFramePr>
          <p:nvPr>
            <p:extLst>
              <p:ext uri="{D42A27DB-BD31-4B8C-83A1-F6EECF244321}">
                <p14:modId xmlns:p14="http://schemas.microsoft.com/office/powerpoint/2010/main" val="1272792035"/>
              </p:ext>
            </p:extLst>
          </p:nvPr>
        </p:nvGraphicFramePr>
        <p:xfrm>
          <a:off x="3021214" y="2799469"/>
          <a:ext cx="7855931" cy="2926080"/>
        </p:xfrm>
        <a:graphic>
          <a:graphicData uri="http://schemas.openxmlformats.org/drawingml/2006/table">
            <a:tbl>
              <a:tblPr rtl="1" firstRow="1" firstCol="1" bandRow="1"/>
              <a:tblGrid>
                <a:gridCol w="4340572">
                  <a:extLst>
                    <a:ext uri="{9D8B030D-6E8A-4147-A177-3AD203B41FA5}">
                      <a16:colId xmlns:a16="http://schemas.microsoft.com/office/drawing/2014/main" val="448883865"/>
                    </a:ext>
                  </a:extLst>
                </a:gridCol>
                <a:gridCol w="1812186">
                  <a:extLst>
                    <a:ext uri="{9D8B030D-6E8A-4147-A177-3AD203B41FA5}">
                      <a16:colId xmlns:a16="http://schemas.microsoft.com/office/drawing/2014/main" val="198782527"/>
                    </a:ext>
                  </a:extLst>
                </a:gridCol>
                <a:gridCol w="1703173">
                  <a:extLst>
                    <a:ext uri="{9D8B030D-6E8A-4147-A177-3AD203B41FA5}">
                      <a16:colId xmlns:a16="http://schemas.microsoft.com/office/drawing/2014/main" val="1106616877"/>
                    </a:ext>
                  </a:extLst>
                </a:gridCol>
              </a:tblGrid>
              <a:tr h="0">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النقش</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الأرضية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51181356"/>
                  </a:ext>
                </a:extLst>
              </a:tr>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عدد الفتل</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2</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7835590"/>
                  </a:ext>
                </a:extLst>
              </a:tr>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الترتيب</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2</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3573832"/>
                  </a:ext>
                </a:extLst>
              </a:tr>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بالقسمة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2</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7280107"/>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العامل المشترك الأكبر</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035425519"/>
                  </a:ext>
                </a:extLst>
              </a:tr>
              <a:tr h="252095">
                <a:tc>
                  <a:txBody>
                    <a:bodyPr/>
                    <a:lstStyle/>
                    <a:p>
                      <a:pPr marL="0" marR="0" algn="ctr" rtl="1">
                        <a:spcBef>
                          <a:spcPts val="0"/>
                        </a:spcBef>
                        <a:spcAft>
                          <a:spcPts val="0"/>
                        </a:spcAft>
                      </a:pPr>
                      <a:r>
                        <a:rPr lang="ar-EG" sz="2400" b="1">
                          <a:effectLst/>
                          <a:latin typeface="Calibri" panose="020F0502020204030204" pitchFamily="34" charset="0"/>
                          <a:ea typeface="Calibri" panose="020F0502020204030204" pitchFamily="34" charset="0"/>
                          <a:cs typeface="Arial" panose="020B0604020202020204" pitchFamily="34" charset="0"/>
                        </a:rPr>
                        <a:t>ضرب العامل المشترك الأكبر بالترتيب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8</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4</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3874539"/>
                  </a:ext>
                </a:extLst>
              </a:tr>
              <a:tr h="252095">
                <a:tc>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بالجمع نحصل علي عدد فتل الرسم التشريحي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rtl="1">
                        <a:spcBef>
                          <a:spcPts val="0"/>
                        </a:spcBef>
                        <a:spcAft>
                          <a:spcPts val="0"/>
                        </a:spcAft>
                      </a:pPr>
                      <a:r>
                        <a:rPr lang="ar-EG" sz="2400" b="1" dirty="0">
                          <a:effectLst/>
                          <a:latin typeface="Calibri" panose="020F0502020204030204" pitchFamily="34" charset="0"/>
                          <a:ea typeface="Calibri" panose="020F0502020204030204" pitchFamily="34" charset="0"/>
                          <a:cs typeface="Arial" panose="020B0604020202020204" pitchFamily="34" charset="0"/>
                        </a:rPr>
                        <a:t>12 فتلة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806143950"/>
                  </a:ext>
                </a:extLst>
              </a:tr>
            </a:tbl>
          </a:graphicData>
        </a:graphic>
      </p:graphicFrame>
      <p:sp>
        <p:nvSpPr>
          <p:cNvPr id="8" name="Rectangle 7">
            <a:extLst>
              <a:ext uri="{FF2B5EF4-FFF2-40B4-BE49-F238E27FC236}">
                <a16:creationId xmlns:a16="http://schemas.microsoft.com/office/drawing/2014/main" id="{43D18BF9-2B93-468F-BAEF-EF75771545FE}"/>
              </a:ext>
            </a:extLst>
          </p:cNvPr>
          <p:cNvSpPr/>
          <p:nvPr/>
        </p:nvSpPr>
        <p:spPr>
          <a:xfrm>
            <a:off x="550638" y="5947095"/>
            <a:ext cx="10835017" cy="584775"/>
          </a:xfrm>
          <a:prstGeom prst="rect">
            <a:avLst/>
          </a:prstGeom>
        </p:spPr>
        <p:txBody>
          <a:bodyPr wrap="none">
            <a:spAutoFit/>
          </a:bodyPr>
          <a:lstStyle/>
          <a:p>
            <a:pPr algn="r" rtl="1"/>
            <a:r>
              <a:rPr lang="ar-EG" dirty="0"/>
              <a:t>-	</a:t>
            </a:r>
            <a:r>
              <a:rPr lang="ar-EG" sz="3200" b="1" dirty="0"/>
              <a:t>-	عدد لحمات الرسم التشريحي 8 اذا الرسم التشريحي 12 فتلة </a:t>
            </a:r>
            <a:r>
              <a:rPr lang="en-US" sz="3200" b="1" dirty="0"/>
              <a:t>x</a:t>
            </a:r>
            <a:r>
              <a:rPr lang="ar-EG" sz="3200" b="1" dirty="0"/>
              <a:t> 8 لحمات </a:t>
            </a:r>
            <a:endParaRPr lang="en-US" dirty="0"/>
          </a:p>
        </p:txBody>
      </p:sp>
    </p:spTree>
    <p:extLst>
      <p:ext uri="{BB962C8B-B14F-4D97-AF65-F5344CB8AC3E}">
        <p14:creationId xmlns:p14="http://schemas.microsoft.com/office/powerpoint/2010/main" val="373306003"/>
      </p:ext>
    </p:extLst>
  </p:cSld>
  <p:clrMapOvr>
    <a:masterClrMapping/>
  </p:clrMapOvr>
</p:sld>
</file>

<file path=ppt/theme/theme1.xml><?xml version="1.0" encoding="utf-8"?>
<a:theme xmlns:a="http://schemas.openxmlformats.org/drawingml/2006/main" name="Droplet">
  <a:themeElements>
    <a:clrScheme name="Droplet">
      <a:dk1>
        <a:sysClr val="windowText" lastClr="000000"/>
      </a:dk1>
      <a:lt1>
        <a:sysClr val="window" lastClr="FFFFFF"/>
      </a:lt1>
      <a:dk2>
        <a:srgbClr val="355071"/>
      </a:dk2>
      <a:lt2>
        <a:srgbClr val="AABED7"/>
      </a:lt2>
      <a:accent1>
        <a:srgbClr val="2FA3EE"/>
      </a:accent1>
      <a:accent2>
        <a:srgbClr val="4BCAAD"/>
      </a:accent2>
      <a:accent3>
        <a:srgbClr val="86C157"/>
      </a:accent3>
      <a:accent4>
        <a:srgbClr val="D99C3F"/>
      </a:accent4>
      <a:accent5>
        <a:srgbClr val="CE6633"/>
      </a:accent5>
      <a:accent6>
        <a:srgbClr val="A35DD1"/>
      </a:accent6>
      <a:hlink>
        <a:srgbClr val="56BCFE"/>
      </a:hlink>
      <a:folHlink>
        <a:srgbClr val="97C5E3"/>
      </a:folHlink>
    </a:clrScheme>
    <a:fontScheme name="Droplet">
      <a:majorFont>
        <a:latin typeface="Tw Cen MT" panose="020B0602020104020603"/>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panose="020B06020201040206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roplet">
      <a:fillStyleLst>
        <a:solidFill>
          <a:schemeClr val="phClr"/>
        </a:solidFill>
        <a:solidFill>
          <a:schemeClr val="phClr">
            <a:tint val="69000"/>
            <a:satMod val="105000"/>
            <a:lumMod val="110000"/>
          </a:schemeClr>
        </a:solidFill>
        <a:gradFill rotWithShape="1">
          <a:gsLst>
            <a:gs pos="0">
              <a:schemeClr val="phClr">
                <a:tint val="94000"/>
                <a:satMod val="100000"/>
                <a:lumMod val="108000"/>
              </a:schemeClr>
            </a:gs>
            <a:gs pos="50000">
              <a:schemeClr val="phClr">
                <a:tint val="98000"/>
                <a:shade val="100000"/>
                <a:satMod val="100000"/>
                <a:lumMod val="100000"/>
              </a:schemeClr>
            </a:gs>
            <a:gs pos="100000">
              <a:schemeClr val="phClr">
                <a:shade val="72000"/>
                <a:satMod val="120000"/>
                <a:lumMod val="100000"/>
              </a:schemeClr>
            </a:gs>
          </a:gsLst>
          <a:lin ang="5400000" scaled="0"/>
        </a:gradFill>
      </a:fillStyleLst>
      <a:lnStyleLst>
        <a:ln w="9525" cap="flat" cmpd="sng" algn="ctr">
          <a:solidFill>
            <a:schemeClr val="phClr">
              <a:shade val="60000"/>
            </a:scheme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effectStyle>
        <a:effectStyle>
          <a:effectLst>
            <a:outerShdw blurRad="63500" dist="25400" dir="5400000" algn="ctr" rotWithShape="0">
              <a:srgbClr val="000000">
                <a:alpha val="69000"/>
              </a:srgbClr>
            </a:outerShdw>
          </a:effectLst>
          <a:scene3d>
            <a:camera prst="orthographicFront">
              <a:rot lat="0" lon="0" rev="0"/>
            </a:camera>
            <a:lightRig rig="balanced" dir="t">
              <a:rot lat="0" lon="0" rev="1200000"/>
            </a:lightRig>
          </a:scene3d>
          <a:sp3d prstMaterial="plastic">
            <a:bevelT w="25400" h="25400"/>
          </a:sp3d>
        </a:effectStyle>
      </a:effectStyleLst>
      <a:bgFillStyleLst>
        <a:solidFill>
          <a:schemeClr val="phClr"/>
        </a:solidFill>
        <a:gradFill rotWithShape="1">
          <a:gsLst>
            <a:gs pos="0">
              <a:schemeClr val="phClr">
                <a:tint val="90000"/>
                <a:lumMod val="110000"/>
              </a:schemeClr>
            </a:gs>
            <a:gs pos="100000">
              <a:schemeClr val="phClr">
                <a:shade val="64000"/>
                <a:lumMod val="88000"/>
              </a:schemeClr>
            </a:gs>
          </a:gsLst>
          <a:lin ang="5400000" scaled="0"/>
        </a:gradFill>
        <a:gradFill rotWithShape="1">
          <a:gsLst>
            <a:gs pos="0">
              <a:schemeClr val="phClr">
                <a:tint val="84000"/>
                <a:shade val="100000"/>
                <a:hueMod val="130000"/>
                <a:satMod val="150000"/>
                <a:lumMod val="112000"/>
              </a:schemeClr>
            </a:gs>
            <a:gs pos="100000">
              <a:schemeClr val="phClr">
                <a:shade val="92000"/>
                <a:satMod val="140000"/>
                <a:lumMod val="110000"/>
              </a:schemeClr>
            </a:gs>
          </a:gsLst>
          <a:lin ang="5400000" scaled="0"/>
        </a:gradFill>
      </a:bgFillStyleLst>
    </a:fmtScheme>
  </a:themeElements>
  <a:objectDefaults/>
  <a:extraClrSchemeLst/>
  <a:extLst>
    <a:ext uri="{05A4C25C-085E-4340-85A3-A5531E510DB2}">
      <thm15:themeFamily xmlns:thm15="http://schemas.microsoft.com/office/thememl/2012/main" name="Droplet" id="{8984A317-299A-4E50-B45D-BFC9EDE2337A}" vid="{A633B6A3-9E7F-4C10-9C98-2517A3134361}"/>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tatus xmlns="71af3243-3dd4-4a8d-8c0d-dd76da1f02a5">Not started</Status>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2" ma:contentTypeDescription="Create a new document." ma:contentTypeScope="" ma:versionID="a410dd7f93c95333ffa1b60ed6adedd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a936d9baba76aa3866493feff160faab"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D289AE2-D2AE-49D1-AFAC-3A79F6794255}">
  <ds:schemaRefs>
    <ds:schemaRef ds:uri="http://schemas.microsoft.com/office/2006/metadata/properties"/>
    <ds:schemaRef ds:uri="http://schemas.microsoft.com/office/infopath/2007/PartnerControls"/>
    <ds:schemaRef ds:uri="71af3243-3dd4-4a8d-8c0d-dd76da1f02a5"/>
  </ds:schemaRefs>
</ds:datastoreItem>
</file>

<file path=customXml/itemProps2.xml><?xml version="1.0" encoding="utf-8"?>
<ds:datastoreItem xmlns:ds="http://schemas.openxmlformats.org/officeDocument/2006/customXml" ds:itemID="{927BD4C1-B6B1-4715-ABF9-E660A51A4EA0}">
  <ds:schemaRefs>
    <ds:schemaRef ds:uri="http://schemas.microsoft.com/sharepoint/v3/contenttype/forms"/>
  </ds:schemaRefs>
</ds:datastoreItem>
</file>

<file path=customXml/itemProps3.xml><?xml version="1.0" encoding="utf-8"?>
<ds:datastoreItem xmlns:ds="http://schemas.openxmlformats.org/officeDocument/2006/customXml" ds:itemID="{41E7CA09-9778-4414-AE97-8064B12DA30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TM04033925[[fn=Droplet]]</Template>
  <TotalTime>0</TotalTime>
  <Words>11124</Words>
  <Application>Microsoft Office PowerPoint</Application>
  <PresentationFormat>Widescreen</PresentationFormat>
  <Paragraphs>9777</Paragraphs>
  <Slides>25</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25</vt:i4>
      </vt:variant>
    </vt:vector>
  </HeadingPairs>
  <TitlesOfParts>
    <vt:vector size="31" baseType="lpstr">
      <vt:lpstr>Arial</vt:lpstr>
      <vt:lpstr>Calibri</vt:lpstr>
      <vt:lpstr>Simplified Arabic</vt:lpstr>
      <vt:lpstr>Tw Cen MT</vt:lpstr>
      <vt:lpstr>Wingdings</vt:lpstr>
      <vt:lpstr>Droplet</vt:lpstr>
      <vt:lpstr>أنسجة السداء الزائد الحقيقية Extra Warp </vt:lpstr>
      <vt:lpstr>أنسجة السداء الزائد الحقيقية  Extra Warp</vt:lpstr>
      <vt:lpstr>أنسجة السداء الزائد الحقيقية  Extra Warp</vt:lpstr>
      <vt:lpstr>أنسجة السداء الزائد الحقيقية  Extra Warp</vt:lpstr>
      <vt:lpstr>أولا:- السداء الزائد بلون واحد للنقش:- </vt:lpstr>
      <vt:lpstr>السداء الزائد بلون واحد للنقش:- </vt:lpstr>
      <vt:lpstr>مثال 1:- الشكل الموضح منفذ بأسلوب السداء الزائد الحقيقي بلون واحد للنقش المطلوب الرسم التشريحي واللقي ونظام تحرك الدرأ  اذا علم أن تركيب الأرضية سادة 1/1 والترتيب  1فتلة للنقش : 1 فتلة ارضية. </vt:lpstr>
      <vt:lpstr>PowerPoint Presentation</vt:lpstr>
      <vt:lpstr>مثال 2:- نفس الشكل السابق منفذ بأسلوب السداء الزائد الحقيقي بلون واحد للنقش المطلوب الرسم التشريحي واللقي ونظام تحرك الدرأ  اذا علم أن تركيب الأرضية سادة 1/1 الترتيب 2 فتلة للنقش : 1 فتلة ارضية.</vt:lpstr>
      <vt:lpstr>PowerPoint Presentation</vt:lpstr>
      <vt:lpstr>مثال 3:- نفس الشكل السابق منفذ بأسلوب السداء الزائد الحقيقي بلون واحد للنقش المطلوب الرسم التشريحي واللقي ونظام تحرك الدرأ  اذا علم أن تركيب الأرضية مبرد  2/2 الترتيب 2 فتلة للنقش : 1 فتلة ارضية.</vt:lpstr>
      <vt:lpstr>PowerPoint Presentation</vt:lpstr>
      <vt:lpstr> مثال 4: الشكل الموضح منفذ بأسلوب السداء الزائد الحقيقي بلون واحد للنقش المطلوب الرسم التشريحي واللقي ونظام تحرك الدرأ  اذا علم أن تركيب الأرضية سادة 1/1 الترتيب 1 فتلة للنقش : 1 فتلة ارضية.</vt:lpstr>
      <vt:lpstr>PowerPoint Presentation</vt:lpstr>
      <vt:lpstr>ثانيا: السداء الزائد المتقطع </vt:lpstr>
      <vt:lpstr>مثال 5:-  سداء زائد متقطع: الشكل الموضح منفذ بأسلوب السداء الزائد الحقيقي المتقطع بلون واحد للنقش المطلوب الرسم التشريحي واللقي ونظام تحرك الدرأ  اذا علم أن تركيب الأرضية سادة 1/1 الترتيب 1 فتلة للنقش : 1 فتلة ارضية في اماكن ظهور سداء النقش.</vt:lpstr>
      <vt:lpstr>PowerPoint Presentation</vt:lpstr>
      <vt:lpstr>مثال 6:</vt:lpstr>
      <vt:lpstr>PowerPoint Presentation</vt:lpstr>
      <vt:lpstr>تحبيس فتل النقش(فتل السداء الزائد) يتم ذلك بتركيب نسجي مبرد 3/1 حتي يحدث لها تماسك عند الاحتكاك ويظهر ذلك بالرسم التنفيذي كما بالشكل التالي.(اسقاط للعلامات من الرسم السابق)</vt:lpstr>
      <vt:lpstr>تحبيس فتل السداء الزائد في ظهر القماش</vt:lpstr>
      <vt:lpstr>في هذا المثال:     </vt:lpstr>
      <vt:lpstr>اللقي ونظام تحريك الدرا: </vt:lpstr>
      <vt:lpstr>الرسم التشريحي:-</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2020-03-20T22:27:23Z</dcterms:created>
  <dcterms:modified xsi:type="dcterms:W3CDTF">2020-03-21T01:29:36Z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