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08" r:id="rId4"/>
  </p:sldMasterIdLst>
  <p:sldIdLst>
    <p:sldId id="257" r:id="rId5"/>
    <p:sldId id="302" r:id="rId6"/>
    <p:sldId id="263" r:id="rId7"/>
    <p:sldId id="306" r:id="rId8"/>
    <p:sldId id="310" r:id="rId9"/>
    <p:sldId id="311" r:id="rId10"/>
    <p:sldId id="312" r:id="rId11"/>
    <p:sldId id="313" r:id="rId12"/>
    <p:sldId id="315" r:id="rId13"/>
    <p:sldId id="314" r:id="rId14"/>
    <p:sldId id="307" r:id="rId15"/>
    <p:sldId id="316" r:id="rId16"/>
    <p:sldId id="318" r:id="rId17"/>
    <p:sldId id="317"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19" autoAdjust="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4-07T02:06:56.461"/>
    </inkml:context>
    <inkml:brush xml:id="br0">
      <inkml:brushProperty name="width" value="0.05292" units="cm"/>
      <inkml:brushProperty name="height" value="0.05292" units="cm"/>
      <inkml:brushProperty name="color" value="#002060"/>
    </inkml:brush>
  </inkml:definitions>
  <inkml:trace contextRef="#ctx0" brushRef="#br0">32615 17729 0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40489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5587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02241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78757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98080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3675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82491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801174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505284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851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97175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689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13848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8278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779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DE50D6-574B-40AF-946F-D52A04ADE379}" type="datetime1">
              <a:rPr lang="en-US" smtClean="0"/>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8275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61693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4/12/2020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07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291B17-9318-49DB-B28B-6E5994AE9581}" type="datetime1">
              <a:rPr lang="en-US" smtClean="0"/>
              <a:t>4/12/2020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51148776"/>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2141123" y="2162623"/>
            <a:ext cx="7909754" cy="1810062"/>
          </a:xfrm>
        </p:spPr>
        <p:txBody>
          <a:bodyPr>
            <a:normAutofit/>
          </a:bodyPr>
          <a:lstStyle/>
          <a:p>
            <a:pPr rtl="1"/>
            <a:r>
              <a:rPr lang="ar-EG" b="1" u="sng" dirty="0">
                <a:solidFill>
                  <a:srgbClr val="FF0000"/>
                </a:solidFill>
                <a:latin typeface="Calibri" panose="020F0502020204030204" pitchFamily="34" charset="0"/>
                <a:ea typeface="Calibri" panose="020F0502020204030204" pitchFamily="34" charset="0"/>
                <a:cs typeface="Arial" panose="020B0604020202020204" pitchFamily="34" charset="0"/>
              </a:rPr>
              <a:t>الأنسجة المبطنة الحقيقية من السداء</a:t>
            </a:r>
            <a:br>
              <a:rPr lang="ar-EG" b="1" u="sng" dirty="0">
                <a:solidFill>
                  <a:srgbClr val="FF0000"/>
                </a:solidFill>
                <a:latin typeface="Calibri" panose="020F0502020204030204" pitchFamily="34" charset="0"/>
                <a:ea typeface="Calibri" panose="020F0502020204030204" pitchFamily="34" charset="0"/>
                <a:cs typeface="Arial" panose="020B0604020202020204" pitchFamily="34" charset="0"/>
              </a:rPr>
            </a:br>
            <a:r>
              <a:rPr lang="en-US" b="1" u="sng" dirty="0">
                <a:solidFill>
                  <a:srgbClr val="FF0000"/>
                </a:solidFill>
                <a:latin typeface="Calibri" panose="020F0502020204030204" pitchFamily="34" charset="0"/>
                <a:ea typeface="Calibri" panose="020F0502020204030204" pitchFamily="34" charset="0"/>
                <a:cs typeface="Arial" panose="020B0604020202020204" pitchFamily="34" charset="0"/>
              </a:rPr>
              <a:t>BACKED Warps Weaves </a:t>
            </a:r>
            <a:endParaRPr lang="en-US" dirty="0">
              <a:solidFill>
                <a:srgbClr val="FF0000"/>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096000" y="3972685"/>
            <a:ext cx="3196511" cy="984319"/>
          </a:xfrm>
        </p:spPr>
        <p:txBody>
          <a:bodyPr>
            <a:normAutofit lnSpcReduction="10000"/>
          </a:bodyPr>
          <a:lstStyle/>
          <a:p>
            <a:pPr rtl="1"/>
            <a:r>
              <a:rPr lang="ar-EG" b="1" dirty="0">
                <a:solidFill>
                  <a:schemeClr val="accent5">
                    <a:lumMod val="50000"/>
                  </a:schemeClr>
                </a:solidFill>
              </a:rPr>
              <a:t>أ.م.د/ عادل عبدالمنعم أبوخزيم</a:t>
            </a:r>
          </a:p>
          <a:p>
            <a:pPr rtl="1"/>
            <a:r>
              <a:rPr lang="ar-EG" b="1" dirty="0">
                <a:solidFill>
                  <a:schemeClr val="accent5">
                    <a:lumMod val="50000"/>
                  </a:schemeClr>
                </a:solidFill>
              </a:rPr>
              <a:t>01002008892</a:t>
            </a:r>
            <a:endParaRPr lang="en-US" b="1" dirty="0">
              <a:solidFill>
                <a:schemeClr val="accent5">
                  <a:lumMod val="50000"/>
                </a:schemeClr>
              </a:solidFill>
            </a:endParaRPr>
          </a:p>
        </p:txBody>
      </p:sp>
      <p:sp>
        <p:nvSpPr>
          <p:cNvPr id="5" name="Subtitle 2">
            <a:extLst>
              <a:ext uri="{FF2B5EF4-FFF2-40B4-BE49-F238E27FC236}">
                <a16:creationId xmlns:a16="http://schemas.microsoft.com/office/drawing/2014/main" id="{44A9C26D-C041-458B-9FF0-9A4CBB88DDD8}"/>
              </a:ext>
            </a:extLst>
          </p:cNvPr>
          <p:cNvSpPr txBox="1">
            <a:spLocks/>
          </p:cNvSpPr>
          <p:nvPr/>
        </p:nvSpPr>
        <p:spPr>
          <a:xfrm>
            <a:off x="1609497" y="3972685"/>
            <a:ext cx="3196511" cy="1621504"/>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pPr rtl="1">
              <a:lnSpc>
                <a:spcPct val="100000"/>
              </a:lnSpc>
              <a:spcBef>
                <a:spcPts val="0"/>
              </a:spcBef>
            </a:pPr>
            <a:r>
              <a:rPr lang="ar-EG" b="1" dirty="0">
                <a:solidFill>
                  <a:srgbClr val="0070C0"/>
                </a:solidFill>
              </a:rPr>
              <a:t>قسم الغزل والنسج والتريكو </a:t>
            </a:r>
          </a:p>
          <a:p>
            <a:pPr rtl="1">
              <a:lnSpc>
                <a:spcPct val="100000"/>
              </a:lnSpc>
              <a:spcBef>
                <a:spcPts val="0"/>
              </a:spcBef>
            </a:pPr>
            <a:r>
              <a:rPr lang="ar-EG" b="1" dirty="0">
                <a:solidFill>
                  <a:srgbClr val="0070C0"/>
                </a:solidFill>
              </a:rPr>
              <a:t>الفرقة الثانية </a:t>
            </a:r>
          </a:p>
          <a:p>
            <a:pPr rtl="1">
              <a:lnSpc>
                <a:spcPct val="100000"/>
              </a:lnSpc>
              <a:spcBef>
                <a:spcPts val="0"/>
              </a:spcBef>
            </a:pPr>
            <a:r>
              <a:rPr lang="ar-EG" b="1" dirty="0">
                <a:solidFill>
                  <a:srgbClr val="0070C0"/>
                </a:solidFill>
              </a:rPr>
              <a:t>تراكيب المنسوجات</a:t>
            </a:r>
          </a:p>
          <a:p>
            <a:pPr rtl="1">
              <a:lnSpc>
                <a:spcPct val="100000"/>
              </a:lnSpc>
              <a:spcBef>
                <a:spcPts val="0"/>
              </a:spcBef>
            </a:pPr>
            <a:r>
              <a:rPr lang="ar-EG" b="1" dirty="0">
                <a:solidFill>
                  <a:srgbClr val="0070C0"/>
                </a:solidFill>
              </a:rPr>
              <a:t>محاضرة </a:t>
            </a:r>
            <a:r>
              <a:rPr lang="en-US" b="1" dirty="0">
                <a:solidFill>
                  <a:srgbClr val="0070C0"/>
                </a:solidFill>
              </a:rPr>
              <a:t>13</a:t>
            </a:r>
            <a:r>
              <a:rPr lang="ar-EG" b="1" dirty="0">
                <a:solidFill>
                  <a:srgbClr val="0070C0"/>
                </a:solidFill>
              </a:rPr>
              <a:t> /4 /2020</a:t>
            </a:r>
            <a:endParaRPr lang="en-US" b="1" dirty="0">
              <a:solidFill>
                <a:srgbClr val="0070C0"/>
              </a:solidFill>
            </a:endParaRPr>
          </a:p>
        </p:txBody>
      </p:sp>
    </p:spTree>
    <p:extLst>
      <p:ext uri="{BB962C8B-B14F-4D97-AF65-F5344CB8AC3E}">
        <p14:creationId xmlns:p14="http://schemas.microsoft.com/office/powerpoint/2010/main" val="2475805559"/>
      </p:ext>
    </p:extLst>
  </p:cSld>
  <p:clrMapOvr>
    <a:masterClrMapping/>
  </p:clrMapOvr>
  <mc:AlternateContent xmlns:mc="http://schemas.openxmlformats.org/markup-compatibility/2006" xmlns:p14="http://schemas.microsoft.com/office/powerpoint/2010/main">
    <mc:Choice Requires="p14">
      <p:transition spd="slow" p14:dur="2000" advTm="31932"/>
    </mc:Choice>
    <mc:Fallback xmlns="">
      <p:transition spd="slow" advTm="319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3C364-67B3-4BC1-A1CB-26107FD8E370}"/>
              </a:ext>
            </a:extLst>
          </p:cNvPr>
          <p:cNvSpPr>
            <a:spLocks noGrp="1"/>
          </p:cNvSpPr>
          <p:nvPr>
            <p:ph idx="1"/>
          </p:nvPr>
        </p:nvSpPr>
        <p:spPr>
          <a:xfrm>
            <a:off x="7303819" y="1416605"/>
            <a:ext cx="4190148" cy="4822878"/>
          </a:xfrm>
        </p:spPr>
        <p:txBody>
          <a:bodyPr>
            <a:noAutofit/>
          </a:bodyPr>
          <a:lstStyle/>
          <a:p>
            <a:pPr algn="just" rtl="1"/>
            <a:r>
              <a:rPr lang="ar-EG" sz="2800" b="1" dirty="0">
                <a:solidFill>
                  <a:srgbClr val="00B050"/>
                </a:solidFill>
              </a:rPr>
              <a:t>وهنا نلاحظ في مكان تبادل الألوان وجود فتلتين بلون واحد، كما نلاحظ أن فتل اللون الأول تشتغل وجه وفتل اللون الثاني تشتغل ظهر في القلم الرأسي الأول، أما في القلم الرأسي الثاني نجد أن فتل اللون الثاني تشتغل وجه وفتل اللون الأول تشتغل ظهركما هو واضح في التصميم.</a:t>
            </a:r>
            <a:endParaRPr lang="en-US" sz="2800" b="1" dirty="0">
              <a:solidFill>
                <a:srgbClr val="00B050"/>
              </a:solidFill>
            </a:endParaRPr>
          </a:p>
        </p:txBody>
      </p:sp>
      <p:pic>
        <p:nvPicPr>
          <p:cNvPr id="7" name="Picture 6">
            <a:extLst>
              <a:ext uri="{FF2B5EF4-FFF2-40B4-BE49-F238E27FC236}">
                <a16:creationId xmlns:a16="http://schemas.microsoft.com/office/drawing/2014/main" id="{2F30D61D-E446-4BF5-BB94-CFEACD86203B}"/>
              </a:ext>
            </a:extLst>
          </p:cNvPr>
          <p:cNvPicPr>
            <a:picLocks noChangeAspect="1"/>
          </p:cNvPicPr>
          <p:nvPr/>
        </p:nvPicPr>
        <p:blipFill>
          <a:blip r:embed="rId3"/>
          <a:stretch>
            <a:fillRect/>
          </a:stretch>
        </p:blipFill>
        <p:spPr>
          <a:xfrm>
            <a:off x="698033" y="2025748"/>
            <a:ext cx="6101352" cy="3972848"/>
          </a:xfrm>
          <a:prstGeom prst="rect">
            <a:avLst/>
          </a:prstGeom>
        </p:spPr>
      </p:pic>
    </p:spTree>
    <p:extLst>
      <p:ext uri="{BB962C8B-B14F-4D97-AF65-F5344CB8AC3E}">
        <p14:creationId xmlns:p14="http://schemas.microsoft.com/office/powerpoint/2010/main" val="598542830"/>
      </p:ext>
    </p:extLst>
  </p:cSld>
  <p:clrMapOvr>
    <a:masterClrMapping/>
  </p:clrMapOvr>
  <mc:AlternateContent xmlns:mc="http://schemas.openxmlformats.org/markup-compatibility/2006" xmlns:p14="http://schemas.microsoft.com/office/powerpoint/2010/main">
    <mc:Choice Requires="p14">
      <p:transition spd="slow" p14:dur="2000" advTm="17437"/>
    </mc:Choice>
    <mc:Fallback xmlns="">
      <p:transition spd="slow" advTm="174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D7D46-3507-4326-B216-0126D8F184F7}"/>
              </a:ext>
            </a:extLst>
          </p:cNvPr>
          <p:cNvSpPr>
            <a:spLocks noGrp="1"/>
          </p:cNvSpPr>
          <p:nvPr>
            <p:ph type="title"/>
          </p:nvPr>
        </p:nvSpPr>
        <p:spPr>
          <a:xfrm>
            <a:off x="1165567" y="283198"/>
            <a:ext cx="10364451" cy="670637"/>
          </a:xfrm>
        </p:spPr>
        <p:txBody>
          <a:bodyPr>
            <a:normAutofit/>
          </a:bodyPr>
          <a:lstStyle/>
          <a:p>
            <a:pPr algn="r" rtl="1"/>
            <a:r>
              <a:rPr lang="ar-EG" b="1" dirty="0">
                <a:solidFill>
                  <a:srgbClr val="FF0000"/>
                </a:solidFill>
                <a:latin typeface="Calibri" panose="020F0502020204030204" pitchFamily="34" charset="0"/>
                <a:ea typeface="Calibri" panose="020F0502020204030204" pitchFamily="34" charset="0"/>
              </a:rPr>
              <a:t>ثانيا: الحصول علي الأقلام الأفقية:- شكل (5)</a:t>
            </a:r>
          </a:p>
        </p:txBody>
      </p:sp>
      <p:sp>
        <p:nvSpPr>
          <p:cNvPr id="9" name="Rectangle 8">
            <a:extLst>
              <a:ext uri="{FF2B5EF4-FFF2-40B4-BE49-F238E27FC236}">
                <a16:creationId xmlns:a16="http://schemas.microsoft.com/office/drawing/2014/main" id="{26352C7C-4A73-4ABA-9FF2-54FDEAA8EE07}"/>
              </a:ext>
            </a:extLst>
          </p:cNvPr>
          <p:cNvSpPr/>
          <p:nvPr/>
        </p:nvSpPr>
        <p:spPr>
          <a:xfrm>
            <a:off x="5963479" y="2310921"/>
            <a:ext cx="6096000" cy="4547079"/>
          </a:xfrm>
          <a:prstGeom prst="rect">
            <a:avLst/>
          </a:prstGeom>
        </p:spPr>
        <p:txBody>
          <a:bodyPr>
            <a:spAutoFit/>
          </a:bodyPr>
          <a:lstStyle/>
          <a:p>
            <a:pPr marL="342900" marR="0" lvl="0" indent="-342900" algn="just" rtl="1">
              <a:lnSpc>
                <a:spcPct val="150000"/>
              </a:lnSpc>
              <a:spcBef>
                <a:spcPts val="600"/>
              </a:spcBef>
              <a:spcAft>
                <a:spcPts val="600"/>
              </a:spcAft>
              <a:buFont typeface="Arial" panose="020B0604020202020204" pitchFamily="34" charset="0"/>
              <a:buChar char="–"/>
            </a:pPr>
            <a:r>
              <a:rPr lang="ar-EG" sz="2800" b="1" dirty="0">
                <a:solidFill>
                  <a:srgbClr val="00B0F0"/>
                </a:solidFill>
                <a:latin typeface="Calibri" panose="020F0502020204030204" pitchFamily="34" charset="0"/>
                <a:ea typeface="Calibri" panose="020F0502020204030204" pitchFamily="34" charset="0"/>
              </a:rPr>
              <a:t>شكل ( 5- </a:t>
            </a:r>
            <a:r>
              <a:rPr lang="en-US" sz="2800" b="1" dirty="0">
                <a:solidFill>
                  <a:srgbClr val="00B0F0"/>
                </a:solidFill>
                <a:latin typeface="Calibri" panose="020F0502020204030204" pitchFamily="34" charset="0"/>
                <a:ea typeface="Calibri" panose="020F0502020204030204" pitchFamily="34" charset="0"/>
                <a:cs typeface="Arial" panose="020B0604020202020204" pitchFamily="34" charset="0"/>
              </a:rPr>
              <a:t>C</a:t>
            </a:r>
            <a:r>
              <a:rPr lang="ar-EG" sz="2800" b="1" dirty="0">
                <a:solidFill>
                  <a:srgbClr val="00B0F0"/>
                </a:solidFill>
                <a:latin typeface="Calibri" panose="020F0502020204030204" pitchFamily="34" charset="0"/>
                <a:ea typeface="Calibri" panose="020F0502020204030204" pitchFamily="34" charset="0"/>
              </a:rPr>
              <a:t> ) يوضح تكرار واحد في اتجاه السداء وفي اتجاه اللحمة لنسيج مبطن حقيقي من السداء مقلم أفقيا ناتج من استعمال مبرد 5/ 1 للوجه ومبرد1 /5 للظهر بترتيب فتلة وفتلة ويتكرر التصميم علي 12 فتلة و 12 لحمة ومبين بأسفل وجانب الشكل اللقي ونظام تحريك الدرأ.</a:t>
            </a:r>
            <a:endParaRPr lang="en-US" sz="2800" b="1"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FAD0748-C982-49B2-8B84-69D8CE4E3306}"/>
              </a:ext>
            </a:extLst>
          </p:cNvPr>
          <p:cNvSpPr/>
          <p:nvPr/>
        </p:nvSpPr>
        <p:spPr>
          <a:xfrm>
            <a:off x="821635" y="1137804"/>
            <a:ext cx="11052313" cy="1053365"/>
          </a:xfrm>
          <a:prstGeom prst="rect">
            <a:avLst/>
          </a:prstGeom>
        </p:spPr>
        <p:txBody>
          <a:bodyPr wrap="square">
            <a:spAutoFit/>
          </a:bodyPr>
          <a:lstStyle/>
          <a:p>
            <a:pPr marL="342900" marR="0" lvl="0" indent="-342900" algn="just" rtl="1">
              <a:lnSpc>
                <a:spcPct val="150000"/>
              </a:lnSpc>
              <a:spcBef>
                <a:spcPts val="0"/>
              </a:spcBef>
              <a:spcAft>
                <a:spcPts val="0"/>
              </a:spcAft>
              <a:buFont typeface="Arial" panose="020B0604020202020204" pitchFamily="34" charset="0"/>
              <a:buChar char="–"/>
            </a:pPr>
            <a:r>
              <a:rPr lang="ar-EG" sz="2200" b="1" dirty="0">
                <a:solidFill>
                  <a:srgbClr val="00B050"/>
                </a:solidFill>
                <a:latin typeface="Calibri" panose="020F0502020204030204" pitchFamily="34" charset="0"/>
                <a:ea typeface="Calibri" panose="020F0502020204030204" pitchFamily="34" charset="0"/>
              </a:rPr>
              <a:t>شكل ( 5- </a:t>
            </a:r>
            <a:r>
              <a:rPr lang="en-US" sz="2200" b="1" dirty="0">
                <a:solidFill>
                  <a:srgbClr val="00B050"/>
                </a:solidFill>
                <a:latin typeface="Calibri" panose="020F0502020204030204" pitchFamily="34" charset="0"/>
                <a:ea typeface="Calibri" panose="020F0502020204030204" pitchFamily="34" charset="0"/>
                <a:cs typeface="Arial" panose="020B0604020202020204" pitchFamily="34" charset="0"/>
              </a:rPr>
              <a:t>A</a:t>
            </a:r>
            <a:r>
              <a:rPr lang="ar-EG" sz="2200" b="1" dirty="0">
                <a:solidFill>
                  <a:srgbClr val="00B050"/>
                </a:solidFill>
                <a:latin typeface="Calibri" panose="020F0502020204030204" pitchFamily="34" charset="0"/>
                <a:ea typeface="Calibri" panose="020F0502020204030204" pitchFamily="34" charset="0"/>
              </a:rPr>
              <a:t> ) يوضح تأثير الأقلام الأفقية المطلوب الحصول عليها بالقماش.</a:t>
            </a:r>
            <a:endParaRPr lang="en-US" sz="22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Arial" panose="020B0604020202020204" pitchFamily="34" charset="0"/>
              <a:buChar char="–"/>
            </a:pPr>
            <a:r>
              <a:rPr lang="ar-EG" sz="2200" b="1" dirty="0">
                <a:solidFill>
                  <a:schemeClr val="accent5">
                    <a:lumMod val="50000"/>
                  </a:schemeClr>
                </a:solidFill>
                <a:latin typeface="Calibri" panose="020F0502020204030204" pitchFamily="34" charset="0"/>
                <a:ea typeface="Calibri" panose="020F0502020204030204" pitchFamily="34" charset="0"/>
              </a:rPr>
              <a:t>شكل ( 5- </a:t>
            </a:r>
            <a:r>
              <a:rPr lang="en-US" sz="220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B</a:t>
            </a:r>
            <a:r>
              <a:rPr lang="ar-EG" sz="2200" b="1" dirty="0">
                <a:solidFill>
                  <a:schemeClr val="accent5">
                    <a:lumMod val="50000"/>
                  </a:schemeClr>
                </a:solidFill>
                <a:latin typeface="Calibri" panose="020F0502020204030204" pitchFamily="34" charset="0"/>
                <a:ea typeface="Calibri" panose="020F0502020204030204" pitchFamily="34" charset="0"/>
              </a:rPr>
              <a:t> ) يوضح نسيج الوجه مبرد 5/1 من السداء ونسيج الظهر مبرد 1/5 عكس نسيج الوجه والعلامة سداء.</a:t>
            </a:r>
            <a:endParaRPr lang="en-US" sz="220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88C952A-55FA-44A0-B547-BC9634181FE6}"/>
              </a:ext>
            </a:extLst>
          </p:cNvPr>
          <p:cNvPicPr>
            <a:picLocks noChangeAspect="1"/>
          </p:cNvPicPr>
          <p:nvPr/>
        </p:nvPicPr>
        <p:blipFill>
          <a:blip r:embed="rId3"/>
          <a:stretch>
            <a:fillRect/>
          </a:stretch>
        </p:blipFill>
        <p:spPr>
          <a:xfrm>
            <a:off x="533983" y="2923156"/>
            <a:ext cx="4895512" cy="3322608"/>
          </a:xfrm>
          <a:prstGeom prst="rect">
            <a:avLst/>
          </a:prstGeom>
        </p:spPr>
      </p:pic>
    </p:spTree>
    <p:extLst>
      <p:ext uri="{BB962C8B-B14F-4D97-AF65-F5344CB8AC3E}">
        <p14:creationId xmlns:p14="http://schemas.microsoft.com/office/powerpoint/2010/main" val="193554808"/>
      </p:ext>
    </p:extLst>
  </p:cSld>
  <p:clrMapOvr>
    <a:masterClrMapping/>
  </p:clrMapOvr>
  <mc:AlternateContent xmlns:mc="http://schemas.openxmlformats.org/markup-compatibility/2006" xmlns:p14="http://schemas.microsoft.com/office/powerpoint/2010/main">
    <mc:Choice Requires="p14">
      <p:transition spd="slow" p14:dur="2000" advTm="194096"/>
    </mc:Choice>
    <mc:Fallback xmlns="">
      <p:transition spd="slow" advTm="19409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EB45C-52F8-4267-A765-623528F9EA79}"/>
              </a:ext>
            </a:extLst>
          </p:cNvPr>
          <p:cNvSpPr/>
          <p:nvPr/>
        </p:nvSpPr>
        <p:spPr>
          <a:xfrm>
            <a:off x="6095999" y="1919805"/>
            <a:ext cx="6118959" cy="568361"/>
          </a:xfrm>
          <a:prstGeom prst="rect">
            <a:avLst/>
          </a:prstGeom>
        </p:spPr>
        <p:txBody>
          <a:bodyPr wrap="square">
            <a:spAutoFit/>
          </a:bodyPr>
          <a:lstStyle/>
          <a:p>
            <a:pPr marL="342900" lvl="0" indent="-342900" algn="just" rtl="1">
              <a:lnSpc>
                <a:spcPct val="150000"/>
              </a:lnSpc>
              <a:spcBef>
                <a:spcPts val="0"/>
              </a:spcBef>
              <a:buFont typeface="Arial" panose="020B0604020202020204" pitchFamily="34" charset="0"/>
              <a:buChar char="–"/>
            </a:pPr>
            <a:endParaRPr lang="en-US" sz="2300" b="1"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CB6516-0179-42AF-843E-6720672B37CB}"/>
              </a:ext>
            </a:extLst>
          </p:cNvPr>
          <p:cNvSpPr/>
          <p:nvPr/>
        </p:nvSpPr>
        <p:spPr>
          <a:xfrm>
            <a:off x="6851080" y="0"/>
            <a:ext cx="4895512" cy="6650860"/>
          </a:xfrm>
          <a:prstGeom prst="rect">
            <a:avLst/>
          </a:prstGeom>
        </p:spPr>
        <p:txBody>
          <a:bodyPr wrap="square">
            <a:spAutoFit/>
          </a:bodyPr>
          <a:lstStyle/>
          <a:p>
            <a:pPr marL="342900" marR="0" lvl="0" indent="-342900" algn="just" rtl="1">
              <a:lnSpc>
                <a:spcPct val="150000"/>
              </a:lnSpc>
              <a:spcBef>
                <a:spcPts val="0"/>
              </a:spcBef>
              <a:spcAft>
                <a:spcPts val="0"/>
              </a:spcAft>
              <a:buFont typeface="Arial" panose="020B0604020202020204" pitchFamily="34" charset="0"/>
              <a:buChar char="–"/>
            </a:pPr>
            <a:r>
              <a:rPr lang="ar-EG" sz="3600" b="1" dirty="0">
                <a:solidFill>
                  <a:srgbClr val="00B050"/>
                </a:solidFill>
                <a:latin typeface="Calibri" panose="020F0502020204030204" pitchFamily="34" charset="0"/>
                <a:ea typeface="Calibri" panose="020F0502020204030204" pitchFamily="34" charset="0"/>
              </a:rPr>
              <a:t>	وهنا نلاحظ أن فتل اللون الأول تشتغل وجه وخيوط اللون الثاني تشتغل ظهر في القلم الأفقي الأول أما في القلم الأفقي الثاني نجد أن خيوط الون الثاني تشتغل وجه وخيوط اللون الأول تشتغل ظهر.</a:t>
            </a:r>
            <a:endParaRPr lang="en-US" sz="36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209321A-4EE1-4B2E-9425-76C07268B877}"/>
              </a:ext>
            </a:extLst>
          </p:cNvPr>
          <p:cNvPicPr>
            <a:picLocks noChangeAspect="1"/>
          </p:cNvPicPr>
          <p:nvPr/>
        </p:nvPicPr>
        <p:blipFill>
          <a:blip r:embed="rId3"/>
          <a:stretch>
            <a:fillRect/>
          </a:stretch>
        </p:blipFill>
        <p:spPr>
          <a:xfrm>
            <a:off x="154745" y="1352927"/>
            <a:ext cx="6620129" cy="4493114"/>
          </a:xfrm>
          <a:prstGeom prst="rect">
            <a:avLst/>
          </a:prstGeom>
        </p:spPr>
      </p:pic>
    </p:spTree>
    <p:extLst>
      <p:ext uri="{BB962C8B-B14F-4D97-AF65-F5344CB8AC3E}">
        <p14:creationId xmlns:p14="http://schemas.microsoft.com/office/powerpoint/2010/main" val="2277627898"/>
      </p:ext>
    </p:extLst>
  </p:cSld>
  <p:clrMapOvr>
    <a:masterClrMapping/>
  </p:clrMapOvr>
  <mc:AlternateContent xmlns:mc="http://schemas.openxmlformats.org/markup-compatibility/2006" xmlns:p14="http://schemas.microsoft.com/office/powerpoint/2010/main">
    <mc:Choice Requires="p14">
      <p:transition spd="slow" p14:dur="2000" advTm="133640"/>
    </mc:Choice>
    <mc:Fallback xmlns="">
      <p:transition spd="slow" advTm="1336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D7D46-3507-4326-B216-0126D8F184F7}"/>
              </a:ext>
            </a:extLst>
          </p:cNvPr>
          <p:cNvSpPr>
            <a:spLocks noGrp="1"/>
          </p:cNvSpPr>
          <p:nvPr>
            <p:ph type="title"/>
          </p:nvPr>
        </p:nvSpPr>
        <p:spPr>
          <a:xfrm>
            <a:off x="1165567" y="283198"/>
            <a:ext cx="10355873" cy="670637"/>
          </a:xfrm>
        </p:spPr>
        <p:txBody>
          <a:bodyPr>
            <a:normAutofit/>
          </a:bodyPr>
          <a:lstStyle/>
          <a:p>
            <a:pPr algn="r" rtl="1"/>
            <a:r>
              <a:rPr lang="ar-EG" b="1" dirty="0">
                <a:solidFill>
                  <a:srgbClr val="FF0000"/>
                </a:solidFill>
                <a:latin typeface="Calibri" panose="020F0502020204030204" pitchFamily="34" charset="0"/>
                <a:ea typeface="Calibri" panose="020F0502020204030204" pitchFamily="34" charset="0"/>
              </a:rPr>
              <a:t>ثالثا: الحصول الضامات:- شكل (6)</a:t>
            </a:r>
          </a:p>
        </p:txBody>
      </p:sp>
      <p:sp>
        <p:nvSpPr>
          <p:cNvPr id="2" name="Rectangle 1">
            <a:extLst>
              <a:ext uri="{FF2B5EF4-FFF2-40B4-BE49-F238E27FC236}">
                <a16:creationId xmlns:a16="http://schemas.microsoft.com/office/drawing/2014/main" id="{07DEB45C-52F8-4267-A765-623528F9EA79}"/>
              </a:ext>
            </a:extLst>
          </p:cNvPr>
          <p:cNvSpPr/>
          <p:nvPr/>
        </p:nvSpPr>
        <p:spPr>
          <a:xfrm>
            <a:off x="6138202" y="1919805"/>
            <a:ext cx="6118959" cy="568361"/>
          </a:xfrm>
          <a:prstGeom prst="rect">
            <a:avLst/>
          </a:prstGeom>
        </p:spPr>
        <p:txBody>
          <a:bodyPr wrap="square">
            <a:spAutoFit/>
          </a:bodyPr>
          <a:lstStyle/>
          <a:p>
            <a:pPr marL="342900" lvl="0" indent="-342900" algn="just" rtl="1">
              <a:lnSpc>
                <a:spcPct val="150000"/>
              </a:lnSpc>
              <a:spcBef>
                <a:spcPts val="0"/>
              </a:spcBef>
              <a:buFont typeface="Arial" panose="020B0604020202020204" pitchFamily="34" charset="0"/>
              <a:buChar char="–"/>
            </a:pPr>
            <a:endParaRPr lang="en-US" sz="2300" b="1"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D070962-DB3B-4339-8407-7D9D77C81E0E}"/>
              </a:ext>
            </a:extLst>
          </p:cNvPr>
          <p:cNvSpPr/>
          <p:nvPr/>
        </p:nvSpPr>
        <p:spPr>
          <a:xfrm>
            <a:off x="5945945" y="953835"/>
            <a:ext cx="6096000" cy="5572679"/>
          </a:xfrm>
          <a:prstGeom prst="rect">
            <a:avLst/>
          </a:prstGeom>
        </p:spPr>
        <p:txBody>
          <a:bodyPr>
            <a:spAutoFit/>
          </a:bodyPr>
          <a:lstStyle/>
          <a:p>
            <a:pPr marL="342900" marR="0" lvl="0" indent="-342900" algn="just" rtl="1">
              <a:lnSpc>
                <a:spcPct val="150000"/>
              </a:lnSpc>
              <a:spcBef>
                <a:spcPts val="0"/>
              </a:spcBef>
              <a:spcAft>
                <a:spcPts val="0"/>
              </a:spcAft>
              <a:buFont typeface="Arial" panose="020B0604020202020204" pitchFamily="34" charset="0"/>
              <a:buChar char="–"/>
            </a:pPr>
            <a:r>
              <a:rPr lang="ar-EG" sz="2400" b="1" dirty="0">
                <a:solidFill>
                  <a:srgbClr val="92D050"/>
                </a:solidFill>
                <a:latin typeface="Calibri" panose="020F0502020204030204" pitchFamily="34" charset="0"/>
                <a:ea typeface="Calibri" panose="020F0502020204030204" pitchFamily="34" charset="0"/>
              </a:rPr>
              <a:t>شكل ( 6- </a:t>
            </a:r>
            <a:r>
              <a:rPr lang="en-US" sz="2400" b="1" dirty="0">
                <a:solidFill>
                  <a:srgbClr val="92D050"/>
                </a:solidFill>
                <a:latin typeface="Calibri" panose="020F0502020204030204" pitchFamily="34" charset="0"/>
                <a:ea typeface="Calibri" panose="020F0502020204030204" pitchFamily="34" charset="0"/>
                <a:cs typeface="Arial" panose="020B0604020202020204" pitchFamily="34" charset="0"/>
              </a:rPr>
              <a:t>A</a:t>
            </a:r>
            <a:r>
              <a:rPr lang="ar-EG" sz="2400" b="1" dirty="0">
                <a:solidFill>
                  <a:srgbClr val="92D050"/>
                </a:solidFill>
                <a:latin typeface="Calibri" panose="020F0502020204030204" pitchFamily="34" charset="0"/>
                <a:ea typeface="Calibri" panose="020F0502020204030204" pitchFamily="34" charset="0"/>
              </a:rPr>
              <a:t> ) يوضح تأثير الضامة المطلوب الحصول عليها بالقماش.</a:t>
            </a:r>
            <a:endParaRPr lang="en-US" sz="2400" b="1"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Arial" panose="020B0604020202020204" pitchFamily="34" charset="0"/>
              <a:buChar char="–"/>
            </a:pPr>
            <a:r>
              <a:rPr lang="ar-EG" sz="2400" b="1" dirty="0">
                <a:solidFill>
                  <a:srgbClr val="00B050"/>
                </a:solidFill>
                <a:latin typeface="Calibri" panose="020F0502020204030204" pitchFamily="34" charset="0"/>
                <a:ea typeface="Calibri" panose="020F0502020204030204" pitchFamily="34" charset="0"/>
              </a:rPr>
              <a:t>شكل ( 6 - </a:t>
            </a:r>
            <a:r>
              <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rPr>
              <a:t>B</a:t>
            </a:r>
            <a:r>
              <a:rPr lang="ar-EG" sz="2400" b="1" dirty="0">
                <a:solidFill>
                  <a:srgbClr val="00B050"/>
                </a:solidFill>
                <a:latin typeface="Calibri" panose="020F0502020204030204" pitchFamily="34" charset="0"/>
                <a:ea typeface="Calibri" panose="020F0502020204030204" pitchFamily="34" charset="0"/>
              </a:rPr>
              <a:t> ) يوضح نسيج الوجه أطلس 5 من السداء ونسيج الظهر أطلس 5  من اللحمة عكس نسيج الوجه والعلامة سداء.</a:t>
            </a:r>
            <a:endParaRPr lang="en-US" sz="24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Arial" panose="020B0604020202020204" pitchFamily="34" charset="0"/>
              <a:buChar char="–"/>
            </a:pPr>
            <a:r>
              <a:rPr lang="ar-EG" sz="2400" b="1" dirty="0">
                <a:solidFill>
                  <a:srgbClr val="00B0F0"/>
                </a:solidFill>
                <a:latin typeface="Calibri" panose="020F0502020204030204" pitchFamily="34" charset="0"/>
                <a:ea typeface="Calibri" panose="020F0502020204030204" pitchFamily="34" charset="0"/>
              </a:rPr>
              <a:t>شكل ( 9- </a:t>
            </a:r>
            <a:r>
              <a:rPr lang="en-US" sz="2400" b="1" dirty="0">
                <a:solidFill>
                  <a:srgbClr val="00B0F0"/>
                </a:solidFill>
                <a:latin typeface="Calibri" panose="020F0502020204030204" pitchFamily="34" charset="0"/>
                <a:ea typeface="Calibri" panose="020F0502020204030204" pitchFamily="34" charset="0"/>
                <a:cs typeface="Arial" panose="020B0604020202020204" pitchFamily="34" charset="0"/>
              </a:rPr>
              <a:t>C</a:t>
            </a:r>
            <a:r>
              <a:rPr lang="ar-EG" sz="2400" b="1" dirty="0">
                <a:solidFill>
                  <a:srgbClr val="00B0F0"/>
                </a:solidFill>
                <a:latin typeface="Calibri" panose="020F0502020204030204" pitchFamily="34" charset="0"/>
                <a:ea typeface="Calibri" panose="020F0502020204030204" pitchFamily="34" charset="0"/>
              </a:rPr>
              <a:t> )  يوضح تكرارين في اتجاه السداء وتكرار في اتجاه اللحمة لتصميم مبطن حقيقي من السداء لضامة باستعمال أطلس 5 من الوجه والظهر بترتيب فتلة وفتلة  ويتكرر التصميم علي 20 فتلة 20 لحمة،  ومبين باسفل وجانب الشكل اللقي ونظام تحريك الدرأ.</a:t>
            </a:r>
            <a:endParaRPr lang="en-US" sz="2400" b="1"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1654A60-3BDC-4B6C-9656-12D40091C6D8}"/>
              </a:ext>
            </a:extLst>
          </p:cNvPr>
          <p:cNvPicPr>
            <a:picLocks noChangeAspect="1"/>
          </p:cNvPicPr>
          <p:nvPr/>
        </p:nvPicPr>
        <p:blipFill>
          <a:blip r:embed="rId3"/>
          <a:stretch>
            <a:fillRect/>
          </a:stretch>
        </p:blipFill>
        <p:spPr>
          <a:xfrm>
            <a:off x="771402" y="2203985"/>
            <a:ext cx="4895512" cy="3584759"/>
          </a:xfrm>
          <a:prstGeom prst="rect">
            <a:avLst/>
          </a:prstGeom>
        </p:spPr>
      </p:pic>
    </p:spTree>
    <p:extLst>
      <p:ext uri="{BB962C8B-B14F-4D97-AF65-F5344CB8AC3E}">
        <p14:creationId xmlns:p14="http://schemas.microsoft.com/office/powerpoint/2010/main" val="3970524985"/>
      </p:ext>
    </p:extLst>
  </p:cSld>
  <p:clrMapOvr>
    <a:masterClrMapping/>
  </p:clrMapOvr>
  <mc:AlternateContent xmlns:mc="http://schemas.openxmlformats.org/markup-compatibility/2006" xmlns:p14="http://schemas.microsoft.com/office/powerpoint/2010/main">
    <mc:Choice Requires="p14">
      <p:transition spd="slow" p14:dur="2000" advTm="66894"/>
    </mc:Choice>
    <mc:Fallback xmlns="">
      <p:transition spd="slow" advTm="6689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EB45C-52F8-4267-A765-623528F9EA79}"/>
              </a:ext>
            </a:extLst>
          </p:cNvPr>
          <p:cNvSpPr/>
          <p:nvPr/>
        </p:nvSpPr>
        <p:spPr>
          <a:xfrm>
            <a:off x="6095999" y="1919805"/>
            <a:ext cx="6118959" cy="568361"/>
          </a:xfrm>
          <a:prstGeom prst="rect">
            <a:avLst/>
          </a:prstGeom>
        </p:spPr>
        <p:txBody>
          <a:bodyPr wrap="square">
            <a:spAutoFit/>
          </a:bodyPr>
          <a:lstStyle/>
          <a:p>
            <a:pPr marL="342900" lvl="0" indent="-342900" algn="just" rtl="1">
              <a:lnSpc>
                <a:spcPct val="150000"/>
              </a:lnSpc>
              <a:spcBef>
                <a:spcPts val="0"/>
              </a:spcBef>
              <a:buFont typeface="Arial" panose="020B0604020202020204" pitchFamily="34" charset="0"/>
              <a:buChar char="–"/>
            </a:pPr>
            <a:endParaRPr lang="en-US" sz="2300" b="1"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4E01746-B85E-4D80-9D03-73E8BDC0B4D2}"/>
              </a:ext>
            </a:extLst>
          </p:cNvPr>
          <p:cNvPicPr>
            <a:picLocks noChangeAspect="1"/>
          </p:cNvPicPr>
          <p:nvPr/>
        </p:nvPicPr>
        <p:blipFill>
          <a:blip r:embed="rId3"/>
          <a:stretch>
            <a:fillRect/>
          </a:stretch>
        </p:blipFill>
        <p:spPr>
          <a:xfrm>
            <a:off x="1364566" y="326726"/>
            <a:ext cx="8873205" cy="6065659"/>
          </a:xfrm>
          <a:prstGeom prst="rect">
            <a:avLst/>
          </a:prstGeom>
        </p:spPr>
      </p:pic>
    </p:spTree>
    <p:extLst>
      <p:ext uri="{BB962C8B-B14F-4D97-AF65-F5344CB8AC3E}">
        <p14:creationId xmlns:p14="http://schemas.microsoft.com/office/powerpoint/2010/main" val="1092697210"/>
      </p:ext>
    </p:extLst>
  </p:cSld>
  <p:clrMapOvr>
    <a:masterClrMapping/>
  </p:clrMapOvr>
  <mc:AlternateContent xmlns:mc="http://schemas.openxmlformats.org/markup-compatibility/2006" xmlns:p14="http://schemas.microsoft.com/office/powerpoint/2010/main">
    <mc:Choice Requires="p14">
      <p:transition spd="slow" p14:dur="2000" advTm="24392"/>
    </mc:Choice>
    <mc:Fallback xmlns="">
      <p:transition spd="slow" advTm="243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4E61-65DB-4C33-8CC5-906203CB1E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002047-A345-4805-9562-C6FE3512FBC6}"/>
              </a:ext>
            </a:extLst>
          </p:cNvPr>
          <p:cNvSpPr>
            <a:spLocks noGrp="1"/>
          </p:cNvSpPr>
          <p:nvPr>
            <p:ph idx="1"/>
          </p:nvPr>
        </p:nvSpPr>
        <p:spPr/>
        <p:txBody>
          <a:bodyPr/>
          <a:lstStyle/>
          <a:p>
            <a:endParaRPr lang="en-US" dirty="0"/>
          </a:p>
        </p:txBody>
      </p:sp>
      <p:sp>
        <p:nvSpPr>
          <p:cNvPr id="5" name="Subtitle 2">
            <a:extLst>
              <a:ext uri="{FF2B5EF4-FFF2-40B4-BE49-F238E27FC236}">
                <a16:creationId xmlns:a16="http://schemas.microsoft.com/office/drawing/2014/main" id="{5069D8B3-E433-44B0-BF03-1EBFCC703E09}"/>
              </a:ext>
            </a:extLst>
          </p:cNvPr>
          <p:cNvSpPr txBox="1">
            <a:spLocks/>
          </p:cNvSpPr>
          <p:nvPr/>
        </p:nvSpPr>
        <p:spPr>
          <a:xfrm>
            <a:off x="1524000" y="4373794"/>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ysClr val="window" lastClr="FFFFFF"/>
                </a:solidFill>
                <a:effectLst/>
                <a:uLnTx/>
                <a:uFillTx/>
                <a:latin typeface="Calibri" panose="020F0502020204030204"/>
                <a:ea typeface="+mn-ea"/>
                <a:cs typeface="+mn-cs"/>
              </a:rPr>
              <a:t>THANK YOU</a:t>
            </a:r>
            <a:endParaRPr kumimoji="0" lang="ar-EG" sz="3600" b="0" i="0" u="none" strike="noStrike" kern="1200" cap="none" spc="0" normalizeH="0" baseline="0" noProof="0" dirty="0">
              <a:ln>
                <a:noFill/>
              </a:ln>
              <a:solidFill>
                <a:sysClr val="window" lastClr="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14915152"/>
      </p:ext>
    </p:extLst>
  </p:cSld>
  <p:clrMapOvr>
    <a:masterClrMapping/>
  </p:clrMapOvr>
  <mc:AlternateContent xmlns:mc="http://schemas.openxmlformats.org/markup-compatibility/2006" xmlns:p14="http://schemas.microsoft.com/office/powerpoint/2010/main">
    <mc:Choice Requires="p14">
      <p:transition spd="slow" p14:dur="2000" advTm="47077"/>
    </mc:Choice>
    <mc:Fallback xmlns="">
      <p:transition spd="slow" advTm="470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65E-29BE-4A86-9B8C-9001442545F3}"/>
              </a:ext>
            </a:extLst>
          </p:cNvPr>
          <p:cNvSpPr>
            <a:spLocks noGrp="1"/>
          </p:cNvSpPr>
          <p:nvPr>
            <p:ph type="title"/>
          </p:nvPr>
        </p:nvSpPr>
        <p:spPr>
          <a:xfrm>
            <a:off x="913775" y="618517"/>
            <a:ext cx="10364451" cy="1097741"/>
          </a:xfrm>
        </p:spPr>
        <p:txBody>
          <a:bodyPr>
            <a:normAutofit/>
          </a:bodyPr>
          <a:lstStyle/>
          <a:p>
            <a:pPr indent="457200" algn="r" rtl="1">
              <a:spcBef>
                <a:spcPts val="0"/>
              </a:spcBef>
            </a:pPr>
            <a:r>
              <a:rPr lang="ar-EG"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الأنسجة المبطنة الحقيقية من السداء</a:t>
            </a:r>
            <a:br>
              <a:rPr lang="en-US" b="1"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ar-EG"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 </a:t>
            </a:r>
            <a:r>
              <a:rPr lang="en-US" b="1" u="sng" dirty="0">
                <a:solidFill>
                  <a:srgbClr val="FF0000"/>
                </a:solidFill>
                <a:effectLst>
                  <a:outerShdw blurRad="38100" dist="38100" dir="2700000" algn="tl">
                    <a:srgbClr val="000000">
                      <a:alpha val="43137"/>
                    </a:srgbClr>
                  </a:outerShdw>
                </a:effectLst>
                <a:latin typeface="Simplified Arabic" panose="02020603050405020304" pitchFamily="18" charset="-78"/>
                <a:ea typeface="Times New Roman" panose="02020603050405020304" pitchFamily="18" charset="0"/>
                <a:cs typeface="Arial" panose="020B0604020202020204" pitchFamily="34" charset="0"/>
              </a:rPr>
              <a:t>BACKED-</a:t>
            </a:r>
            <a:r>
              <a:rPr lang="en-US" b="1" u="sng" dirty="0" err="1">
                <a:solidFill>
                  <a:srgbClr val="FF0000"/>
                </a:solidFill>
                <a:effectLst>
                  <a:outerShdw blurRad="38100" dist="38100" dir="2700000" algn="tl">
                    <a:srgbClr val="000000">
                      <a:alpha val="43137"/>
                    </a:srgbClr>
                  </a:outerShdw>
                </a:effectLst>
                <a:latin typeface="Simplified Arabic" panose="02020603050405020304" pitchFamily="18" charset="-78"/>
                <a:ea typeface="Times New Roman" panose="02020603050405020304" pitchFamily="18" charset="0"/>
                <a:cs typeface="Arial" panose="020B0604020202020204" pitchFamily="34" charset="0"/>
              </a:rPr>
              <a:t>WArps</a:t>
            </a:r>
            <a:r>
              <a:rPr lang="en-US" b="1" u="sng" dirty="0">
                <a:solidFill>
                  <a:srgbClr val="FF0000"/>
                </a:solidFill>
                <a:effectLst>
                  <a:outerShdw blurRad="38100" dist="38100" dir="2700000" algn="tl">
                    <a:srgbClr val="000000">
                      <a:alpha val="43137"/>
                    </a:srgbClr>
                  </a:outerShdw>
                </a:effectLst>
                <a:latin typeface="Simplified Arabic" panose="02020603050405020304" pitchFamily="18" charset="-78"/>
                <a:ea typeface="Times New Roman" panose="02020603050405020304" pitchFamily="18" charset="0"/>
                <a:cs typeface="Arial" panose="020B0604020202020204" pitchFamily="34" charset="0"/>
              </a:rPr>
              <a:t> WEAVES</a:t>
            </a:r>
            <a:endParaRPr lang="en-US" b="1" u="sng"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AB3C364-67B3-4BC1-A1CB-26107FD8E370}"/>
              </a:ext>
            </a:extLst>
          </p:cNvPr>
          <p:cNvSpPr>
            <a:spLocks noGrp="1"/>
          </p:cNvSpPr>
          <p:nvPr>
            <p:ph idx="1"/>
          </p:nvPr>
        </p:nvSpPr>
        <p:spPr>
          <a:xfrm>
            <a:off x="1476483" y="1575584"/>
            <a:ext cx="10364452" cy="4878226"/>
          </a:xfrm>
        </p:spPr>
        <p:txBody>
          <a:bodyPr>
            <a:noAutofit/>
          </a:bodyPr>
          <a:lstStyle/>
          <a:p>
            <a:pPr algn="just" rtl="1">
              <a:spcBef>
                <a:spcPts val="0"/>
              </a:spcBef>
            </a:pPr>
            <a:r>
              <a:rPr lang="ar-EG" sz="3000" b="1" dirty="0">
                <a:solidFill>
                  <a:srgbClr val="7030A0"/>
                </a:solidFill>
                <a:latin typeface="Calibri" panose="020F0502020204030204" pitchFamily="34" charset="0"/>
                <a:ea typeface="Calibri" panose="020F0502020204030204" pitchFamily="34" charset="0"/>
              </a:rPr>
              <a:t> </a:t>
            </a:r>
            <a:r>
              <a:rPr lang="ar-EG" sz="3000" b="1" dirty="0">
                <a:solidFill>
                  <a:srgbClr val="0070C0"/>
                </a:solidFill>
                <a:latin typeface="Calibri" panose="020F0502020204030204" pitchFamily="34" charset="0"/>
                <a:ea typeface="Calibri" panose="020F0502020204030204" pitchFamily="34" charset="0"/>
              </a:rPr>
              <a:t>الأنسجة المبطنة من السداء تعتبر من الأنسجة التي تحتاج إلي سدائين ولحمة واحدة بهدف الحصول علي أقمشة أثقل وزنا من الأقمشة العادية التي تتكون من سداء ولحمة واحدة فقط.</a:t>
            </a:r>
          </a:p>
          <a:p>
            <a:pPr algn="just" rtl="1">
              <a:spcBef>
                <a:spcPts val="0"/>
              </a:spcBef>
            </a:pPr>
            <a:r>
              <a:rPr lang="ar-EG" sz="3000" b="1" dirty="0">
                <a:solidFill>
                  <a:schemeClr val="accent5">
                    <a:lumMod val="50000"/>
                  </a:schemeClr>
                </a:solidFill>
                <a:latin typeface="Calibri" panose="020F0502020204030204" pitchFamily="34" charset="0"/>
                <a:ea typeface="Calibri" panose="020F0502020204030204" pitchFamily="34" charset="0"/>
              </a:rPr>
              <a:t>    كما أن هذه الأنسجة تتشابه مع الأنسجة الحقيقية المبطنة من اللحمة من حيث استعمالاتها، في أقمشة المفروشات والستائر، وخاصة أقمشة الستائر البلاك أوت </a:t>
            </a:r>
            <a:r>
              <a:rPr lang="en-US" sz="3000" b="1"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BLACKOUT </a:t>
            </a:r>
            <a:r>
              <a:rPr lang="ar-EG" sz="3000" b="1" dirty="0">
                <a:solidFill>
                  <a:schemeClr val="accent5">
                    <a:lumMod val="50000"/>
                  </a:schemeClr>
                </a:solidFill>
                <a:latin typeface="Calibri" panose="020F0502020204030204" pitchFamily="34" charset="0"/>
                <a:ea typeface="Calibri" panose="020F0502020204030204" pitchFamily="34" charset="0"/>
              </a:rPr>
              <a:t>وهي الستائر التي تستخدم لحجب الضوء تماما.</a:t>
            </a:r>
          </a:p>
          <a:p>
            <a:pPr algn="just" rtl="1">
              <a:spcBef>
                <a:spcPts val="0"/>
              </a:spcBef>
            </a:pPr>
            <a:r>
              <a:rPr lang="ar-EG" sz="3000" b="1" dirty="0">
                <a:solidFill>
                  <a:srgbClr val="00B050"/>
                </a:solidFill>
                <a:latin typeface="Calibri" panose="020F0502020204030204" pitchFamily="34" charset="0"/>
                <a:ea typeface="Calibri" panose="020F0502020204030204" pitchFamily="34" charset="0"/>
              </a:rPr>
              <a:t>   إلا أن الأنسجة المبطنة الحقيقية من السداء أكثر جودة من المبطنة من اللحمة لإستعمال خيوط جيدة ومتينة من السداء أكثر من ما تستعمل للحمة. </a:t>
            </a:r>
          </a:p>
          <a:p>
            <a:pPr algn="just" rtl="1">
              <a:spcBef>
                <a:spcPts val="0"/>
              </a:spcBef>
            </a:pPr>
            <a:r>
              <a:rPr lang="ar-EG" sz="3000" b="1" dirty="0">
                <a:solidFill>
                  <a:srgbClr val="7030A0"/>
                </a:solidFill>
                <a:latin typeface="Calibri" panose="020F0502020204030204" pitchFamily="34" charset="0"/>
                <a:ea typeface="Calibri" panose="020F0502020204030204" pitchFamily="34" charset="0"/>
              </a:rPr>
              <a:t> وكذلك يمكن الحصول علي أقمشة ذات نقوشات.</a:t>
            </a:r>
            <a:endParaRPr lang="en-US" sz="30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7826627"/>
      </p:ext>
    </p:extLst>
  </p:cSld>
  <p:clrMapOvr>
    <a:masterClrMapping/>
  </p:clrMapOvr>
  <mc:AlternateContent xmlns:mc="http://schemas.openxmlformats.org/markup-compatibility/2006" xmlns:p14="http://schemas.microsoft.com/office/powerpoint/2010/main">
    <mc:Choice Requires="p14">
      <p:transition spd="slow" p14:dur="2000" advTm="84601"/>
    </mc:Choice>
    <mc:Fallback xmlns="">
      <p:transition spd="slow" advTm="846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D7B0-65A3-4CE6-81DA-15560F86C694}"/>
              </a:ext>
            </a:extLst>
          </p:cNvPr>
          <p:cNvSpPr>
            <a:spLocks noGrp="1"/>
          </p:cNvSpPr>
          <p:nvPr>
            <p:ph type="title"/>
          </p:nvPr>
        </p:nvSpPr>
        <p:spPr>
          <a:xfrm>
            <a:off x="548640" y="463413"/>
            <a:ext cx="11155631" cy="1074701"/>
          </a:xfrm>
        </p:spPr>
        <p:txBody>
          <a:bodyPr>
            <a:noAutofit/>
          </a:bodyPr>
          <a:lstStyle/>
          <a:p>
            <a:pPr algn="r" rtl="1"/>
            <a:r>
              <a:rPr lang="ar-EG" sz="4000" b="1" dirty="0">
                <a:solidFill>
                  <a:srgbClr val="FF0000"/>
                </a:solidFill>
                <a:effectLst>
                  <a:outerShdw blurRad="38100" dist="38100" dir="2700000" algn="tl">
                    <a:srgbClr val="000000">
                      <a:alpha val="43137"/>
                    </a:srgbClr>
                  </a:outerShdw>
                </a:effectLst>
              </a:rPr>
              <a:t>ولتوقيع تركيب أنسجة المبطن الحقيقية من السداء علي ورق المربعات يتبع الأتي:-</a:t>
            </a:r>
            <a:endParaRPr lang="en-US" sz="4000" b="1" dirty="0">
              <a:solidFill>
                <a:srgbClr val="FF000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AC939FC8-829B-4D40-9F5E-9F7C08BADF84}"/>
              </a:ext>
            </a:extLst>
          </p:cNvPr>
          <p:cNvSpPr>
            <a:spLocks noGrp="1"/>
          </p:cNvSpPr>
          <p:nvPr>
            <p:ph idx="1"/>
          </p:nvPr>
        </p:nvSpPr>
        <p:spPr>
          <a:xfrm>
            <a:off x="548640" y="1538114"/>
            <a:ext cx="11155631" cy="5008460"/>
          </a:xfrm>
        </p:spPr>
        <p:txBody>
          <a:bodyPr>
            <a:noAutofit/>
          </a:bodyPr>
          <a:lstStyle/>
          <a:p>
            <a:pPr marL="342900" marR="0" lvl="0" indent="-342900" algn="just" rtl="1">
              <a:spcBef>
                <a:spcPts val="0"/>
              </a:spcBef>
              <a:spcAft>
                <a:spcPts val="0"/>
              </a:spcAft>
              <a:buFont typeface="+mj-lt"/>
              <a:buAutoNum type="arabicPeriod"/>
            </a:pPr>
            <a:r>
              <a:rPr lang="ar-EG" sz="3200" b="1" dirty="0">
                <a:solidFill>
                  <a:srgbClr val="00B050"/>
                </a:solidFill>
                <a:latin typeface="Calibri" panose="020F0502020204030204" pitchFamily="34" charset="0"/>
                <a:ea typeface="Calibri" panose="020F0502020204030204" pitchFamily="34" charset="0"/>
              </a:rPr>
              <a:t>تتبع نفس القواعد التي اتبعت للحصول علي أنسجة المبطن الحقيقية.</a:t>
            </a:r>
          </a:p>
          <a:p>
            <a:pPr marL="342900" marR="0" lvl="0" indent="-342900" algn="just" rtl="1">
              <a:spcBef>
                <a:spcPts val="0"/>
              </a:spcBef>
              <a:spcAft>
                <a:spcPts val="0"/>
              </a:spcAft>
              <a:buFont typeface="+mj-lt"/>
              <a:buAutoNum type="arabicPeriod"/>
            </a:pPr>
            <a:r>
              <a:rPr lang="ar-EG" sz="3200" b="1" dirty="0">
                <a:solidFill>
                  <a:schemeClr val="accent5">
                    <a:lumMod val="50000"/>
                  </a:schemeClr>
                </a:solidFill>
                <a:latin typeface="Calibri" panose="020F0502020204030204" pitchFamily="34" charset="0"/>
                <a:ea typeface="Calibri" panose="020F0502020204030204" pitchFamily="34" charset="0"/>
              </a:rPr>
              <a:t> من اللحمة الا أن التوقيع يكون في اتجاه السداء للحصول علي الأقمشة المبطنة الحقيقية من السداء.</a:t>
            </a:r>
          </a:p>
          <a:p>
            <a:pPr marL="342900" marR="0" lvl="0" indent="-342900" algn="just" rtl="1">
              <a:spcBef>
                <a:spcPts val="0"/>
              </a:spcBef>
              <a:spcAft>
                <a:spcPts val="0"/>
              </a:spcAft>
              <a:buFont typeface="+mj-lt"/>
              <a:buAutoNum type="arabicPeriod"/>
            </a:pPr>
            <a:r>
              <a:rPr lang="ar-EG" sz="3200" b="1" dirty="0">
                <a:solidFill>
                  <a:schemeClr val="accent6">
                    <a:lumMod val="50000"/>
                  </a:schemeClr>
                </a:solidFill>
                <a:latin typeface="Calibri" panose="020F0502020204030204" pitchFamily="34" charset="0"/>
                <a:ea typeface="Calibri" panose="020F0502020204030204" pitchFamily="34" charset="0"/>
              </a:rPr>
              <a:t> كما أن العلامات الموضوعة علي ورق المربعات في هذه الحالة تعبر عن السداء</a:t>
            </a:r>
          </a:p>
          <a:p>
            <a:pPr marL="342900" marR="0" lvl="0" indent="-342900" algn="just" rtl="1">
              <a:spcBef>
                <a:spcPts val="0"/>
              </a:spcBef>
              <a:spcAft>
                <a:spcPts val="0"/>
              </a:spcAft>
              <a:buFont typeface="+mj-lt"/>
              <a:buAutoNum type="arabicPeriod"/>
            </a:pPr>
            <a:r>
              <a:rPr lang="ar-EG" sz="3200" b="1" dirty="0">
                <a:solidFill>
                  <a:schemeClr val="accent6">
                    <a:lumMod val="50000"/>
                  </a:schemeClr>
                </a:solidFill>
                <a:latin typeface="Calibri" panose="020F0502020204030204" pitchFamily="34" charset="0"/>
                <a:ea typeface="Calibri" panose="020F0502020204030204" pitchFamily="34" charset="0"/>
              </a:rPr>
              <a:t> </a:t>
            </a:r>
            <a:r>
              <a:rPr lang="ar-EG" sz="3200" b="1" dirty="0">
                <a:solidFill>
                  <a:srgbClr val="0070C0"/>
                </a:solidFill>
                <a:latin typeface="Calibri" panose="020F0502020204030204" pitchFamily="34" charset="0"/>
                <a:ea typeface="Calibri" panose="020F0502020204030204" pitchFamily="34" charset="0"/>
              </a:rPr>
              <a:t>كذلك يجب الأخذ في الإعتبار عند وضع تصميمات المبطنة الحقيقية من السداء إختيار الأنسجة المتناسبة والمتحدة التقاطع حتي لا تتعدد المطاوي حيث انه عند اختلاف التقاطعات بين نسيج الوجه ونسيج الظهر (البطانة) يتم وضع كل منهما علي مطواة سداء خاصة به وذلك لزيادة الطول في أحدهما عن الأخري. </a:t>
            </a:r>
            <a:endParaRPr lang="en-US" sz="32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7679058"/>
      </p:ext>
    </p:extLst>
  </p:cSld>
  <p:clrMapOvr>
    <a:masterClrMapping/>
  </p:clrMapOvr>
  <mc:AlternateContent xmlns:mc="http://schemas.openxmlformats.org/markup-compatibility/2006" xmlns:p14="http://schemas.microsoft.com/office/powerpoint/2010/main">
    <mc:Choice Requires="p14">
      <p:transition spd="slow" p14:dur="2000" advTm="162010"/>
    </mc:Choice>
    <mc:Fallback xmlns="">
      <p:transition spd="slow" advTm="1620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65E-29BE-4A86-9B8C-9001442545F3}"/>
              </a:ext>
            </a:extLst>
          </p:cNvPr>
          <p:cNvSpPr>
            <a:spLocks noGrp="1"/>
          </p:cNvSpPr>
          <p:nvPr>
            <p:ph type="title"/>
          </p:nvPr>
        </p:nvSpPr>
        <p:spPr>
          <a:xfrm>
            <a:off x="1400830" y="222278"/>
            <a:ext cx="10364451" cy="812718"/>
          </a:xfrm>
        </p:spPr>
        <p:txBody>
          <a:bodyPr>
            <a:normAutofit/>
          </a:bodyPr>
          <a:lstStyle/>
          <a:p>
            <a:pPr lvl="0" indent="-228600" algn="r" rtl="1">
              <a:lnSpc>
                <a:spcPct val="120000"/>
              </a:lnSpc>
              <a:spcBef>
                <a:spcPts val="0"/>
              </a:spcBef>
            </a:pPr>
            <a:r>
              <a:rPr lang="ar-EG" sz="4000" b="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Simplified Arabic" panose="02020603050405020304" pitchFamily="18" charset="-78"/>
              </a:rPr>
              <a:t>مثال(1):- في الشكل (1)</a:t>
            </a:r>
            <a:endParaRPr lang="en-US" sz="4000" dirty="0">
              <a:solidFill>
                <a:srgbClr val="FF0000"/>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9B761CFB-9819-46D5-904D-D9FFD5735549}"/>
              </a:ext>
            </a:extLst>
          </p:cNvPr>
          <p:cNvSpPr/>
          <p:nvPr/>
        </p:nvSpPr>
        <p:spPr>
          <a:xfrm>
            <a:off x="6286438" y="2887682"/>
            <a:ext cx="5745874" cy="3970318"/>
          </a:xfrm>
          <a:prstGeom prst="rect">
            <a:avLst/>
          </a:prstGeom>
        </p:spPr>
        <p:txBody>
          <a:bodyPr wrap="square">
            <a:spAutoFit/>
          </a:bodyPr>
          <a:lstStyle/>
          <a:p>
            <a:pPr marL="342900" marR="0" lvl="0" indent="-342900" algn="just" rtl="1">
              <a:spcBef>
                <a:spcPts val="0"/>
              </a:spcBef>
              <a:spcAft>
                <a:spcPts val="0"/>
              </a:spcAft>
              <a:buFont typeface="Arial" panose="020B0604020202020204" pitchFamily="34" charset="0"/>
              <a:buChar char="–"/>
            </a:pPr>
            <a:r>
              <a:rPr lang="ar-EG" sz="2800" b="1" dirty="0">
                <a:latin typeface="Calibri" panose="020F0502020204030204" pitchFamily="34" charset="0"/>
                <a:ea typeface="Times New Roman" panose="02020603050405020304" pitchFamily="18" charset="0"/>
                <a:cs typeface="Simplified Arabic" panose="02020603050405020304" pitchFamily="18" charset="-78"/>
              </a:rPr>
              <a:t> </a:t>
            </a:r>
            <a:r>
              <a:rPr lang="ar-EG" sz="2800" b="1" dirty="0">
                <a:solidFill>
                  <a:srgbClr val="0070C0"/>
                </a:solidFill>
                <a:latin typeface="Calibri" panose="020F0502020204030204" pitchFamily="34" charset="0"/>
                <a:ea typeface="Times New Roman" panose="02020603050405020304" pitchFamily="18" charset="0"/>
                <a:cs typeface="Simplified Arabic" panose="02020603050405020304" pitchFamily="18" charset="-78"/>
              </a:rPr>
              <a:t> </a:t>
            </a:r>
            <a:r>
              <a:rPr lang="en-US" sz="2800" b="1" dirty="0">
                <a:solidFill>
                  <a:srgbClr val="0070C0"/>
                </a:solidFill>
                <a:latin typeface="Calibri" panose="020F0502020204030204" pitchFamily="34" charset="0"/>
                <a:ea typeface="Times New Roman" panose="02020603050405020304" pitchFamily="18" charset="0"/>
                <a:cs typeface="Simplified Arabic" panose="02020603050405020304" pitchFamily="18" charset="-78"/>
              </a:rPr>
              <a:t>(C) </a:t>
            </a:r>
            <a:r>
              <a:rPr lang="ar-EG" sz="2800" b="1" dirty="0">
                <a:solidFill>
                  <a:srgbClr val="0070C0"/>
                </a:solidFill>
                <a:latin typeface="Calibri" panose="020F0502020204030204" pitchFamily="34" charset="0"/>
                <a:ea typeface="Times New Roman" panose="02020603050405020304" pitchFamily="18" charset="0"/>
                <a:cs typeface="Simplified Arabic" panose="02020603050405020304" pitchFamily="18" charset="-78"/>
              </a:rPr>
              <a:t> يوضح التصميم النهائي للنسييج المبطن الحقيقي من السداء بترتيب فتلة من الوجه وفتلة من الظهر ويلاحظ أن علامات نسيج البطانة تقع بين امتدادات (تشيفات) فتل نسيج الوجه حتي لا تظهر علي وجه المنسوج ويتكرر النسيج في هذه الحالة علي عدد من الفتل تساوي عدد فتل النسيجين معا أي 10 فتل أما عدد اللحمات فهو 5 لحمات فقط حيث أن تكرار النسيجين متساوي.</a:t>
            </a:r>
            <a:r>
              <a:rPr lang="ar-EG" sz="2800" b="1" dirty="0">
                <a:solidFill>
                  <a:srgbClr val="00B050"/>
                </a:solidFill>
                <a:latin typeface="Calibri" panose="020F0502020204030204" pitchFamily="34" charset="0"/>
                <a:ea typeface="Times New Roman" panose="02020603050405020304" pitchFamily="18" charset="0"/>
                <a:cs typeface="Simplified Arabic" panose="02020603050405020304" pitchFamily="18" charset="-78"/>
              </a:rPr>
              <a:t>.</a:t>
            </a:r>
          </a:p>
        </p:txBody>
      </p:sp>
      <p:sp>
        <p:nvSpPr>
          <p:cNvPr id="8" name="Rectangle 7">
            <a:extLst>
              <a:ext uri="{FF2B5EF4-FFF2-40B4-BE49-F238E27FC236}">
                <a16:creationId xmlns:a16="http://schemas.microsoft.com/office/drawing/2014/main" id="{D5485CB3-CC9C-4DF7-907F-8988855A5991}"/>
              </a:ext>
            </a:extLst>
          </p:cNvPr>
          <p:cNvSpPr/>
          <p:nvPr/>
        </p:nvSpPr>
        <p:spPr>
          <a:xfrm>
            <a:off x="472440" y="1074226"/>
            <a:ext cx="11170920" cy="1815882"/>
          </a:xfrm>
          <a:prstGeom prst="rect">
            <a:avLst/>
          </a:prstGeom>
        </p:spPr>
        <p:txBody>
          <a:bodyPr wrap="square">
            <a:spAutoFit/>
          </a:bodyPr>
          <a:lstStyle/>
          <a:p>
            <a:pPr marL="342900" lvl="0" indent="-342900" algn="r" rtl="1">
              <a:buFont typeface="Arial" panose="020B0604020202020204" pitchFamily="34" charset="0"/>
              <a:buChar char="–"/>
            </a:pPr>
            <a:r>
              <a:rPr lang="en-US" sz="2800" b="1" dirty="0">
                <a:solidFill>
                  <a:srgbClr val="00B050"/>
                </a:solidFill>
                <a:latin typeface="Calibri" panose="020F0502020204030204" pitchFamily="34" charset="0"/>
                <a:ea typeface="Times New Roman" panose="02020603050405020304" pitchFamily="18" charset="0"/>
                <a:cs typeface="Simplified Arabic" panose="02020603050405020304" pitchFamily="18" charset="-78"/>
              </a:rPr>
              <a:t>(A) </a:t>
            </a:r>
            <a:r>
              <a:rPr lang="ar-EG" sz="2800" b="1" dirty="0">
                <a:solidFill>
                  <a:srgbClr val="00B050"/>
                </a:solidFill>
                <a:latin typeface="Calibri" panose="020F0502020204030204" pitchFamily="34" charset="0"/>
                <a:ea typeface="Times New Roman" panose="02020603050405020304" pitchFamily="18" charset="0"/>
                <a:cs typeface="Simplified Arabic" panose="02020603050405020304" pitchFamily="18" charset="-78"/>
              </a:rPr>
              <a:t> يوضح نسيج الوجه مبرد 4/1 سداء والعلامات تساوي سداء.</a:t>
            </a:r>
          </a:p>
          <a:p>
            <a:pPr lvl="0" algn="r" rtl="1"/>
            <a:r>
              <a:rPr lang="ar-EG" sz="2800" b="1" dirty="0">
                <a:solidFill>
                  <a:schemeClr val="accent4">
                    <a:lumMod val="50000"/>
                  </a:schemeClr>
                </a:solidFill>
                <a:latin typeface="Calibri" panose="020F0502020204030204" pitchFamily="34" charset="0"/>
                <a:ea typeface="Times New Roman" panose="02020603050405020304" pitchFamily="18" charset="0"/>
                <a:cs typeface="Simplified Arabic" panose="02020603050405020304" pitchFamily="18" charset="-78"/>
              </a:rPr>
              <a:t>- </a:t>
            </a:r>
            <a:r>
              <a:rPr lang="en-US" sz="2800" b="1" dirty="0">
                <a:solidFill>
                  <a:schemeClr val="accent4">
                    <a:lumMod val="50000"/>
                  </a:schemeClr>
                </a:solidFill>
                <a:latin typeface="Calibri" panose="020F0502020204030204" pitchFamily="34" charset="0"/>
                <a:ea typeface="Times New Roman" panose="02020603050405020304" pitchFamily="18" charset="0"/>
                <a:cs typeface="Simplified Arabic" panose="02020603050405020304" pitchFamily="18" charset="-78"/>
              </a:rPr>
              <a:t>B) </a:t>
            </a:r>
            <a:r>
              <a:rPr lang="ar-EG" sz="2800" b="1" dirty="0">
                <a:solidFill>
                  <a:schemeClr val="accent4">
                    <a:lumMod val="50000"/>
                  </a:schemeClr>
                </a:solidFill>
                <a:latin typeface="Calibri" panose="020F0502020204030204" pitchFamily="34" charset="0"/>
                <a:ea typeface="Times New Roman" panose="02020603050405020304" pitchFamily="18" charset="0"/>
                <a:cs typeface="Simplified Arabic" panose="02020603050405020304" pitchFamily="18" charset="-78"/>
              </a:rPr>
              <a:t>) يوضح نسيج البطانة ظهر مبرد 1/ 4   وهو عكس نسيج الوجة والعلامات تساوي سداء أيضا وهنا نلاحظ أن علامات المبرد مبتدئة من الفتلة الرابعة حتي يتم اختفاء فتل الظهر (البطانة) بين إمتدادات (تشيفات) فتل نسيج الوجه.</a:t>
            </a:r>
          </a:p>
        </p:txBody>
      </p:sp>
      <p:pic>
        <p:nvPicPr>
          <p:cNvPr id="14" name="Content Placeholder 13">
            <a:extLst>
              <a:ext uri="{FF2B5EF4-FFF2-40B4-BE49-F238E27FC236}">
                <a16:creationId xmlns:a16="http://schemas.microsoft.com/office/drawing/2014/main" id="{5C6253AB-DD4D-4185-8CDE-B8867EE6F12E}"/>
              </a:ext>
            </a:extLst>
          </p:cNvPr>
          <p:cNvPicPr>
            <a:picLocks noGrp="1" noChangeAspect="1"/>
          </p:cNvPicPr>
          <p:nvPr>
            <p:ph idx="1"/>
          </p:nvPr>
        </p:nvPicPr>
        <p:blipFill>
          <a:blip r:embed="rId3"/>
          <a:stretch>
            <a:fillRect/>
          </a:stretch>
        </p:blipFill>
        <p:spPr>
          <a:xfrm>
            <a:off x="83488" y="2493112"/>
            <a:ext cx="6202950" cy="3611253"/>
          </a:xfrm>
          <a:prstGeom prst="rect">
            <a:avLst/>
          </a:prstGeom>
        </p:spPr>
      </p:pic>
    </p:spTree>
    <p:extLst>
      <p:ext uri="{BB962C8B-B14F-4D97-AF65-F5344CB8AC3E}">
        <p14:creationId xmlns:p14="http://schemas.microsoft.com/office/powerpoint/2010/main" val="2683323188"/>
      </p:ext>
    </p:extLst>
  </p:cSld>
  <p:clrMapOvr>
    <a:masterClrMapping/>
  </p:clrMapOvr>
  <mc:AlternateContent xmlns:mc="http://schemas.openxmlformats.org/markup-compatibility/2006" xmlns:p14="http://schemas.microsoft.com/office/powerpoint/2010/main">
    <mc:Choice Requires="p14">
      <p:transition spd="slow" p14:dur="2000" advTm="117139"/>
    </mc:Choice>
    <mc:Fallback xmlns="">
      <p:transition spd="slow" advTm="1171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3C364-67B3-4BC1-A1CB-26107FD8E370}"/>
              </a:ext>
            </a:extLst>
          </p:cNvPr>
          <p:cNvSpPr>
            <a:spLocks noGrp="1"/>
          </p:cNvSpPr>
          <p:nvPr>
            <p:ph idx="1"/>
          </p:nvPr>
        </p:nvSpPr>
        <p:spPr>
          <a:xfrm>
            <a:off x="6358569" y="0"/>
            <a:ext cx="5675031" cy="6858000"/>
          </a:xfrm>
        </p:spPr>
        <p:txBody>
          <a:bodyPr>
            <a:noAutofit/>
          </a:bodyPr>
          <a:lstStyle/>
          <a:p>
            <a:pPr algn="just" rtl="1"/>
            <a:r>
              <a:rPr lang="en-US" sz="3300" b="1" dirty="0">
                <a:solidFill>
                  <a:srgbClr val="7030A0"/>
                </a:solidFill>
                <a:ea typeface="Times New Roman" panose="02020603050405020304" pitchFamily="18" charset="0"/>
                <a:cs typeface="Simplified Arabic" panose="02020603050405020304" pitchFamily="18" charset="-78"/>
              </a:rPr>
              <a:t>(D) </a:t>
            </a:r>
            <a:r>
              <a:rPr lang="ar-EG" sz="3300" b="1" dirty="0">
                <a:solidFill>
                  <a:srgbClr val="7030A0"/>
                </a:solidFill>
                <a:ea typeface="Times New Roman" panose="02020603050405020304" pitchFamily="18" charset="0"/>
                <a:cs typeface="Simplified Arabic" panose="02020603050405020304" pitchFamily="18" charset="-78"/>
              </a:rPr>
              <a:t>يوضح طريقة توقيع اللقي علي ورق المربعات للأنسجة المبطنة الحقيقية من السداء والتي تحتاج إلي عدد من الدرأ يساوي مجموع عدد درأ نسيج والوجه ونسيج البطانة أي 10 درأت مع ملاحظة أنه يجب أن يلقي كل منهما علي مجموعة خاصة من الدرأ وذلك لسهولة عملية اللقي وتشغيل النسيج.</a:t>
            </a:r>
          </a:p>
          <a:p>
            <a:pPr marL="0" indent="0" algn="r" rtl="1">
              <a:buNone/>
            </a:pPr>
            <a:r>
              <a:rPr lang="ar-EG" sz="3300" b="1" dirty="0">
                <a:solidFill>
                  <a:srgbClr val="0070C0"/>
                </a:solidFill>
                <a:ea typeface="Times New Roman" panose="02020603050405020304" pitchFamily="18" charset="0"/>
                <a:cs typeface="Simplified Arabic" panose="02020603050405020304" pitchFamily="18" charset="-78"/>
              </a:rPr>
              <a:t>–</a:t>
            </a:r>
            <a:r>
              <a:rPr lang="en-US" sz="3300" b="1" dirty="0">
                <a:solidFill>
                  <a:srgbClr val="00B050"/>
                </a:solidFill>
                <a:ea typeface="Times New Roman" panose="02020603050405020304" pitchFamily="18" charset="0"/>
                <a:cs typeface="Simplified Arabic" panose="02020603050405020304" pitchFamily="18" charset="-78"/>
              </a:rPr>
              <a:t>F) </a:t>
            </a:r>
            <a:r>
              <a:rPr lang="ar-EG" sz="3300" b="1" dirty="0">
                <a:solidFill>
                  <a:srgbClr val="00B050"/>
                </a:solidFill>
                <a:ea typeface="Times New Roman" panose="02020603050405020304" pitchFamily="18" charset="0"/>
                <a:cs typeface="Simplified Arabic" panose="02020603050405020304" pitchFamily="18" charset="-78"/>
              </a:rPr>
              <a:t>) يوضح نظام تحريك الدرأ علي 10 فتل و5 لحمات.</a:t>
            </a:r>
          </a:p>
        </p:txBody>
      </p:sp>
      <p:pic>
        <p:nvPicPr>
          <p:cNvPr id="8" name="Picture 7">
            <a:extLst>
              <a:ext uri="{FF2B5EF4-FFF2-40B4-BE49-F238E27FC236}">
                <a16:creationId xmlns:a16="http://schemas.microsoft.com/office/drawing/2014/main" id="{168A9F2C-E1C1-4C75-941A-12C5A8899D4A}"/>
              </a:ext>
            </a:extLst>
          </p:cNvPr>
          <p:cNvPicPr>
            <a:picLocks noChangeAspect="1"/>
          </p:cNvPicPr>
          <p:nvPr/>
        </p:nvPicPr>
        <p:blipFill>
          <a:blip r:embed="rId3"/>
          <a:stretch>
            <a:fillRect/>
          </a:stretch>
        </p:blipFill>
        <p:spPr>
          <a:xfrm>
            <a:off x="158400" y="2054088"/>
            <a:ext cx="6200169" cy="3987868"/>
          </a:xfrm>
          <a:prstGeom prst="rect">
            <a:avLst/>
          </a:prstGeom>
        </p:spPr>
      </p:pic>
    </p:spTree>
    <p:extLst>
      <p:ext uri="{BB962C8B-B14F-4D97-AF65-F5344CB8AC3E}">
        <p14:creationId xmlns:p14="http://schemas.microsoft.com/office/powerpoint/2010/main" val="2928748698"/>
      </p:ext>
    </p:extLst>
  </p:cSld>
  <p:clrMapOvr>
    <a:masterClrMapping/>
  </p:clrMapOvr>
  <mc:AlternateContent xmlns:mc="http://schemas.openxmlformats.org/markup-compatibility/2006" xmlns:p14="http://schemas.microsoft.com/office/powerpoint/2010/main">
    <mc:Choice Requires="p14">
      <p:transition spd="slow" p14:dur="2000" advTm="107284"/>
    </mc:Choice>
    <mc:Fallback xmlns="">
      <p:transition spd="slow" advTm="1072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D7D46-3507-4326-B216-0126D8F184F7}"/>
              </a:ext>
            </a:extLst>
          </p:cNvPr>
          <p:cNvSpPr>
            <a:spLocks noGrp="1"/>
          </p:cNvSpPr>
          <p:nvPr>
            <p:ph type="title"/>
          </p:nvPr>
        </p:nvSpPr>
        <p:spPr>
          <a:xfrm>
            <a:off x="1563132" y="231770"/>
            <a:ext cx="10364451" cy="998248"/>
          </a:xfrm>
        </p:spPr>
        <p:txBody>
          <a:bodyPr>
            <a:noAutofit/>
          </a:bodyPr>
          <a:lstStyle/>
          <a:p>
            <a:pPr lvl="0" algn="r" defTabSz="457200" rtl="1">
              <a:lnSpc>
                <a:spcPct val="100000"/>
              </a:lnSpc>
              <a:spcBef>
                <a:spcPts val="0"/>
              </a:spcBef>
            </a:pPr>
            <a:endParaRPr lang="en-US" sz="3200" u="sng" dirty="0">
              <a:solidFill>
                <a:srgbClr val="FF0000"/>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5A3BAB65-E050-48BD-AD16-B7DE6CAE8222}"/>
              </a:ext>
            </a:extLst>
          </p:cNvPr>
          <p:cNvSpPr/>
          <p:nvPr/>
        </p:nvSpPr>
        <p:spPr>
          <a:xfrm>
            <a:off x="7357403" y="1230018"/>
            <a:ext cx="4570179" cy="3647152"/>
          </a:xfrm>
          <a:prstGeom prst="rect">
            <a:avLst/>
          </a:prstGeom>
        </p:spPr>
        <p:txBody>
          <a:bodyPr wrap="square">
            <a:spAutoFit/>
          </a:bodyPr>
          <a:lstStyle/>
          <a:p>
            <a:pPr marL="342900" marR="0" lvl="0" indent="-342900" algn="just" rtl="1">
              <a:spcBef>
                <a:spcPts val="0"/>
              </a:spcBef>
              <a:spcAft>
                <a:spcPts val="0"/>
              </a:spcAft>
              <a:buFont typeface="Simplified Arabic" panose="02020603050405020304" pitchFamily="18" charset="-78"/>
              <a:buChar char="-"/>
            </a:pPr>
            <a:r>
              <a:rPr lang="ar-EG" sz="3300"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الشكل (2) يوضح المظهر السطحي لتكرارين في الاتجاه الأفقي للشكل (1-</a:t>
            </a:r>
            <a:r>
              <a:rPr lang="en-US" sz="3300"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C</a:t>
            </a:r>
            <a:r>
              <a:rPr lang="ar-EG" sz="3300"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a:t>
            </a:r>
            <a:r>
              <a:rPr lang="en-US" sz="3300"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 </a:t>
            </a:r>
            <a:r>
              <a:rPr lang="ar-EG" sz="3300" b="1" dirty="0">
                <a:solidFill>
                  <a:srgbClr val="7030A0"/>
                </a:solidFill>
                <a:latin typeface="Calibri" panose="020F0502020204030204" pitchFamily="34" charset="0"/>
                <a:ea typeface="Times New Roman" panose="02020603050405020304" pitchFamily="18" charset="0"/>
                <a:cs typeface="Simplified Arabic" panose="02020603050405020304" pitchFamily="18" charset="-78"/>
              </a:rPr>
              <a:t>وبجانبه </a:t>
            </a:r>
            <a:r>
              <a:rPr lang="ar-EG" sz="3300" b="1" dirty="0">
                <a:solidFill>
                  <a:srgbClr val="00B050"/>
                </a:solidFill>
                <a:latin typeface="Calibri" panose="020F0502020204030204" pitchFamily="34" charset="0"/>
                <a:ea typeface="Times New Roman" panose="02020603050405020304" pitchFamily="18" charset="0"/>
                <a:cs typeface="Simplified Arabic" panose="02020603050405020304" pitchFamily="18" charset="-78"/>
              </a:rPr>
              <a:t>قطاع في اللحمة للفتلة الأولي من نسيج الوجه والفتلة الأولي من نسج البطانة</a:t>
            </a:r>
            <a:r>
              <a:rPr lang="en-US" sz="3300" b="1" dirty="0">
                <a:solidFill>
                  <a:srgbClr val="00B050"/>
                </a:solidFill>
                <a:latin typeface="Calibri" panose="020F0502020204030204" pitchFamily="34" charset="0"/>
                <a:ea typeface="Times New Roman" panose="02020603050405020304" pitchFamily="18" charset="0"/>
                <a:cs typeface="Simplified Arabic" panose="02020603050405020304" pitchFamily="18" charset="-78"/>
              </a:rPr>
              <a:t> </a:t>
            </a:r>
            <a:r>
              <a:rPr lang="ar-EG" sz="3300" b="1" dirty="0">
                <a:solidFill>
                  <a:srgbClr val="00B050"/>
                </a:solidFill>
                <a:latin typeface="Calibri" panose="020F0502020204030204" pitchFamily="34" charset="0"/>
                <a:ea typeface="Times New Roman" panose="02020603050405020304" pitchFamily="18" charset="0"/>
                <a:cs typeface="Simplified Arabic" panose="02020603050405020304" pitchFamily="18" charset="-78"/>
              </a:rPr>
              <a:t>وكل منهما لا تظهر في الوجه الآخر.</a:t>
            </a:r>
            <a:endParaRPr lang="en-US" sz="3300" b="1" dirty="0">
              <a:solidFill>
                <a:srgbClr val="00B050"/>
              </a:solidFill>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36DEC3E-550A-450C-8188-F487A383DDA7}"/>
              </a:ext>
            </a:extLst>
          </p:cNvPr>
          <p:cNvPicPr>
            <a:picLocks noChangeAspect="1"/>
          </p:cNvPicPr>
          <p:nvPr/>
        </p:nvPicPr>
        <p:blipFill>
          <a:blip r:embed="rId3"/>
          <a:stretch>
            <a:fillRect/>
          </a:stretch>
        </p:blipFill>
        <p:spPr>
          <a:xfrm>
            <a:off x="1301087" y="1619619"/>
            <a:ext cx="5657907" cy="4576109"/>
          </a:xfrm>
          <a:prstGeom prst="rect">
            <a:avLst/>
          </a:prstGeom>
        </p:spPr>
      </p:pic>
    </p:spTree>
    <p:extLst>
      <p:ext uri="{BB962C8B-B14F-4D97-AF65-F5344CB8AC3E}">
        <p14:creationId xmlns:p14="http://schemas.microsoft.com/office/powerpoint/2010/main" val="1012398762"/>
      </p:ext>
    </p:extLst>
  </p:cSld>
  <p:clrMapOvr>
    <a:masterClrMapping/>
  </p:clrMapOvr>
  <mc:AlternateContent xmlns:mc="http://schemas.openxmlformats.org/markup-compatibility/2006" xmlns:p14="http://schemas.microsoft.com/office/powerpoint/2010/main">
    <mc:Choice Requires="p14">
      <p:transition spd="slow" p14:dur="2000" advTm="246334"/>
    </mc:Choice>
    <mc:Fallback xmlns="">
      <p:transition spd="slow" advTm="2463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D7B0-65A3-4CE6-81DA-15560F86C694}"/>
              </a:ext>
            </a:extLst>
          </p:cNvPr>
          <p:cNvSpPr>
            <a:spLocks noGrp="1"/>
          </p:cNvSpPr>
          <p:nvPr>
            <p:ph type="title"/>
          </p:nvPr>
        </p:nvSpPr>
        <p:spPr>
          <a:xfrm>
            <a:off x="2806706" y="463414"/>
            <a:ext cx="8897565" cy="840730"/>
          </a:xfrm>
        </p:spPr>
        <p:txBody>
          <a:bodyPr/>
          <a:lstStyle/>
          <a:p>
            <a:pPr algn="r" rtl="1"/>
            <a:r>
              <a:rPr lang="ar-EG" b="1" dirty="0">
                <a:solidFill>
                  <a:srgbClr val="FF0000"/>
                </a:solidFill>
                <a:effectLst>
                  <a:outerShdw blurRad="38100" dist="38100" dir="2700000" algn="tl">
                    <a:srgbClr val="000000">
                      <a:alpha val="43137"/>
                    </a:srgbClr>
                  </a:outerShdw>
                </a:effectLst>
              </a:rPr>
              <a:t>مثال </a:t>
            </a:r>
            <a:r>
              <a:rPr lang="en-US" b="1" dirty="0">
                <a:solidFill>
                  <a:srgbClr val="FF0000"/>
                </a:solidFill>
                <a:effectLst>
                  <a:outerShdw blurRad="38100" dist="38100" dir="2700000" algn="tl">
                    <a:srgbClr val="000000">
                      <a:alpha val="43137"/>
                    </a:srgbClr>
                  </a:outerShdw>
                </a:effectLst>
              </a:rPr>
              <a:t>2</a:t>
            </a:r>
            <a:r>
              <a:rPr lang="ar-EG" b="1" dirty="0">
                <a:solidFill>
                  <a:srgbClr val="FF0000"/>
                </a:solidFill>
                <a:effectLst>
                  <a:outerShdw blurRad="38100" dist="38100" dir="2700000" algn="tl">
                    <a:srgbClr val="000000">
                      <a:alpha val="43137"/>
                    </a:srgbClr>
                  </a:outerShdw>
                </a:effectLst>
              </a:rPr>
              <a:t>: شكل (</a:t>
            </a:r>
            <a:r>
              <a:rPr lang="en-US" b="1" dirty="0">
                <a:solidFill>
                  <a:srgbClr val="FF0000"/>
                </a:solidFill>
                <a:effectLst>
                  <a:outerShdw blurRad="38100" dist="38100" dir="2700000" algn="tl">
                    <a:srgbClr val="000000">
                      <a:alpha val="43137"/>
                    </a:srgbClr>
                  </a:outerShdw>
                </a:effectLst>
              </a:rPr>
              <a:t>3</a:t>
            </a:r>
            <a:r>
              <a:rPr lang="ar-EG" b="1" dirty="0">
                <a:solidFill>
                  <a:srgbClr val="FF0000"/>
                </a:solidFill>
                <a:effectLst>
                  <a:outerShdw blurRad="38100" dist="38100" dir="2700000" algn="tl">
                    <a:srgbClr val="000000">
                      <a:alpha val="43137"/>
                    </a:srgbClr>
                  </a:outerShdw>
                </a:effectLst>
              </a:rPr>
              <a:t>):- </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AC939FC8-829B-4D40-9F5E-9F7C08BADF84}"/>
              </a:ext>
            </a:extLst>
          </p:cNvPr>
          <p:cNvSpPr>
            <a:spLocks noGrp="1"/>
          </p:cNvSpPr>
          <p:nvPr>
            <p:ph idx="1"/>
          </p:nvPr>
        </p:nvSpPr>
        <p:spPr>
          <a:xfrm>
            <a:off x="6294783" y="1416195"/>
            <a:ext cx="5409488" cy="5156883"/>
          </a:xfrm>
        </p:spPr>
        <p:txBody>
          <a:bodyPr>
            <a:noAutofit/>
          </a:bodyPr>
          <a:lstStyle/>
          <a:p>
            <a:pPr algn="just" rtl="1">
              <a:spcBef>
                <a:spcPts val="0"/>
              </a:spcBef>
            </a:pPr>
            <a:r>
              <a:rPr lang="en-US" sz="2400" b="1" dirty="0">
                <a:solidFill>
                  <a:srgbClr val="00B050"/>
                </a:solidFill>
              </a:rPr>
              <a:t> (A) </a:t>
            </a:r>
            <a:r>
              <a:rPr lang="ar-EG" sz="2400" b="1" dirty="0">
                <a:solidFill>
                  <a:srgbClr val="00B050"/>
                </a:solidFill>
              </a:rPr>
              <a:t>يوضح نسيج الوجه مبرد 2/2 والعلامات تساوي سداء.</a:t>
            </a:r>
          </a:p>
          <a:p>
            <a:pPr algn="r" rtl="1">
              <a:spcBef>
                <a:spcPts val="0"/>
              </a:spcBef>
            </a:pPr>
            <a:r>
              <a:rPr lang="en-US" sz="2400" b="1" dirty="0">
                <a:solidFill>
                  <a:srgbClr val="0070C0"/>
                </a:solidFill>
              </a:rPr>
              <a:t> </a:t>
            </a:r>
            <a:r>
              <a:rPr lang="en-US" sz="2400" b="1" dirty="0">
                <a:solidFill>
                  <a:schemeClr val="accent4">
                    <a:lumMod val="50000"/>
                  </a:schemeClr>
                </a:solidFill>
              </a:rPr>
              <a:t>(B)  </a:t>
            </a:r>
            <a:r>
              <a:rPr lang="ar-EG" sz="2400" b="1" dirty="0">
                <a:solidFill>
                  <a:schemeClr val="accent4">
                    <a:lumMod val="50000"/>
                  </a:schemeClr>
                </a:solidFill>
              </a:rPr>
              <a:t>يوضح نسيج البطانة (الظهر) أطلس 8 .</a:t>
            </a:r>
          </a:p>
          <a:p>
            <a:pPr algn="just" rtl="1">
              <a:spcBef>
                <a:spcPts val="0"/>
              </a:spcBef>
            </a:pPr>
            <a:r>
              <a:rPr lang="en-US" sz="2400" b="1" dirty="0">
                <a:solidFill>
                  <a:srgbClr val="0070C0"/>
                </a:solidFill>
              </a:rPr>
              <a:t> (C) </a:t>
            </a:r>
            <a:r>
              <a:rPr lang="ar-EG" sz="2400" b="1" dirty="0">
                <a:solidFill>
                  <a:srgbClr val="00B0F0"/>
                </a:solidFill>
              </a:rPr>
              <a:t>يوضح تكرار واحد في اتجاهي السداء واللحمة لتصميم مبطن حقيقي من السداء باستعمال مبرد 2/2 للوجه وأطلس 8 للظهر تكراره  علي 16 فتلة و 8 لحمات أيضا بترتيب 1 فتلة وجه : 1 فتلة بطانة، وفي هذه الحالة يجب استعمال مطاوي خاصة لكل سداء لإختلاف التقاطعات في التركيبين، ومبين بأسفل الشكل اللقي علي 12 درأة ، ونظام تحريك الدرأ 12 فتلة </a:t>
            </a:r>
            <a:r>
              <a:rPr lang="en-US" sz="2400" b="1" dirty="0">
                <a:solidFill>
                  <a:srgbClr val="00B0F0"/>
                </a:solidFill>
              </a:rPr>
              <a:t>x  8 </a:t>
            </a:r>
            <a:r>
              <a:rPr lang="ar-EG" sz="2400" b="1" dirty="0">
                <a:solidFill>
                  <a:srgbClr val="00B0F0"/>
                </a:solidFill>
              </a:rPr>
              <a:t>لحمات.</a:t>
            </a:r>
          </a:p>
          <a:p>
            <a:pPr marL="0" marR="0" lvl="0" indent="0" algn="just" rtl="1">
              <a:spcBef>
                <a:spcPts val="0"/>
              </a:spcBef>
              <a:spcAft>
                <a:spcPts val="0"/>
              </a:spcAft>
              <a:buNone/>
            </a:pPr>
            <a:endParaRPr lang="en-US" sz="2400" b="1" dirty="0">
              <a:solidFill>
                <a:srgbClr val="0070C0"/>
              </a:solidFill>
            </a:endParaRPr>
          </a:p>
        </p:txBody>
      </p:sp>
      <p:pic>
        <p:nvPicPr>
          <p:cNvPr id="7" name="Picture 6">
            <a:extLst>
              <a:ext uri="{FF2B5EF4-FFF2-40B4-BE49-F238E27FC236}">
                <a16:creationId xmlns:a16="http://schemas.microsoft.com/office/drawing/2014/main" id="{145AD94F-D007-4A54-9C03-9C1EE7224D69}"/>
              </a:ext>
            </a:extLst>
          </p:cNvPr>
          <p:cNvPicPr>
            <a:picLocks noChangeAspect="1"/>
          </p:cNvPicPr>
          <p:nvPr/>
        </p:nvPicPr>
        <p:blipFill>
          <a:blip r:embed="rId3"/>
          <a:stretch>
            <a:fillRect/>
          </a:stretch>
        </p:blipFill>
        <p:spPr>
          <a:xfrm>
            <a:off x="539538" y="2461847"/>
            <a:ext cx="5556462" cy="3306603"/>
          </a:xfrm>
          <a:prstGeom prst="rect">
            <a:avLst/>
          </a:prstGeom>
        </p:spPr>
      </p:pic>
    </p:spTree>
    <p:extLst>
      <p:ext uri="{BB962C8B-B14F-4D97-AF65-F5344CB8AC3E}">
        <p14:creationId xmlns:p14="http://schemas.microsoft.com/office/powerpoint/2010/main" val="2193508493"/>
      </p:ext>
    </p:extLst>
  </p:cSld>
  <p:clrMapOvr>
    <a:masterClrMapping/>
  </p:clrMapOvr>
  <mc:AlternateContent xmlns:mc="http://schemas.openxmlformats.org/markup-compatibility/2006" xmlns:p14="http://schemas.microsoft.com/office/powerpoint/2010/main">
    <mc:Choice Requires="p14">
      <p:transition spd="slow" p14:dur="2000" advTm="124606"/>
    </mc:Choice>
    <mc:Fallback xmlns="">
      <p:transition spd="slow" advTm="1246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65E-29BE-4A86-9B8C-9001442545F3}"/>
              </a:ext>
            </a:extLst>
          </p:cNvPr>
          <p:cNvSpPr>
            <a:spLocks noGrp="1"/>
          </p:cNvSpPr>
          <p:nvPr>
            <p:ph type="title"/>
          </p:nvPr>
        </p:nvSpPr>
        <p:spPr>
          <a:xfrm>
            <a:off x="1125811" y="1190528"/>
            <a:ext cx="10364451" cy="839222"/>
          </a:xfrm>
        </p:spPr>
        <p:txBody>
          <a:bodyPr>
            <a:noAutofit/>
          </a:bodyPr>
          <a:lstStyle/>
          <a:p>
            <a:pPr algn="r"/>
            <a:r>
              <a:rPr lang="ar-EG" sz="4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الحصول علي الأقلام والضامات في الأنسجة المبطنة الحقيقية من السداء:- </a:t>
            </a:r>
            <a:br>
              <a:rPr lang="ar-EG" sz="4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ar-EG" sz="4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B3C364-67B3-4BC1-A1CB-26107FD8E370}"/>
              </a:ext>
            </a:extLst>
          </p:cNvPr>
          <p:cNvSpPr>
            <a:spLocks noGrp="1"/>
          </p:cNvSpPr>
          <p:nvPr>
            <p:ph idx="1"/>
          </p:nvPr>
        </p:nvSpPr>
        <p:spPr>
          <a:xfrm>
            <a:off x="2994992" y="2075545"/>
            <a:ext cx="7779654" cy="3172316"/>
          </a:xfrm>
        </p:spPr>
        <p:txBody>
          <a:bodyPr>
            <a:noAutofit/>
          </a:bodyPr>
          <a:lstStyle/>
          <a:p>
            <a:pPr algn="just" rtl="1"/>
            <a:r>
              <a:rPr lang="ar-EG" sz="3200" b="1" dirty="0">
                <a:solidFill>
                  <a:srgbClr val="0070C0"/>
                </a:solidFill>
              </a:rPr>
              <a:t>يمكن الحصول علي الأقلام الرأسية وكذلك الأقلام العرضية من الأنسجة المبطنة الحقيقية من السداء عن طريق التبادل بين فتل الوجة والظهر كما يتضح ذلك فيما يلي:- </a:t>
            </a:r>
            <a:endParaRPr lang="en-US" sz="3200" b="1" dirty="0">
              <a:solidFill>
                <a:srgbClr val="0070C0"/>
              </a:solidFill>
            </a:endParaRPr>
          </a:p>
        </p:txBody>
      </p:sp>
    </p:spTree>
    <p:extLst>
      <p:ext uri="{BB962C8B-B14F-4D97-AF65-F5344CB8AC3E}">
        <p14:creationId xmlns:p14="http://schemas.microsoft.com/office/powerpoint/2010/main" val="2317421944"/>
      </p:ext>
    </p:extLst>
  </p:cSld>
  <p:clrMapOvr>
    <a:masterClrMapping/>
  </p:clrMapOvr>
  <mc:AlternateContent xmlns:mc="http://schemas.openxmlformats.org/markup-compatibility/2006" xmlns:p14="http://schemas.microsoft.com/office/powerpoint/2010/main">
    <mc:Choice Requires="p14">
      <p:transition spd="slow" p14:dur="2000" advTm="114328"/>
    </mc:Choice>
    <mc:Fallback xmlns="">
      <p:transition spd="slow" advTm="1143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B65E-29BE-4A86-9B8C-9001442545F3}"/>
              </a:ext>
            </a:extLst>
          </p:cNvPr>
          <p:cNvSpPr>
            <a:spLocks noGrp="1"/>
          </p:cNvSpPr>
          <p:nvPr>
            <p:ph type="title"/>
          </p:nvPr>
        </p:nvSpPr>
        <p:spPr>
          <a:xfrm>
            <a:off x="1046298" y="313718"/>
            <a:ext cx="10284311" cy="839222"/>
          </a:xfrm>
        </p:spPr>
        <p:txBody>
          <a:bodyPr>
            <a:normAutofit/>
          </a:bodyPr>
          <a:lstStyle/>
          <a:p>
            <a:pPr algn="r"/>
            <a:r>
              <a:rPr lang="ar-EG"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أولا: الحصول علي الأقلام الرأسية:- شكل (4):- </a:t>
            </a:r>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AB3C364-67B3-4BC1-A1CB-26107FD8E370}"/>
              </a:ext>
            </a:extLst>
          </p:cNvPr>
          <p:cNvSpPr>
            <a:spLocks noGrp="1"/>
          </p:cNvSpPr>
          <p:nvPr>
            <p:ph idx="1"/>
          </p:nvPr>
        </p:nvSpPr>
        <p:spPr>
          <a:xfrm>
            <a:off x="5870713" y="1015371"/>
            <a:ext cx="6083376" cy="5703482"/>
          </a:xfrm>
        </p:spPr>
        <p:txBody>
          <a:bodyPr>
            <a:noAutofit/>
          </a:bodyPr>
          <a:lstStyle/>
          <a:p>
            <a:pPr lvl="0" algn="just" rtl="1"/>
            <a:r>
              <a:rPr lang="ar-EG" sz="2400" b="1" dirty="0">
                <a:solidFill>
                  <a:schemeClr val="accent6">
                    <a:lumMod val="50000"/>
                  </a:schemeClr>
                </a:solidFill>
              </a:rPr>
              <a:t>شكل ( 4- </a:t>
            </a:r>
            <a:r>
              <a:rPr lang="en-US" sz="2400" b="1" dirty="0">
                <a:solidFill>
                  <a:schemeClr val="accent6">
                    <a:lumMod val="50000"/>
                  </a:schemeClr>
                </a:solidFill>
              </a:rPr>
              <a:t>A</a:t>
            </a:r>
            <a:r>
              <a:rPr lang="ar-EG" sz="2400" b="1" dirty="0">
                <a:solidFill>
                  <a:schemeClr val="accent6">
                    <a:lumMod val="50000"/>
                  </a:schemeClr>
                </a:solidFill>
              </a:rPr>
              <a:t> ) يوضح تأثير الأقلام الرأسية المطلوب الحصول عليها بالقماش.</a:t>
            </a:r>
            <a:endParaRPr lang="en-US" sz="2400" b="1" dirty="0">
              <a:solidFill>
                <a:schemeClr val="accent6">
                  <a:lumMod val="50000"/>
                </a:schemeClr>
              </a:solidFill>
            </a:endParaRPr>
          </a:p>
          <a:p>
            <a:pPr lvl="0" algn="just" rtl="1"/>
            <a:r>
              <a:rPr lang="ar-EG" sz="2400" b="1" dirty="0">
                <a:solidFill>
                  <a:srgbClr val="00B050"/>
                </a:solidFill>
              </a:rPr>
              <a:t>شكل ( 4- </a:t>
            </a:r>
            <a:r>
              <a:rPr lang="en-US" sz="2400" b="1" dirty="0">
                <a:solidFill>
                  <a:srgbClr val="00B050"/>
                </a:solidFill>
              </a:rPr>
              <a:t>B</a:t>
            </a:r>
            <a:r>
              <a:rPr lang="ar-EG" sz="2400" b="1" dirty="0">
                <a:solidFill>
                  <a:srgbClr val="00B050"/>
                </a:solidFill>
              </a:rPr>
              <a:t> ) يوضح نسيج الوجه مبرد 5/1 من السداء ونسيج الظهر مبرد 1/5 عكس نسيج الوجه والعلامة سداء.</a:t>
            </a:r>
            <a:endParaRPr lang="en-US" sz="2400" b="1" dirty="0">
              <a:solidFill>
                <a:srgbClr val="00B050"/>
              </a:solidFill>
            </a:endParaRPr>
          </a:p>
          <a:p>
            <a:pPr lvl="0" algn="just" rtl="1"/>
            <a:r>
              <a:rPr lang="ar-EG" sz="2400" b="1" dirty="0">
                <a:solidFill>
                  <a:srgbClr val="002060"/>
                </a:solidFill>
              </a:rPr>
              <a:t>شكل ( 4- </a:t>
            </a:r>
            <a:r>
              <a:rPr lang="en-US" sz="2400" b="1" dirty="0">
                <a:solidFill>
                  <a:srgbClr val="002060"/>
                </a:solidFill>
              </a:rPr>
              <a:t>C</a:t>
            </a:r>
            <a:r>
              <a:rPr lang="ar-EG" sz="2400" b="1" dirty="0">
                <a:solidFill>
                  <a:srgbClr val="002060"/>
                </a:solidFill>
              </a:rPr>
              <a:t> ) يوضح تكرارين في اتجاه السداء وتكرار واحد في اتجاه اللحمة لنسيج مبطن حقيقي من السداء مقلم رأسيا ناتج من استعمال مبرد 5/ 1 للوجه ومبرد 1 /5 للظهر بترتيب فتلة وفتلة ويتكرر التصميم علي 24 فتلة و 6 لحمات ومبين بأسفل وجانب الشكل اللقي ونظام تحريك الدرأ.</a:t>
            </a:r>
            <a:endParaRPr lang="en-US" sz="2400" b="1" dirty="0">
              <a:solidFill>
                <a:srgbClr val="002060"/>
              </a:solidFill>
            </a:endParaRPr>
          </a:p>
          <a:p>
            <a:pPr marL="0" marR="0" algn="just" rtl="1">
              <a:lnSpc>
                <a:spcPct val="150000"/>
              </a:lnSpc>
              <a:spcBef>
                <a:spcPts val="0"/>
              </a:spcBef>
              <a:spcAft>
                <a:spcPts val="0"/>
              </a:spcAft>
            </a:pPr>
            <a:endParaRPr lang="en-US" sz="3200" b="1" dirty="0">
              <a:solidFill>
                <a:srgbClr val="0070C0"/>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1D61272-B95D-4DFF-8924-2D5D7D0A21D9}"/>
                  </a:ext>
                </a:extLst>
              </p14:cNvPr>
              <p14:cNvContentPartPr/>
              <p14:nvPr/>
            </p14:nvContentPartPr>
            <p14:xfrm>
              <a:off x="11741400" y="6382440"/>
              <a:ext cx="360" cy="360"/>
            </p14:xfrm>
          </p:contentPart>
        </mc:Choice>
        <mc:Fallback xmlns="">
          <p:pic>
            <p:nvPicPr>
              <p:cNvPr id="6" name="Ink 5">
                <a:extLst>
                  <a:ext uri="{FF2B5EF4-FFF2-40B4-BE49-F238E27FC236}">
                    <a16:creationId xmlns:a16="http://schemas.microsoft.com/office/drawing/2014/main" id="{11D61272-B95D-4DFF-8924-2D5D7D0A21D9}"/>
                  </a:ext>
                </a:extLst>
              </p:cNvPr>
              <p:cNvPicPr/>
              <p:nvPr/>
            </p:nvPicPr>
            <p:blipFill>
              <a:blip r:embed="rId7"/>
              <a:stretch>
                <a:fillRect/>
              </a:stretch>
            </p:blipFill>
            <p:spPr>
              <a:xfrm>
                <a:off x="11732040" y="6373080"/>
                <a:ext cx="19080" cy="19080"/>
              </a:xfrm>
              <a:prstGeom prst="rect">
                <a:avLst/>
              </a:prstGeom>
            </p:spPr>
          </p:pic>
        </mc:Fallback>
      </mc:AlternateContent>
      <p:pic>
        <p:nvPicPr>
          <p:cNvPr id="4" name="Picture 3">
            <a:extLst>
              <a:ext uri="{FF2B5EF4-FFF2-40B4-BE49-F238E27FC236}">
                <a16:creationId xmlns:a16="http://schemas.microsoft.com/office/drawing/2014/main" id="{05D31041-5818-4C48-9E0C-E69AAE844DE2}"/>
              </a:ext>
            </a:extLst>
          </p:cNvPr>
          <p:cNvPicPr>
            <a:picLocks noChangeAspect="1"/>
          </p:cNvPicPr>
          <p:nvPr/>
        </p:nvPicPr>
        <p:blipFill>
          <a:blip r:embed="rId8"/>
          <a:stretch>
            <a:fillRect/>
          </a:stretch>
        </p:blipFill>
        <p:spPr>
          <a:xfrm>
            <a:off x="112542" y="2405575"/>
            <a:ext cx="5436223" cy="3734155"/>
          </a:xfrm>
          <a:prstGeom prst="rect">
            <a:avLst/>
          </a:prstGeom>
        </p:spPr>
      </p:pic>
    </p:spTree>
    <p:extLst>
      <p:ext uri="{BB962C8B-B14F-4D97-AF65-F5344CB8AC3E}">
        <p14:creationId xmlns:p14="http://schemas.microsoft.com/office/powerpoint/2010/main" val="1571363864"/>
      </p:ext>
    </p:extLst>
  </p:cSld>
  <p:clrMapOvr>
    <a:masterClrMapping/>
  </p:clrMapOvr>
  <mc:AlternateContent xmlns:mc="http://schemas.openxmlformats.org/markup-compatibility/2006" xmlns:p14="http://schemas.microsoft.com/office/powerpoint/2010/main">
    <mc:Choice Requires="p14">
      <p:transition spd="slow" p14:dur="2000" advTm="98011"/>
    </mc:Choice>
    <mc:Fallback xmlns="">
      <p:transition spd="slow" advTm="98011"/>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71af3243-3dd4-4a8d-8c0d-dd76da1f02a5"/>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16c05727-aa75-4e4a-9b5f-8a80a116589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Simplified Arabic</vt:lpstr>
      <vt:lpstr>Tw Cen MT</vt:lpstr>
      <vt:lpstr>Droplet</vt:lpstr>
      <vt:lpstr>الأنسجة المبطنة الحقيقية من السداء BACKED Warps Weaves </vt:lpstr>
      <vt:lpstr>الأنسجة المبطنة الحقيقية من السداء  BACKED-WArps WEAVES</vt:lpstr>
      <vt:lpstr>ولتوقيع تركيب أنسجة المبطن الحقيقية من السداء علي ورق المربعات يتبع الأتي:-</vt:lpstr>
      <vt:lpstr>مثال(1):- في الشكل (1)</vt:lpstr>
      <vt:lpstr>PowerPoint Presentation</vt:lpstr>
      <vt:lpstr>PowerPoint Presentation</vt:lpstr>
      <vt:lpstr>مثال 2: شكل (3):- </vt:lpstr>
      <vt:lpstr>الحصول علي الأقلام والضامات في الأنسجة المبطنة الحقيقية من السداء:-  </vt:lpstr>
      <vt:lpstr>أولا: الحصول علي الأقلام الرأسية:- شكل (4):- </vt:lpstr>
      <vt:lpstr>PowerPoint Presentation</vt:lpstr>
      <vt:lpstr>ثانيا: الحصول علي الأقلام الأفقية:- شكل (5)</vt:lpstr>
      <vt:lpstr>PowerPoint Presentation</vt:lpstr>
      <vt:lpstr>ثالثا: الحصول الضامات:- شكل (6)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2020-03-30T15:53:43Z</dcterms:created>
  <dcterms:modified xsi:type="dcterms:W3CDTF">2020-04-12T05:40:28Z</dcterms:modified>
</cp:coreProperties>
</file>