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6" r:id="rId5"/>
    <p:sldId id="278" r:id="rId6"/>
    <p:sldId id="279" r:id="rId7"/>
    <p:sldId id="280" r:id="rId8"/>
    <p:sldId id="281" r:id="rId9"/>
    <p:sldId id="282" r:id="rId10"/>
    <p:sldId id="283" r:id="rId11"/>
    <p:sldId id="284" r:id="rId12"/>
    <p:sldId id="285" r:id="rId13"/>
    <p:sldId id="286" r:id="rId14"/>
    <p:sldId id="277"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varScale="1">
        <p:scale>
          <a:sx n="70" d="100"/>
          <a:sy n="70" d="100"/>
        </p:scale>
        <p:origin x="-672"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9AE91B-FC03-4892-9280-6EE8B59CA1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762F196D-0169-41BC-9F91-BD3C2A6AD5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0FBFBBA-BF39-41EB-8102-838AB7873A2A}"/>
              </a:ext>
            </a:extLst>
          </p:cNvPr>
          <p:cNvSpPr>
            <a:spLocks noGrp="1"/>
          </p:cNvSpPr>
          <p:nvPr>
            <p:ph type="dt" sz="half" idx="10"/>
          </p:nvPr>
        </p:nvSpPr>
        <p:spPr/>
        <p:txBody>
          <a:bodyPr/>
          <a:lstStyle/>
          <a:p>
            <a:fld id="{D34AA65E-05AE-449B-9F50-F04CC33BE741}" type="datetimeFigureOut">
              <a:rPr lang="en-US" smtClean="0"/>
              <a:t>4/28/2020</a:t>
            </a:fld>
            <a:endParaRPr lang="en-US"/>
          </a:p>
        </p:txBody>
      </p:sp>
      <p:sp>
        <p:nvSpPr>
          <p:cNvPr id="5" name="Footer Placeholder 4">
            <a:extLst>
              <a:ext uri="{FF2B5EF4-FFF2-40B4-BE49-F238E27FC236}">
                <a16:creationId xmlns:a16="http://schemas.microsoft.com/office/drawing/2014/main" xmlns="" id="{2B54ECB5-3469-43F3-9184-BED8E314F8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72B5DF6-9F3A-49A4-A641-E13A63E1C7A0}"/>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3479769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7F11A5-3E04-46E2-B73B-6CE0EE3CB2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A27A1C7E-6B5F-4EB4-B9F5-30337889D4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20441B8-3E70-4075-AA6D-5D843B977361}"/>
              </a:ext>
            </a:extLst>
          </p:cNvPr>
          <p:cNvSpPr>
            <a:spLocks noGrp="1"/>
          </p:cNvSpPr>
          <p:nvPr>
            <p:ph type="dt" sz="half" idx="10"/>
          </p:nvPr>
        </p:nvSpPr>
        <p:spPr/>
        <p:txBody>
          <a:bodyPr/>
          <a:lstStyle/>
          <a:p>
            <a:fld id="{D34AA65E-05AE-449B-9F50-F04CC33BE741}" type="datetimeFigureOut">
              <a:rPr lang="en-US" smtClean="0"/>
              <a:t>4/28/2020</a:t>
            </a:fld>
            <a:endParaRPr lang="en-US"/>
          </a:p>
        </p:txBody>
      </p:sp>
      <p:sp>
        <p:nvSpPr>
          <p:cNvPr id="5" name="Footer Placeholder 4">
            <a:extLst>
              <a:ext uri="{FF2B5EF4-FFF2-40B4-BE49-F238E27FC236}">
                <a16:creationId xmlns:a16="http://schemas.microsoft.com/office/drawing/2014/main" xmlns="" id="{DFDA61BF-A249-410C-83DC-16D396C75D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43F047B-5457-4DD6-93E3-3D506D216C7E}"/>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3023811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B939AE1-78FE-40EB-86DD-160A27520C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AEF2EA3-4B3B-4212-8286-F709F22845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30F8792-D102-43B8-ADE0-713A4F069F84}"/>
              </a:ext>
            </a:extLst>
          </p:cNvPr>
          <p:cNvSpPr>
            <a:spLocks noGrp="1"/>
          </p:cNvSpPr>
          <p:nvPr>
            <p:ph type="dt" sz="half" idx="10"/>
          </p:nvPr>
        </p:nvSpPr>
        <p:spPr/>
        <p:txBody>
          <a:bodyPr/>
          <a:lstStyle/>
          <a:p>
            <a:fld id="{D34AA65E-05AE-449B-9F50-F04CC33BE741}" type="datetimeFigureOut">
              <a:rPr lang="en-US" smtClean="0"/>
              <a:t>4/28/2020</a:t>
            </a:fld>
            <a:endParaRPr lang="en-US"/>
          </a:p>
        </p:txBody>
      </p:sp>
      <p:sp>
        <p:nvSpPr>
          <p:cNvPr id="5" name="Footer Placeholder 4">
            <a:extLst>
              <a:ext uri="{FF2B5EF4-FFF2-40B4-BE49-F238E27FC236}">
                <a16:creationId xmlns:a16="http://schemas.microsoft.com/office/drawing/2014/main" xmlns="" id="{1AB71377-1D51-4255-9E6E-F3242C652E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31F5A3B-5E7D-4215-98CD-DA2B0031AD2E}"/>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3084877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2AECD3-E836-4024-ADFF-AC2A7EFC76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09A3D81-E66E-41B5-BF5E-B99EBA2711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9DAAC4A-E045-4E35-A5BA-7E9C2BE94B18}"/>
              </a:ext>
            </a:extLst>
          </p:cNvPr>
          <p:cNvSpPr>
            <a:spLocks noGrp="1"/>
          </p:cNvSpPr>
          <p:nvPr>
            <p:ph type="dt" sz="half" idx="10"/>
          </p:nvPr>
        </p:nvSpPr>
        <p:spPr/>
        <p:txBody>
          <a:bodyPr/>
          <a:lstStyle/>
          <a:p>
            <a:fld id="{D34AA65E-05AE-449B-9F50-F04CC33BE741}" type="datetimeFigureOut">
              <a:rPr lang="en-US" smtClean="0"/>
              <a:t>4/28/2020</a:t>
            </a:fld>
            <a:endParaRPr lang="en-US"/>
          </a:p>
        </p:txBody>
      </p:sp>
      <p:sp>
        <p:nvSpPr>
          <p:cNvPr id="5" name="Footer Placeholder 4">
            <a:extLst>
              <a:ext uri="{FF2B5EF4-FFF2-40B4-BE49-F238E27FC236}">
                <a16:creationId xmlns:a16="http://schemas.microsoft.com/office/drawing/2014/main" xmlns="" id="{4C743867-0304-42EA-A723-D9065C3BD0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60F6555-6468-415E-A3B2-32D5815D7428}"/>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83241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DF108D-E00A-470E-BC32-7A88772782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FF53AA6-23AE-4EC2-B688-B41DD12A3B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82BCA16-2DA5-4CD8-965F-D9EA1E48DF41}"/>
              </a:ext>
            </a:extLst>
          </p:cNvPr>
          <p:cNvSpPr>
            <a:spLocks noGrp="1"/>
          </p:cNvSpPr>
          <p:nvPr>
            <p:ph type="dt" sz="half" idx="10"/>
          </p:nvPr>
        </p:nvSpPr>
        <p:spPr/>
        <p:txBody>
          <a:bodyPr/>
          <a:lstStyle/>
          <a:p>
            <a:fld id="{D34AA65E-05AE-449B-9F50-F04CC33BE741}" type="datetimeFigureOut">
              <a:rPr lang="en-US" smtClean="0"/>
              <a:t>4/28/2020</a:t>
            </a:fld>
            <a:endParaRPr lang="en-US"/>
          </a:p>
        </p:txBody>
      </p:sp>
      <p:sp>
        <p:nvSpPr>
          <p:cNvPr id="5" name="Footer Placeholder 4">
            <a:extLst>
              <a:ext uri="{FF2B5EF4-FFF2-40B4-BE49-F238E27FC236}">
                <a16:creationId xmlns:a16="http://schemas.microsoft.com/office/drawing/2014/main" xmlns="" id="{4ADB57FD-D6F5-4D60-AE7F-E7823B7338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FE2BC28-EA1F-482E-8A90-787E4B36C786}"/>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3780772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0E1DEF-B5D9-4D77-AEBB-BE61B768C4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4BA768D-121B-4BCF-904D-41024D3D61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1299DF7-99F8-4A07-A9E0-49E06B4176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E736B79-F771-4E11-9114-804C837213D0}"/>
              </a:ext>
            </a:extLst>
          </p:cNvPr>
          <p:cNvSpPr>
            <a:spLocks noGrp="1"/>
          </p:cNvSpPr>
          <p:nvPr>
            <p:ph type="dt" sz="half" idx="10"/>
          </p:nvPr>
        </p:nvSpPr>
        <p:spPr/>
        <p:txBody>
          <a:bodyPr/>
          <a:lstStyle/>
          <a:p>
            <a:fld id="{D34AA65E-05AE-449B-9F50-F04CC33BE741}" type="datetimeFigureOut">
              <a:rPr lang="en-US" smtClean="0"/>
              <a:t>4/28/2020</a:t>
            </a:fld>
            <a:endParaRPr lang="en-US"/>
          </a:p>
        </p:txBody>
      </p:sp>
      <p:sp>
        <p:nvSpPr>
          <p:cNvPr id="6" name="Footer Placeholder 5">
            <a:extLst>
              <a:ext uri="{FF2B5EF4-FFF2-40B4-BE49-F238E27FC236}">
                <a16:creationId xmlns:a16="http://schemas.microsoft.com/office/drawing/2014/main" xmlns="" id="{5B8C6585-C611-4294-B318-E1B111374B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26DA080-8980-427B-AFF2-19AA624CCCF2}"/>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1260457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EEB0B7-94A0-409E-83F9-64E3204FC1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AB2316D-FEE6-43F8-BC31-4451971A4B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9A111E8-0CE2-414D-AEC7-D8FB30E317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AAECA088-C7A3-4FF2-B4A5-10585AC852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EAE17D8-049B-411F-ADB4-3ADAC49493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C088AB0-9FA5-4E2E-8C65-5755F61AF5FF}"/>
              </a:ext>
            </a:extLst>
          </p:cNvPr>
          <p:cNvSpPr>
            <a:spLocks noGrp="1"/>
          </p:cNvSpPr>
          <p:nvPr>
            <p:ph type="dt" sz="half" idx="10"/>
          </p:nvPr>
        </p:nvSpPr>
        <p:spPr/>
        <p:txBody>
          <a:bodyPr/>
          <a:lstStyle/>
          <a:p>
            <a:fld id="{D34AA65E-05AE-449B-9F50-F04CC33BE741}" type="datetimeFigureOut">
              <a:rPr lang="en-US" smtClean="0"/>
              <a:t>4/28/2020</a:t>
            </a:fld>
            <a:endParaRPr lang="en-US"/>
          </a:p>
        </p:txBody>
      </p:sp>
      <p:sp>
        <p:nvSpPr>
          <p:cNvPr id="8" name="Footer Placeholder 7">
            <a:extLst>
              <a:ext uri="{FF2B5EF4-FFF2-40B4-BE49-F238E27FC236}">
                <a16:creationId xmlns:a16="http://schemas.microsoft.com/office/drawing/2014/main" xmlns="" id="{08C742DA-3EF0-42CD-8DFF-9E23C801D8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08E52DD-6FA2-4BC5-A160-BAA83C08CA17}"/>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1188199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A19B3B-5FF3-4FBA-93FA-C2FA115FF0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21D6EC7-267E-4826-86BB-42D61EBC0791}"/>
              </a:ext>
            </a:extLst>
          </p:cNvPr>
          <p:cNvSpPr>
            <a:spLocks noGrp="1"/>
          </p:cNvSpPr>
          <p:nvPr>
            <p:ph type="dt" sz="half" idx="10"/>
          </p:nvPr>
        </p:nvSpPr>
        <p:spPr/>
        <p:txBody>
          <a:bodyPr/>
          <a:lstStyle/>
          <a:p>
            <a:fld id="{D34AA65E-05AE-449B-9F50-F04CC33BE741}" type="datetimeFigureOut">
              <a:rPr lang="en-US" smtClean="0"/>
              <a:t>4/28/2020</a:t>
            </a:fld>
            <a:endParaRPr lang="en-US"/>
          </a:p>
        </p:txBody>
      </p:sp>
      <p:sp>
        <p:nvSpPr>
          <p:cNvPr id="4" name="Footer Placeholder 3">
            <a:extLst>
              <a:ext uri="{FF2B5EF4-FFF2-40B4-BE49-F238E27FC236}">
                <a16:creationId xmlns:a16="http://schemas.microsoft.com/office/drawing/2014/main" xmlns="" id="{66681823-49F0-4508-B1EE-008CBBF4C0E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0269D72E-6ABA-4F65-A556-DA2CA0461EA0}"/>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1721511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E514B0A-29C3-40D3-9866-3C8AD3C8ACBA}"/>
              </a:ext>
            </a:extLst>
          </p:cNvPr>
          <p:cNvSpPr>
            <a:spLocks noGrp="1"/>
          </p:cNvSpPr>
          <p:nvPr>
            <p:ph type="dt" sz="half" idx="10"/>
          </p:nvPr>
        </p:nvSpPr>
        <p:spPr/>
        <p:txBody>
          <a:bodyPr/>
          <a:lstStyle/>
          <a:p>
            <a:fld id="{D34AA65E-05AE-449B-9F50-F04CC33BE741}" type="datetimeFigureOut">
              <a:rPr lang="en-US" smtClean="0"/>
              <a:t>4/28/2020</a:t>
            </a:fld>
            <a:endParaRPr lang="en-US"/>
          </a:p>
        </p:txBody>
      </p:sp>
      <p:sp>
        <p:nvSpPr>
          <p:cNvPr id="3" name="Footer Placeholder 2">
            <a:extLst>
              <a:ext uri="{FF2B5EF4-FFF2-40B4-BE49-F238E27FC236}">
                <a16:creationId xmlns:a16="http://schemas.microsoft.com/office/drawing/2014/main" xmlns="" id="{74A20B82-DBC5-4B05-AD8B-F6C34D2B50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502B06B-70F6-4A65-AF46-58C894C7D34B}"/>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984167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E95CFF-EF2A-4EC9-A482-82DB4EB30F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6613760-277E-460E-A1DD-28B02ABDC4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5556678-DC71-4799-A75B-6A7BBC5CA6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0D134C7-A473-4E37-8C03-AF532429F5F9}"/>
              </a:ext>
            </a:extLst>
          </p:cNvPr>
          <p:cNvSpPr>
            <a:spLocks noGrp="1"/>
          </p:cNvSpPr>
          <p:nvPr>
            <p:ph type="dt" sz="half" idx="10"/>
          </p:nvPr>
        </p:nvSpPr>
        <p:spPr/>
        <p:txBody>
          <a:bodyPr/>
          <a:lstStyle/>
          <a:p>
            <a:fld id="{D34AA65E-05AE-449B-9F50-F04CC33BE741}" type="datetimeFigureOut">
              <a:rPr lang="en-US" smtClean="0"/>
              <a:t>4/28/2020</a:t>
            </a:fld>
            <a:endParaRPr lang="en-US"/>
          </a:p>
        </p:txBody>
      </p:sp>
      <p:sp>
        <p:nvSpPr>
          <p:cNvPr id="6" name="Footer Placeholder 5">
            <a:extLst>
              <a:ext uri="{FF2B5EF4-FFF2-40B4-BE49-F238E27FC236}">
                <a16:creationId xmlns:a16="http://schemas.microsoft.com/office/drawing/2014/main" xmlns="" id="{9180B3B9-E396-40B2-B9F9-37FD6E9060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39D69AF-652B-47D0-BDB5-9BDDF26AC6E4}"/>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2182862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72EBD7-7128-47CA-854A-8758FD4180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4CF5BB46-8923-4D24-B5AD-0E49BB6987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52EE858C-11C8-49AB-8B08-B6C4CA6F25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26524B2-9C13-4CED-A9C2-5818F9D2EA36}"/>
              </a:ext>
            </a:extLst>
          </p:cNvPr>
          <p:cNvSpPr>
            <a:spLocks noGrp="1"/>
          </p:cNvSpPr>
          <p:nvPr>
            <p:ph type="dt" sz="half" idx="10"/>
          </p:nvPr>
        </p:nvSpPr>
        <p:spPr/>
        <p:txBody>
          <a:bodyPr/>
          <a:lstStyle/>
          <a:p>
            <a:fld id="{D34AA65E-05AE-449B-9F50-F04CC33BE741}" type="datetimeFigureOut">
              <a:rPr lang="en-US" smtClean="0"/>
              <a:t>4/28/2020</a:t>
            </a:fld>
            <a:endParaRPr lang="en-US"/>
          </a:p>
        </p:txBody>
      </p:sp>
      <p:sp>
        <p:nvSpPr>
          <p:cNvPr id="6" name="Footer Placeholder 5">
            <a:extLst>
              <a:ext uri="{FF2B5EF4-FFF2-40B4-BE49-F238E27FC236}">
                <a16:creationId xmlns:a16="http://schemas.microsoft.com/office/drawing/2014/main" xmlns="" id="{9DE7DB0D-737C-4621-A8CC-56064CA648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D09387B-561B-4935-992C-5A74A2F1FFE3}"/>
              </a:ext>
            </a:extLst>
          </p:cNvPr>
          <p:cNvSpPr>
            <a:spLocks noGrp="1"/>
          </p:cNvSpPr>
          <p:nvPr>
            <p:ph type="sldNum" sz="quarter" idx="12"/>
          </p:nvPr>
        </p:nvSpPr>
        <p:spPr/>
        <p:txBody>
          <a:bodyPr/>
          <a:lstStyle/>
          <a:p>
            <a:fld id="{DF5577C7-7C0A-45CC-BA57-859FC33D3311}" type="slidenum">
              <a:rPr lang="en-US" smtClean="0"/>
              <a:t>‹#›</a:t>
            </a:fld>
            <a:endParaRPr lang="en-US"/>
          </a:p>
        </p:txBody>
      </p:sp>
    </p:spTree>
    <p:extLst>
      <p:ext uri="{BB962C8B-B14F-4D97-AF65-F5344CB8AC3E}">
        <p14:creationId xmlns:p14="http://schemas.microsoft.com/office/powerpoint/2010/main" val="481022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66F8636-1C0B-4AED-900C-850EA3D77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E9E99A43-A991-42E5-9416-4B14CE93B8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9C6FAC1-0B10-47CD-8B5C-2C37DAFD5D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AA65E-05AE-449B-9F50-F04CC33BE741}" type="datetimeFigureOut">
              <a:rPr lang="en-US" smtClean="0"/>
              <a:t>4/28/2020</a:t>
            </a:fld>
            <a:endParaRPr lang="en-US"/>
          </a:p>
        </p:txBody>
      </p:sp>
      <p:sp>
        <p:nvSpPr>
          <p:cNvPr id="5" name="Footer Placeholder 4">
            <a:extLst>
              <a:ext uri="{FF2B5EF4-FFF2-40B4-BE49-F238E27FC236}">
                <a16:creationId xmlns:a16="http://schemas.microsoft.com/office/drawing/2014/main" xmlns="" id="{0F3E30F9-168D-4B68-9B8C-817E0A2C3D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EE6DF7BE-BDFE-48DF-AD78-31858DBC94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5577C7-7C0A-45CC-BA57-859FC33D3311}" type="slidenum">
              <a:rPr lang="en-US" smtClean="0"/>
              <a:t>‹#›</a:t>
            </a:fld>
            <a:endParaRPr lang="en-US"/>
          </a:p>
        </p:txBody>
      </p:sp>
    </p:spTree>
    <p:extLst>
      <p:ext uri="{BB962C8B-B14F-4D97-AF65-F5344CB8AC3E}">
        <p14:creationId xmlns:p14="http://schemas.microsoft.com/office/powerpoint/2010/main" val="1172806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587EEE-6163-4F6D-AFBA-942E3E84337F}"/>
              </a:ext>
            </a:extLst>
          </p:cNvPr>
          <p:cNvSpPr>
            <a:spLocks noGrp="1"/>
          </p:cNvSpPr>
          <p:nvPr>
            <p:ph type="ctrTitle"/>
          </p:nvPr>
        </p:nvSpPr>
        <p:spPr>
          <a:xfrm>
            <a:off x="6493565" y="2891815"/>
            <a:ext cx="5576595" cy="1606212"/>
          </a:xfrm>
        </p:spPr>
        <p:txBody>
          <a:bodyPr/>
          <a:lstStyle/>
          <a:p>
            <a:r>
              <a:rPr lang="ar-EG" b="1" dirty="0" smtClean="0">
                <a:effectLst>
                  <a:outerShdw blurRad="38100" dist="38100" dir="2700000" algn="tl">
                    <a:srgbClr val="000000">
                      <a:alpha val="43137"/>
                    </a:srgbClr>
                  </a:outerShdw>
                </a:effectLst>
              </a:rPr>
              <a:t>تنظيم صناعي</a:t>
            </a:r>
            <a:r>
              <a:rPr lang="ar-EG" b="1" dirty="0">
                <a:effectLst>
                  <a:outerShdw blurRad="38100" dist="38100" dir="2700000" algn="tl">
                    <a:srgbClr val="000000">
                      <a:alpha val="43137"/>
                    </a:srgbClr>
                  </a:outerShdw>
                </a:effectLst>
              </a:rPr>
              <a:t/>
            </a:r>
            <a:br>
              <a:rPr lang="ar-EG" b="1" dirty="0">
                <a:effectLst>
                  <a:outerShdw blurRad="38100" dist="38100" dir="2700000" algn="tl">
                    <a:srgbClr val="000000">
                      <a:alpha val="43137"/>
                    </a:srgbClr>
                  </a:outerShdw>
                </a:effectLst>
              </a:rPr>
            </a:br>
            <a:r>
              <a:rPr lang="ar-EG" sz="2800" b="1" dirty="0">
                <a:solidFill>
                  <a:schemeClr val="bg1"/>
                </a:solidFill>
                <a:effectLst>
                  <a:outerShdw blurRad="38100" dist="38100" dir="2700000" algn="tl">
                    <a:srgbClr val="000000">
                      <a:alpha val="43137"/>
                    </a:srgbClr>
                  </a:outerShdw>
                </a:effectLst>
              </a:rPr>
              <a:t>أ.م.د/ عادل عبدالمنعم أبوخزيم</a:t>
            </a:r>
            <a:endParaRPr lang="en-US" sz="2800" b="1" dirty="0">
              <a:solidFill>
                <a:schemeClr val="bg1"/>
              </a:solidFill>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xmlns="" id="{C1B3C467-521D-459A-B5AE-9FC10FAE80E1}"/>
              </a:ext>
            </a:extLst>
          </p:cNvPr>
          <p:cNvSpPr>
            <a:spLocks noGrp="1"/>
          </p:cNvSpPr>
          <p:nvPr>
            <p:ph type="subTitle" idx="1"/>
          </p:nvPr>
        </p:nvSpPr>
        <p:spPr>
          <a:xfrm>
            <a:off x="1544638" y="3429000"/>
            <a:ext cx="4736892" cy="2338819"/>
          </a:xfrm>
        </p:spPr>
        <p:txBody>
          <a:bodyPr>
            <a:normAutofit/>
          </a:bodyPr>
          <a:lstStyle/>
          <a:p>
            <a:endParaRPr lang="ar-EG" sz="3000" b="1" dirty="0">
              <a:solidFill>
                <a:schemeClr val="bg1"/>
              </a:solidFill>
              <a:effectLst>
                <a:outerShdw blurRad="38100" dist="38100" dir="2700000" algn="tl">
                  <a:srgbClr val="000000">
                    <a:alpha val="43137"/>
                  </a:srgbClr>
                </a:outerShdw>
              </a:effectLst>
            </a:endParaRPr>
          </a:p>
          <a:p>
            <a:r>
              <a:rPr lang="ar-EG" sz="3000" b="1" dirty="0">
                <a:solidFill>
                  <a:schemeClr val="bg1"/>
                </a:solidFill>
                <a:effectLst>
                  <a:outerShdw blurRad="38100" dist="38100" dir="2700000" algn="tl">
                    <a:srgbClr val="000000">
                      <a:alpha val="43137"/>
                    </a:srgbClr>
                  </a:outerShdw>
                </a:effectLst>
              </a:rPr>
              <a:t>قسم الغزل والنسيج والتريكو </a:t>
            </a:r>
            <a:endParaRPr lang="en-US" sz="3000" b="1" dirty="0">
              <a:solidFill>
                <a:schemeClr val="bg1"/>
              </a:solidFill>
              <a:effectLst>
                <a:outerShdw blurRad="38100" dist="38100" dir="2700000" algn="tl">
                  <a:srgbClr val="000000">
                    <a:alpha val="43137"/>
                  </a:srgbClr>
                </a:outerShdw>
              </a:effectLst>
            </a:endParaRPr>
          </a:p>
          <a:p>
            <a:r>
              <a:rPr lang="ar-EG" sz="3000" b="1" dirty="0">
                <a:solidFill>
                  <a:schemeClr val="bg1"/>
                </a:solidFill>
                <a:effectLst>
                  <a:outerShdw blurRad="38100" dist="38100" dir="2700000" algn="tl">
                    <a:srgbClr val="000000">
                      <a:alpha val="43137"/>
                    </a:srgbClr>
                  </a:outerShdw>
                </a:effectLst>
              </a:rPr>
              <a:t>الفرقة الثالثة</a:t>
            </a:r>
          </a:p>
          <a:p>
            <a:r>
              <a:rPr lang="ar-EG" sz="3000" b="1" dirty="0" smtClean="0">
                <a:solidFill>
                  <a:schemeClr val="bg1"/>
                </a:solidFill>
                <a:effectLst>
                  <a:outerShdw blurRad="38100" dist="38100" dir="2700000" algn="tl">
                    <a:srgbClr val="000000">
                      <a:alpha val="43137"/>
                    </a:srgbClr>
                  </a:outerShdw>
                </a:effectLst>
              </a:rPr>
              <a:t>محاضرة 26 </a:t>
            </a:r>
            <a:r>
              <a:rPr lang="ar-EG" sz="3000" b="1" dirty="0">
                <a:solidFill>
                  <a:schemeClr val="bg1"/>
                </a:solidFill>
                <a:effectLst>
                  <a:outerShdw blurRad="38100" dist="38100" dir="2700000" algn="tl">
                    <a:srgbClr val="000000">
                      <a:alpha val="43137"/>
                    </a:srgbClr>
                  </a:outerShdw>
                </a:effectLst>
              </a:rPr>
              <a:t>/ 4 /2020</a:t>
            </a:r>
          </a:p>
          <a:p>
            <a:endParaRPr lang="ar-EG" sz="3000" b="1" dirty="0">
              <a:solidFill>
                <a:schemeClr val="bg1"/>
              </a:solidFill>
              <a:effectLst>
                <a:outerShdw blurRad="38100" dist="38100" dir="2700000" algn="tl">
                  <a:srgbClr val="000000">
                    <a:alpha val="43137"/>
                  </a:srgbClr>
                </a:outerShdw>
              </a:effectLst>
            </a:endParaRPr>
          </a:p>
          <a:p>
            <a:endParaRPr lang="en-US" sz="3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47159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5DB4B9-3FF4-4D55-BFC6-E33CD5B6E728}"/>
              </a:ext>
            </a:extLst>
          </p:cNvPr>
          <p:cNvSpPr>
            <a:spLocks noGrp="1"/>
          </p:cNvSpPr>
          <p:nvPr>
            <p:ph type="title"/>
          </p:nvPr>
        </p:nvSpPr>
        <p:spPr/>
        <p:txBody>
          <a:bodyPr>
            <a:normAutofit/>
          </a:bodyPr>
          <a:lstStyle/>
          <a:p>
            <a:pPr algn="r" rtl="1"/>
            <a:r>
              <a:rPr lang="en-US" b="1" dirty="0" smtClean="0">
                <a:solidFill>
                  <a:srgbClr val="FF0000"/>
                </a:solidFill>
                <a:effectLst>
                  <a:outerShdw blurRad="38100" dist="38100" dir="2700000" algn="tl">
                    <a:srgbClr val="000000">
                      <a:alpha val="43137"/>
                    </a:srgbClr>
                  </a:outerShdw>
                </a:effectLst>
              </a:rPr>
              <a:t>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xmlns="" id="{05C2E213-F9A6-48F7-AF98-DC02BFD4DC54}"/>
              </a:ext>
            </a:extLst>
          </p:cNvPr>
          <p:cNvSpPr>
            <a:spLocks noGrp="1"/>
          </p:cNvSpPr>
          <p:nvPr>
            <p:ph idx="1"/>
          </p:nvPr>
        </p:nvSpPr>
        <p:spPr>
          <a:xfrm>
            <a:off x="627797" y="204716"/>
            <a:ext cx="10726003" cy="6086901"/>
          </a:xfrm>
        </p:spPr>
        <p:txBody>
          <a:bodyPr>
            <a:noAutofit/>
          </a:bodyPr>
          <a:lstStyle/>
          <a:p>
            <a:pPr marL="0" indent="0" algn="r" rtl="1">
              <a:buNone/>
            </a:pPr>
            <a:r>
              <a:rPr lang="ar-EG" sz="4000" b="1" u="sng" dirty="0" smtClean="0">
                <a:solidFill>
                  <a:srgbClr val="FF0000"/>
                </a:solidFill>
              </a:rPr>
              <a:t>2- </a:t>
            </a:r>
            <a:r>
              <a:rPr lang="ar-EG" sz="4000" b="1" u="sng" dirty="0">
                <a:solidFill>
                  <a:srgbClr val="FF0000"/>
                </a:solidFill>
              </a:rPr>
              <a:t>دراسة اختيار موقع المشروع:</a:t>
            </a:r>
          </a:p>
          <a:p>
            <a:pPr marL="0" indent="0" algn="r" rtl="1">
              <a:buNone/>
            </a:pPr>
            <a:r>
              <a:rPr lang="ar-EG" sz="4000" b="1" dirty="0">
                <a:solidFill>
                  <a:srgbClr val="7030A0"/>
                </a:solidFill>
              </a:rPr>
              <a:t>                                  </a:t>
            </a:r>
            <a:r>
              <a:rPr lang="ar-EG" sz="4000" b="1" dirty="0">
                <a:solidFill>
                  <a:srgbClr val="00B050"/>
                </a:solidFill>
              </a:rPr>
              <a:t>وقد سبق الحديث عنها سابقا</a:t>
            </a:r>
          </a:p>
          <a:p>
            <a:pPr marL="0" indent="0" algn="r" rtl="1">
              <a:buNone/>
            </a:pPr>
            <a:endParaRPr lang="ar-EG" sz="4000" b="1" dirty="0">
              <a:solidFill>
                <a:srgbClr val="7030A0"/>
              </a:solidFill>
            </a:endParaRPr>
          </a:p>
          <a:p>
            <a:pPr marL="0" indent="0" algn="r" rtl="1">
              <a:buNone/>
            </a:pPr>
            <a:r>
              <a:rPr lang="ar-EG" sz="4000" b="1" u="sng" dirty="0">
                <a:solidFill>
                  <a:srgbClr val="FF0000"/>
                </a:solidFill>
                <a:effectLst>
                  <a:outerShdw blurRad="38100" dist="38100" dir="2700000" algn="tl">
                    <a:srgbClr val="000000">
                      <a:alpha val="43137"/>
                    </a:srgbClr>
                  </a:outerShdw>
                </a:effectLst>
              </a:rPr>
              <a:t>3-احتياجات المشروع من المواد الأولية ومستلزمات الإنتاج :</a:t>
            </a:r>
          </a:p>
          <a:p>
            <a:pPr marL="0" indent="0" algn="just" rtl="1">
              <a:buNone/>
            </a:pPr>
            <a:r>
              <a:rPr lang="ar-EG" sz="4000" b="1" dirty="0" smtClean="0">
                <a:solidFill>
                  <a:srgbClr val="0070C0"/>
                </a:solidFill>
              </a:rPr>
              <a:t>تتطلب </a:t>
            </a:r>
            <a:r>
              <a:rPr lang="ar-EG" sz="4000" b="1" dirty="0">
                <a:solidFill>
                  <a:srgbClr val="0070C0"/>
                </a:solidFill>
              </a:rPr>
              <a:t>دراسة كافة احتياجات المشروع من المواد الأولية والمساعدة اضافة الى تلف المواد الأولية أثناء المناولة (التلف الصناعي ) ، ظروف ومتطلبات </a:t>
            </a:r>
            <a:r>
              <a:rPr lang="ar-EG" sz="4000" b="1" dirty="0" smtClean="0">
                <a:solidFill>
                  <a:srgbClr val="0070C0"/>
                </a:solidFill>
              </a:rPr>
              <a:t>التخزن </a:t>
            </a:r>
            <a:r>
              <a:rPr lang="ar-EG" sz="4000" b="1" dirty="0">
                <a:solidFill>
                  <a:srgbClr val="0070C0"/>
                </a:solidFill>
              </a:rPr>
              <a:t>، المناشئ ، الأسعار ، وما يترتب على المواد المستوردة من رسوم </a:t>
            </a:r>
            <a:r>
              <a:rPr lang="ar-EG" sz="4000" b="1" dirty="0" smtClean="0">
                <a:solidFill>
                  <a:srgbClr val="0070C0"/>
                </a:solidFill>
              </a:rPr>
              <a:t>جمركية </a:t>
            </a:r>
            <a:r>
              <a:rPr lang="ar-EG" sz="4000" b="1" dirty="0">
                <a:solidFill>
                  <a:srgbClr val="0070C0"/>
                </a:solidFill>
              </a:rPr>
              <a:t>، وكذلك تحديد فعالية المواد أي عمرها ومواصفاتها ، وأية أمور أخرى متعلقة بها.</a:t>
            </a:r>
          </a:p>
          <a:p>
            <a:pPr marL="0" indent="0" algn="r" rtl="1">
              <a:buNone/>
            </a:pPr>
            <a:endParaRPr lang="ar-EG" sz="4000" b="1" dirty="0">
              <a:solidFill>
                <a:srgbClr val="7030A0"/>
              </a:solidFill>
            </a:endParaRPr>
          </a:p>
        </p:txBody>
      </p:sp>
    </p:spTree>
    <p:extLst>
      <p:ext uri="{BB962C8B-B14F-4D97-AF65-F5344CB8AC3E}">
        <p14:creationId xmlns:p14="http://schemas.microsoft.com/office/powerpoint/2010/main" val="1047698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5DB4B9-3FF4-4D55-BFC6-E33CD5B6E728}"/>
              </a:ext>
            </a:extLst>
          </p:cNvPr>
          <p:cNvSpPr>
            <a:spLocks noGrp="1"/>
          </p:cNvSpPr>
          <p:nvPr>
            <p:ph type="title"/>
          </p:nvPr>
        </p:nvSpPr>
        <p:spPr/>
        <p:txBody>
          <a:bodyPr>
            <a:normAutofit/>
          </a:bodyPr>
          <a:lstStyle/>
          <a:p>
            <a:pPr algn="r" rtl="1"/>
            <a:r>
              <a:rPr lang="en-US" b="1" dirty="0" smtClean="0">
                <a:solidFill>
                  <a:srgbClr val="FF0000"/>
                </a:solidFill>
                <a:effectLst>
                  <a:outerShdw blurRad="38100" dist="38100" dir="2700000" algn="tl">
                    <a:srgbClr val="000000">
                      <a:alpha val="43137"/>
                    </a:srgbClr>
                  </a:outerShdw>
                </a:effectLst>
              </a:rPr>
              <a:t>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xmlns="" id="{05C2E213-F9A6-48F7-AF98-DC02BFD4DC54}"/>
              </a:ext>
            </a:extLst>
          </p:cNvPr>
          <p:cNvSpPr>
            <a:spLocks noGrp="1"/>
          </p:cNvSpPr>
          <p:nvPr>
            <p:ph idx="1"/>
          </p:nvPr>
        </p:nvSpPr>
        <p:spPr>
          <a:xfrm>
            <a:off x="838200" y="968991"/>
            <a:ext cx="10515600" cy="4872251"/>
          </a:xfrm>
        </p:spPr>
        <p:txBody>
          <a:bodyPr>
            <a:noAutofit/>
          </a:bodyPr>
          <a:lstStyle/>
          <a:p>
            <a:pPr marL="0" indent="0" algn="just" rtl="1">
              <a:buNone/>
            </a:pPr>
            <a:r>
              <a:rPr lang="ar-EG" sz="4000" b="1" u="sng" dirty="0" smtClean="0">
                <a:solidFill>
                  <a:srgbClr val="FF0000"/>
                </a:solidFill>
                <a:effectLst>
                  <a:outerShdw blurRad="38100" dist="38100" dir="2700000" algn="tl">
                    <a:srgbClr val="000000">
                      <a:alpha val="43137"/>
                    </a:srgbClr>
                  </a:outerShdw>
                </a:effectLst>
              </a:rPr>
              <a:t>4-الدراسات </a:t>
            </a:r>
            <a:r>
              <a:rPr lang="ar-EG" sz="4000" b="1" u="sng" dirty="0">
                <a:solidFill>
                  <a:srgbClr val="FF0000"/>
                </a:solidFill>
                <a:effectLst>
                  <a:outerShdw blurRad="38100" dist="38100" dir="2700000" algn="tl">
                    <a:srgbClr val="000000">
                      <a:alpha val="43137"/>
                    </a:srgbClr>
                  </a:outerShdw>
                </a:effectLst>
              </a:rPr>
              <a:t>الهندسية والتكنولوجية:</a:t>
            </a:r>
          </a:p>
          <a:p>
            <a:pPr marL="0" indent="0" algn="just" rtl="1">
              <a:buNone/>
            </a:pPr>
            <a:r>
              <a:rPr lang="ar-EG" sz="4000" b="1" dirty="0">
                <a:solidFill>
                  <a:schemeClr val="accent6">
                    <a:lumMod val="50000"/>
                  </a:schemeClr>
                </a:solidFill>
              </a:rPr>
              <a:t>     وتشمل مخطط سير العمليات الانتاجية مع شرح العمليات الصناعية ابتداء من المواد الأولية وانتهاء بالمنتج الجاهز كذلك كل ما يتعلق بالمكائن والمعدات وضرورة العمل، ووصف عام للمشروع، وفي الحقيقة فان الدراسات الهندسية والتكنولوجية واسعة جدا وتشمل كافة تفاصيل المكائن وتصاميم المشروع.</a:t>
            </a:r>
          </a:p>
          <a:p>
            <a:pPr marL="0" indent="0" algn="just" rtl="1">
              <a:buNone/>
            </a:pPr>
            <a:r>
              <a:rPr lang="ar-EG" sz="4000" b="1" u="sng" dirty="0">
                <a:solidFill>
                  <a:srgbClr val="FF0000"/>
                </a:solidFill>
                <a:effectLst>
                  <a:outerShdw blurRad="38100" dist="38100" dir="2700000" algn="tl">
                    <a:srgbClr val="000000">
                      <a:alpha val="43137"/>
                    </a:srgbClr>
                  </a:outerShdw>
                </a:effectLst>
              </a:rPr>
              <a:t>5- احتياجات المشروع من الأيدي العاملة: </a:t>
            </a:r>
          </a:p>
          <a:p>
            <a:pPr marL="0" indent="0" algn="just" rtl="1">
              <a:buNone/>
            </a:pPr>
            <a:endParaRPr lang="ar-EG" sz="4000" b="1" dirty="0">
              <a:solidFill>
                <a:srgbClr val="7030A0"/>
              </a:solidFill>
            </a:endParaRPr>
          </a:p>
        </p:txBody>
      </p:sp>
    </p:spTree>
    <p:extLst>
      <p:ext uri="{BB962C8B-B14F-4D97-AF65-F5344CB8AC3E}">
        <p14:creationId xmlns:p14="http://schemas.microsoft.com/office/powerpoint/2010/main" val="179451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5DB4B9-3FF4-4D55-BFC6-E33CD5B6E728}"/>
              </a:ext>
            </a:extLst>
          </p:cNvPr>
          <p:cNvSpPr>
            <a:spLocks noGrp="1"/>
          </p:cNvSpPr>
          <p:nvPr>
            <p:ph type="title"/>
          </p:nvPr>
        </p:nvSpPr>
        <p:spPr>
          <a:xfrm>
            <a:off x="1279232" y="156491"/>
            <a:ext cx="10515600" cy="791278"/>
          </a:xfrm>
        </p:spPr>
        <p:txBody>
          <a:bodyPr>
            <a:noAutofit/>
          </a:bodyPr>
          <a:lstStyle/>
          <a:p>
            <a:pPr lvl="0" indent="-228600" algn="r" rtl="1">
              <a:lnSpc>
                <a:spcPct val="115000"/>
              </a:lnSpc>
              <a:spcBef>
                <a:spcPts val="0"/>
              </a:spcBef>
              <a:spcAft>
                <a:spcPts val="1000"/>
              </a:spcAft>
            </a:pPr>
            <a:r>
              <a:rPr lang="ar-EG" b="1" u="sng" dirty="0" smtClean="0">
                <a:solidFill>
                  <a:srgbClr val="C00000"/>
                </a:solidFill>
              </a:rPr>
              <a:t>6- </a:t>
            </a:r>
            <a:r>
              <a:rPr lang="ar-EG" b="1" u="sng" dirty="0">
                <a:solidFill>
                  <a:srgbClr val="C00000"/>
                </a:solidFill>
              </a:rPr>
              <a:t>برامج تنفيذ المشروع</a:t>
            </a:r>
            <a:r>
              <a:rPr lang="ar-EG" b="1" u="sng" dirty="0" smtClean="0">
                <a:solidFill>
                  <a:srgbClr val="C00000"/>
                </a:solidFill>
              </a:rPr>
              <a:t>:</a:t>
            </a:r>
            <a:endParaRPr lang="en-US" b="1" u="sng" dirty="0">
              <a:solidFill>
                <a:srgbClr val="C00000"/>
              </a:solidFill>
            </a:endParaRPr>
          </a:p>
        </p:txBody>
      </p:sp>
      <p:sp>
        <p:nvSpPr>
          <p:cNvPr id="3" name="Content Placeholder 2"/>
          <p:cNvSpPr>
            <a:spLocks noGrp="1"/>
          </p:cNvSpPr>
          <p:nvPr>
            <p:ph idx="1"/>
          </p:nvPr>
        </p:nvSpPr>
        <p:spPr>
          <a:xfrm>
            <a:off x="1029269" y="1225123"/>
            <a:ext cx="10515600" cy="4351338"/>
          </a:xfrm>
        </p:spPr>
        <p:txBody>
          <a:bodyPr>
            <a:normAutofit/>
          </a:bodyPr>
          <a:lstStyle/>
          <a:p>
            <a:pPr algn="just" rtl="1"/>
            <a:r>
              <a:rPr lang="ar-EG" sz="4000" b="1" dirty="0" smtClean="0">
                <a:solidFill>
                  <a:srgbClr val="00B050"/>
                </a:solidFill>
              </a:rPr>
              <a:t>يتطلب </a:t>
            </a:r>
            <a:r>
              <a:rPr lang="ar-EG" sz="4000" b="1" dirty="0">
                <a:solidFill>
                  <a:srgbClr val="00B050"/>
                </a:solidFill>
              </a:rPr>
              <a:t>تحديد المدة اللازمة لتنفيذ المشروع ويوضع برنامج زمني يبين فيه مراحل بناء المشروع والمدة اللازمة لكل مرحلة. يستفاد من برامج تنفيذ المشروع برمجة الحاجة الى الأيدي العاملة وحسب مراحل بناء المشروع وكذلك برمجة الحاجة الى الأموال وأيضا في تقدير وحساب مصاريف ما قبل التشغيل والتشغيل التجريبي.</a:t>
            </a:r>
          </a:p>
          <a:p>
            <a:pPr algn="just" rtl="1"/>
            <a:endParaRPr lang="en-US" sz="4000" b="1" dirty="0">
              <a:solidFill>
                <a:srgbClr val="00B050"/>
              </a:solidFill>
            </a:endParaRPr>
          </a:p>
        </p:txBody>
      </p:sp>
    </p:spTree>
    <p:extLst>
      <p:ext uri="{BB962C8B-B14F-4D97-AF65-F5344CB8AC3E}">
        <p14:creationId xmlns:p14="http://schemas.microsoft.com/office/powerpoint/2010/main" val="245926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5DB4B9-3FF4-4D55-BFC6-E33CD5B6E728}"/>
              </a:ext>
            </a:extLst>
          </p:cNvPr>
          <p:cNvSpPr>
            <a:spLocks noGrp="1"/>
          </p:cNvSpPr>
          <p:nvPr>
            <p:ph type="title"/>
          </p:nvPr>
        </p:nvSpPr>
        <p:spPr/>
        <p:txBody>
          <a:bodyPr>
            <a:normAutofit/>
          </a:bodyPr>
          <a:lstStyle/>
          <a:p>
            <a:pPr algn="r" rtl="1"/>
            <a:r>
              <a:rPr lang="en-US" b="1" dirty="0" smtClean="0">
                <a:solidFill>
                  <a:srgbClr val="FF0000"/>
                </a:solidFill>
                <a:effectLst>
                  <a:outerShdw blurRad="38100" dist="38100" dir="2700000" algn="tl">
                    <a:srgbClr val="000000">
                      <a:alpha val="43137"/>
                    </a:srgbClr>
                  </a:outerShdw>
                </a:effectLst>
              </a:rPr>
              <a:t>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xmlns="" id="{05C2E213-F9A6-48F7-AF98-DC02BFD4DC54}"/>
              </a:ext>
            </a:extLst>
          </p:cNvPr>
          <p:cNvSpPr>
            <a:spLocks noGrp="1"/>
          </p:cNvSpPr>
          <p:nvPr>
            <p:ph idx="1"/>
          </p:nvPr>
        </p:nvSpPr>
        <p:spPr>
          <a:xfrm>
            <a:off x="586854" y="119655"/>
            <a:ext cx="11204812" cy="6738345"/>
          </a:xfrm>
        </p:spPr>
        <p:txBody>
          <a:bodyPr>
            <a:noAutofit/>
          </a:bodyPr>
          <a:lstStyle/>
          <a:p>
            <a:pPr marL="0" indent="0" algn="just" rtl="1">
              <a:buNone/>
            </a:pPr>
            <a:r>
              <a:rPr lang="ar-EG" sz="4000" b="1" u="sng" dirty="0" smtClean="0">
                <a:solidFill>
                  <a:srgbClr val="FF0000"/>
                </a:solidFill>
                <a:effectLst>
                  <a:outerShdw blurRad="38100" dist="38100" dir="2700000" algn="tl">
                    <a:srgbClr val="000000">
                      <a:alpha val="43137"/>
                    </a:srgbClr>
                  </a:outerShdw>
                </a:effectLst>
              </a:rPr>
              <a:t>7-الدراسة </a:t>
            </a:r>
            <a:r>
              <a:rPr lang="ar-EG" sz="4000" b="1" u="sng" dirty="0">
                <a:solidFill>
                  <a:srgbClr val="FF0000"/>
                </a:solidFill>
                <a:effectLst>
                  <a:outerShdw blurRad="38100" dist="38100" dir="2700000" algn="tl">
                    <a:srgbClr val="000000">
                      <a:alpha val="43137"/>
                    </a:srgbClr>
                  </a:outerShdw>
                </a:effectLst>
              </a:rPr>
              <a:t>المالية للمشروع:</a:t>
            </a:r>
          </a:p>
          <a:p>
            <a:pPr algn="just" rtl="1"/>
            <a:r>
              <a:rPr lang="ar-EG" sz="3000" b="1" dirty="0" smtClean="0">
                <a:solidFill>
                  <a:srgbClr val="00B050"/>
                </a:solidFill>
              </a:rPr>
              <a:t>بعد </a:t>
            </a:r>
            <a:r>
              <a:rPr lang="ar-EG" sz="3000" b="1" dirty="0">
                <a:solidFill>
                  <a:srgbClr val="00B050"/>
                </a:solidFill>
              </a:rPr>
              <a:t>دراسة السوق وتحديد حجم المشروع ثم اختيار موقع المشروع وحساب احتياجات المشروع من الأيدي العاملة والمواد ومستلزمات الانتاج والخدمات الصناعية وأسعار المواد والمنتجات يمكن اجراء دراسة الجدوى الاقتصادية و ويتم ذلك عن طريق إعلان طلبيات المشروع والحصول على العروض من الشركات المجهزة للمكائن والمعدات والمقاولين المنفذين لأعمال النصب، واحتساب كلف التشغيل، كلف التدريب، كلفة الخبرة الفنية في بعض المشاريع الصناعية يتطلب شراء براءات اختراع بمبالغ عالية.</a:t>
            </a:r>
          </a:p>
          <a:p>
            <a:pPr algn="just" rtl="1"/>
            <a:r>
              <a:rPr lang="ar-EG" sz="3000" b="1" dirty="0" smtClean="0">
                <a:solidFill>
                  <a:srgbClr val="7030A0"/>
                </a:solidFill>
              </a:rPr>
              <a:t>والدراسة </a:t>
            </a:r>
            <a:r>
              <a:rPr lang="ar-EG" sz="3000" b="1" dirty="0">
                <a:solidFill>
                  <a:srgbClr val="7030A0"/>
                </a:solidFill>
              </a:rPr>
              <a:t>المالية تشمل أيضا التكاليف الاستثمارية للمشروع، مصادر التمويل، إيرادات وتكلفة المشروع والمقصود بالتكاليف المبالغ المنفقة او الخدمات والسلع التي يحتاجها المشروع وهناك نوعان من الكلف، الكلف الثابتة والكلف المتغيرة</a:t>
            </a:r>
            <a:r>
              <a:rPr lang="ar-EG" sz="3000" b="1" dirty="0" smtClean="0">
                <a:solidFill>
                  <a:srgbClr val="7030A0"/>
                </a:solidFill>
              </a:rPr>
              <a:t>، والكلفة </a:t>
            </a:r>
            <a:r>
              <a:rPr lang="ar-EG" sz="3000" b="1" dirty="0">
                <a:solidFill>
                  <a:srgbClr val="7030A0"/>
                </a:solidFill>
              </a:rPr>
              <a:t>الكلية = الكلف الثابتة +الكلف المتغيرة. </a:t>
            </a:r>
          </a:p>
          <a:p>
            <a:pPr algn="just" rtl="1"/>
            <a:r>
              <a:rPr lang="ar-EG" sz="3000" b="1" dirty="0">
                <a:solidFill>
                  <a:srgbClr val="0070C0"/>
                </a:solidFill>
              </a:rPr>
              <a:t>وأخيرا التقييم المالي باستخدام معايير الربحية التجارية مثل فترة الاسترداد، العائد المحاسبي، صافي القيمة الحالية، معدل العائد الداخلي، الاندثار. التحليل المالي باستخدام المعايير السابقة يساعد على اصدار حكم حول جدوى المشروع مع ذكر نسبة الربحية المتوقعة.</a:t>
            </a:r>
          </a:p>
          <a:p>
            <a:pPr algn="just" rtl="1"/>
            <a:endParaRPr lang="ar-EG" sz="3000" b="1" dirty="0">
              <a:solidFill>
                <a:srgbClr val="7030A0"/>
              </a:solidFill>
            </a:endParaRPr>
          </a:p>
        </p:txBody>
      </p:sp>
    </p:spTree>
    <p:extLst>
      <p:ext uri="{BB962C8B-B14F-4D97-AF65-F5344CB8AC3E}">
        <p14:creationId xmlns:p14="http://schemas.microsoft.com/office/powerpoint/2010/main" val="34560114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5DB4B9-3FF4-4D55-BFC6-E33CD5B6E728}"/>
              </a:ext>
            </a:extLst>
          </p:cNvPr>
          <p:cNvSpPr>
            <a:spLocks noGrp="1"/>
          </p:cNvSpPr>
          <p:nvPr>
            <p:ph type="title"/>
          </p:nvPr>
        </p:nvSpPr>
        <p:spPr>
          <a:xfrm>
            <a:off x="1279232" y="156491"/>
            <a:ext cx="10515600" cy="791278"/>
          </a:xfrm>
        </p:spPr>
        <p:txBody>
          <a:bodyPr>
            <a:noAutofit/>
          </a:bodyPr>
          <a:lstStyle/>
          <a:p>
            <a:pPr lvl="0" indent="-228600" algn="r" rtl="1">
              <a:lnSpc>
                <a:spcPct val="115000"/>
              </a:lnSpc>
              <a:spcBef>
                <a:spcPts val="0"/>
              </a:spcBef>
              <a:spcAft>
                <a:spcPts val="1000"/>
              </a:spcAft>
            </a:pPr>
            <a:r>
              <a:rPr lang="ar-EG" b="1" u="sng" dirty="0">
                <a:solidFill>
                  <a:srgbClr val="C00000"/>
                </a:solidFill>
              </a:rPr>
              <a:t>8-    الدراسة الفنية للمشروع </a:t>
            </a:r>
            <a:r>
              <a:rPr lang="ar-EG" b="1" u="sng" dirty="0" smtClean="0">
                <a:solidFill>
                  <a:srgbClr val="C00000"/>
                </a:solidFill>
              </a:rPr>
              <a:t>:</a:t>
            </a:r>
            <a:endParaRPr lang="en-US" b="1" u="sng" dirty="0">
              <a:solidFill>
                <a:srgbClr val="C00000"/>
              </a:solidFill>
            </a:endParaRPr>
          </a:p>
        </p:txBody>
      </p:sp>
      <p:sp>
        <p:nvSpPr>
          <p:cNvPr id="3" name="Content Placeholder 2"/>
          <p:cNvSpPr>
            <a:spLocks noGrp="1"/>
          </p:cNvSpPr>
          <p:nvPr>
            <p:ph idx="1"/>
          </p:nvPr>
        </p:nvSpPr>
        <p:spPr>
          <a:xfrm>
            <a:off x="1152098" y="1170532"/>
            <a:ext cx="10515600" cy="5557813"/>
          </a:xfrm>
        </p:spPr>
        <p:txBody>
          <a:bodyPr>
            <a:noAutofit/>
          </a:bodyPr>
          <a:lstStyle/>
          <a:p>
            <a:pPr algn="just" rtl="1"/>
            <a:r>
              <a:rPr lang="ar-EG" sz="3500" b="1" dirty="0" smtClean="0">
                <a:solidFill>
                  <a:srgbClr val="00B050"/>
                </a:solidFill>
              </a:rPr>
              <a:t>وتتضمن </a:t>
            </a:r>
            <a:r>
              <a:rPr lang="ar-EG" sz="3500" b="1" dirty="0">
                <a:solidFill>
                  <a:srgbClr val="00B050"/>
                </a:solidFill>
              </a:rPr>
              <a:t>طاقة وحجم المشروع، موقع ومدخلات المشروع، حجم الانتاج، اسلوب وطريقة الانتاج، الآلات والمعدات والتجهيزات، العمالة المطلوبة للمشروع وهذه النقاط متداخلة مع بعض الدراسات الأخرى للمشروع مثل الموقع والسوق.</a:t>
            </a:r>
          </a:p>
          <a:p>
            <a:pPr algn="just" rtl="1"/>
            <a:r>
              <a:rPr lang="ar-EG" sz="3500" b="1" dirty="0">
                <a:solidFill>
                  <a:srgbClr val="FFC000"/>
                </a:solidFill>
              </a:rPr>
              <a:t>وهذه التفاصيل السابقة الذكر يجب ان تذكر في التقرير النهائي الذي يتضمن أيضا التوصية النهائية بتنفيذ المشروع وعدمه.</a:t>
            </a:r>
          </a:p>
          <a:p>
            <a:pPr algn="just" rtl="1"/>
            <a:r>
              <a:rPr lang="ar-EG" sz="3500" b="1" dirty="0">
                <a:solidFill>
                  <a:srgbClr val="7030A0"/>
                </a:solidFill>
              </a:rPr>
              <a:t>وأخيرا تجدر الإشارة الى ان دراسة الجدوى الاقتصادية ليست غاية في حداتها بل وسيلة علمية للوصول الى قرار بالموافقة على تنفيذ المشروع الاستثماري او رفضه استنادا على النتائج التي تقدمها الدراسة التفصيلية لهذا المشروع.</a:t>
            </a:r>
          </a:p>
          <a:p>
            <a:pPr algn="just" rtl="1"/>
            <a:endParaRPr lang="en-US" sz="3500" b="1" dirty="0"/>
          </a:p>
        </p:txBody>
      </p:sp>
    </p:spTree>
    <p:extLst>
      <p:ext uri="{BB962C8B-B14F-4D97-AF65-F5344CB8AC3E}">
        <p14:creationId xmlns:p14="http://schemas.microsoft.com/office/powerpoint/2010/main" val="24867708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CCBB8AD-3EA7-401A-8E30-603413F79D24}"/>
              </a:ext>
            </a:extLst>
          </p:cNvPr>
          <p:cNvSpPr>
            <a:spLocks noGrp="1"/>
          </p:cNvSpPr>
          <p:nvPr>
            <p:ph idx="1"/>
          </p:nvPr>
        </p:nvSpPr>
        <p:spPr>
          <a:xfrm>
            <a:off x="643328" y="5171606"/>
            <a:ext cx="10515600" cy="674559"/>
          </a:xfrm>
        </p:spPr>
        <p:txBody>
          <a:bodyPr/>
          <a:lstStyle/>
          <a:p>
            <a:pPr marL="0" lvl="0" indent="0" algn="ctr" rtl="1">
              <a:buNone/>
            </a:pPr>
            <a:r>
              <a:rPr lang="en-US" sz="3600" dirty="0">
                <a:solidFill>
                  <a:prstClr val="white"/>
                </a:solidFill>
              </a:rPr>
              <a:t>THANK YOU</a:t>
            </a:r>
            <a:endParaRPr lang="ar-EG" sz="3600" dirty="0">
              <a:solidFill>
                <a:prstClr val="white"/>
              </a:solidFill>
            </a:endParaRPr>
          </a:p>
          <a:p>
            <a:endParaRPr lang="en-US" dirty="0"/>
          </a:p>
        </p:txBody>
      </p:sp>
    </p:spTree>
    <p:extLst>
      <p:ext uri="{BB962C8B-B14F-4D97-AF65-F5344CB8AC3E}">
        <p14:creationId xmlns:p14="http://schemas.microsoft.com/office/powerpoint/2010/main" val="4089671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5DB4B9-3FF4-4D55-BFC6-E33CD5B6E728}"/>
              </a:ext>
            </a:extLst>
          </p:cNvPr>
          <p:cNvSpPr>
            <a:spLocks noGrp="1"/>
          </p:cNvSpPr>
          <p:nvPr>
            <p:ph type="title"/>
          </p:nvPr>
        </p:nvSpPr>
        <p:spPr/>
        <p:txBody>
          <a:bodyPr>
            <a:normAutofit/>
          </a:bodyPr>
          <a:lstStyle/>
          <a:p>
            <a:pPr algn="r" rtl="1"/>
            <a:r>
              <a:rPr lang="en-US" b="1" dirty="0" smtClean="0">
                <a:solidFill>
                  <a:srgbClr val="FF0000"/>
                </a:solidFill>
                <a:effectLst>
                  <a:outerShdw blurRad="38100" dist="38100" dir="2700000" algn="tl">
                    <a:srgbClr val="000000">
                      <a:alpha val="43137"/>
                    </a:srgbClr>
                  </a:outerShdw>
                </a:effectLst>
              </a:rPr>
              <a:t> </a:t>
            </a:r>
            <a:r>
              <a:rPr lang="ar-EG" b="1" dirty="0">
                <a:solidFill>
                  <a:srgbClr val="FF0000"/>
                </a:solidFill>
                <a:effectLst>
                  <a:outerShdw blurRad="38100" dist="38100" dir="2700000" algn="tl">
                    <a:srgbClr val="000000">
                      <a:alpha val="43137"/>
                    </a:srgbClr>
                  </a:outerShdw>
                </a:effectLst>
              </a:rPr>
              <a:t>المشاريع الصناعية ودراسات الجدوى:</a:t>
            </a:r>
            <a:br>
              <a:rPr lang="ar-EG" b="1" dirty="0">
                <a:solidFill>
                  <a:srgbClr val="FF0000"/>
                </a:solidFill>
                <a:effectLst>
                  <a:outerShdw blurRad="38100" dist="38100" dir="2700000" algn="tl">
                    <a:srgbClr val="000000">
                      <a:alpha val="43137"/>
                    </a:srgbClr>
                  </a:outerShdw>
                </a:effectLst>
              </a:rPr>
            </a:br>
            <a:r>
              <a:rPr lang="en-US" b="1" dirty="0">
                <a:solidFill>
                  <a:srgbClr val="FF0000"/>
                </a:solidFill>
                <a:effectLst>
                  <a:outerShdw blurRad="38100" dist="38100" dir="2700000" algn="tl">
                    <a:srgbClr val="000000">
                      <a:alpha val="43137"/>
                    </a:srgbClr>
                  </a:outerShdw>
                </a:effectLst>
              </a:rPr>
              <a:t>Textile projects and feasibility study</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xmlns="" id="{05C2E213-F9A6-48F7-AF98-DC02BFD4DC54}"/>
              </a:ext>
            </a:extLst>
          </p:cNvPr>
          <p:cNvSpPr>
            <a:spLocks noGrp="1"/>
          </p:cNvSpPr>
          <p:nvPr>
            <p:ph idx="1"/>
          </p:nvPr>
        </p:nvSpPr>
        <p:spPr>
          <a:xfrm>
            <a:off x="838200" y="1825625"/>
            <a:ext cx="10515600" cy="4015617"/>
          </a:xfrm>
        </p:spPr>
        <p:txBody>
          <a:bodyPr>
            <a:noAutofit/>
          </a:bodyPr>
          <a:lstStyle/>
          <a:p>
            <a:pPr marL="0" marR="0" algn="just" rtl="1">
              <a:lnSpc>
                <a:spcPct val="150000"/>
              </a:lnSpc>
              <a:spcBef>
                <a:spcPts val="0"/>
              </a:spcBef>
              <a:spcAft>
                <a:spcPts val="0"/>
              </a:spcAft>
            </a:pPr>
            <a:r>
              <a:rPr lang="ar-SA" sz="3300" b="1" dirty="0">
                <a:solidFill>
                  <a:srgbClr val="0070C0"/>
                </a:solidFill>
                <a:ea typeface="Times New Roman"/>
                <a:cs typeface="Times New Roman"/>
              </a:rPr>
              <a:t> يعتبر الإعداد للمشاريع الصناعية من أهم الخطوات لنجاح هذه المشاريع حيث إن التخطيط السليم للمشاريع يضمن مدى نجاح وفاعلية هذه المشاريع، لذا وقبل البدء بأي مشروع يجب عمل</a:t>
            </a:r>
            <a:r>
              <a:rPr lang="ru-RU" sz="3300" b="1" dirty="0">
                <a:solidFill>
                  <a:srgbClr val="0070C0"/>
                </a:solidFill>
                <a:latin typeface="Times New Roman"/>
                <a:ea typeface="Times New Roman"/>
                <a:cs typeface="Arial"/>
              </a:rPr>
              <a:t>   </a:t>
            </a:r>
            <a:r>
              <a:rPr lang="ar-SA" sz="3300" b="1" dirty="0">
                <a:solidFill>
                  <a:srgbClr val="0070C0"/>
                </a:solidFill>
                <a:ea typeface="Times New Roman"/>
                <a:cs typeface="Times New Roman"/>
              </a:rPr>
              <a:t>دراسة جدوى اقتصادية له ودراسة عناصر الإنتاج الصناعي  بصورة دقيقة ويصطلح عليها </a:t>
            </a:r>
            <a:r>
              <a:rPr lang="en-US" sz="3300" b="1" dirty="0">
                <a:solidFill>
                  <a:srgbClr val="0070C0"/>
                </a:solidFill>
                <a:latin typeface="Times New Roman"/>
                <a:ea typeface="Times New Roman"/>
                <a:cs typeface="Arial"/>
              </a:rPr>
              <a:t>10M'S </a:t>
            </a:r>
            <a:r>
              <a:rPr lang="ar-SA" sz="3300" b="1" dirty="0">
                <a:solidFill>
                  <a:srgbClr val="0070C0"/>
                </a:solidFill>
                <a:ea typeface="Times New Roman"/>
                <a:cs typeface="Times New Roman"/>
              </a:rPr>
              <a:t>لان جميع كلماتها تبدأ بالحرف</a:t>
            </a:r>
            <a:r>
              <a:rPr lang="en-US" sz="3300" b="1" dirty="0">
                <a:solidFill>
                  <a:srgbClr val="0070C0"/>
                </a:solidFill>
                <a:latin typeface="Times New Roman"/>
                <a:ea typeface="Times New Roman"/>
                <a:cs typeface="Arial"/>
              </a:rPr>
              <a:t>M</a:t>
            </a:r>
            <a:r>
              <a:rPr lang="ar-SA" sz="3300" b="1" dirty="0">
                <a:solidFill>
                  <a:srgbClr val="0070C0"/>
                </a:solidFill>
                <a:ea typeface="Times New Roman"/>
                <a:cs typeface="Times New Roman"/>
              </a:rPr>
              <a:t> وهي </a:t>
            </a:r>
            <a:r>
              <a:rPr lang="ar-SA" sz="3300" b="1" dirty="0" smtClean="0">
                <a:solidFill>
                  <a:srgbClr val="0070C0"/>
                </a:solidFill>
                <a:ea typeface="Times New Roman"/>
                <a:cs typeface="Times New Roman"/>
              </a:rPr>
              <a:t>:</a:t>
            </a:r>
            <a:endParaRPr lang="en-US" sz="3300" b="1" dirty="0">
              <a:solidFill>
                <a:srgbClr val="0070C0"/>
              </a:solidFill>
              <a:ea typeface="Calibri"/>
              <a:cs typeface="Arial"/>
            </a:endParaRPr>
          </a:p>
        </p:txBody>
      </p:sp>
    </p:spTree>
    <p:extLst>
      <p:ext uri="{BB962C8B-B14F-4D97-AF65-F5344CB8AC3E}">
        <p14:creationId xmlns:p14="http://schemas.microsoft.com/office/powerpoint/2010/main" val="2587461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3898"/>
            <a:ext cx="10515600" cy="6441743"/>
          </a:xfrm>
        </p:spPr>
        <p:txBody>
          <a:bodyPr>
            <a:noAutofit/>
          </a:bodyPr>
          <a:lstStyle/>
          <a:p>
            <a:pPr marL="573088" marR="0" indent="0" algn="r" rtl="1">
              <a:lnSpc>
                <a:spcPct val="150000"/>
              </a:lnSpc>
              <a:spcBef>
                <a:spcPts val="0"/>
              </a:spcBef>
              <a:spcAft>
                <a:spcPts val="0"/>
              </a:spcAft>
              <a:buNone/>
            </a:pPr>
            <a:r>
              <a:rPr lang="ar-EG" b="1" dirty="0" smtClean="0">
                <a:solidFill>
                  <a:srgbClr val="00B050"/>
                </a:solidFill>
                <a:ea typeface="Times New Roman"/>
                <a:cs typeface="Times New Roman"/>
              </a:rPr>
              <a:t>1</a:t>
            </a:r>
            <a:r>
              <a:rPr lang="ar-SA" b="1" dirty="0" smtClean="0">
                <a:solidFill>
                  <a:srgbClr val="00B050"/>
                </a:solidFill>
                <a:ea typeface="Times New Roman"/>
                <a:cs typeface="Times New Roman"/>
              </a:rPr>
              <a:t>-المواد </a:t>
            </a:r>
            <a:r>
              <a:rPr lang="ar-SA" b="1" dirty="0">
                <a:solidFill>
                  <a:srgbClr val="00B050"/>
                </a:solidFill>
                <a:ea typeface="Times New Roman"/>
                <a:cs typeface="Times New Roman"/>
              </a:rPr>
              <a:t>الخام    		        </a:t>
            </a:r>
            <a:r>
              <a:rPr lang="ar-SA" b="1" dirty="0" smtClean="0">
                <a:solidFill>
                  <a:srgbClr val="00B050"/>
                </a:solidFill>
                <a:ea typeface="Times New Roman"/>
                <a:cs typeface="Times New Roman"/>
              </a:rPr>
              <a:t>   </a:t>
            </a:r>
            <a:r>
              <a:rPr lang="ar-EG" b="1" dirty="0" smtClean="0">
                <a:solidFill>
                  <a:srgbClr val="00B050"/>
                </a:solidFill>
                <a:ea typeface="Times New Roman"/>
                <a:cs typeface="Times New Roman"/>
              </a:rPr>
              <a:t> </a:t>
            </a:r>
            <a:r>
              <a:rPr lang="ar-SA" b="1" dirty="0">
                <a:solidFill>
                  <a:srgbClr val="00B050"/>
                </a:solidFill>
                <a:ea typeface="Times New Roman"/>
                <a:cs typeface="Times New Roman"/>
              </a:rPr>
              <a:t> </a:t>
            </a:r>
            <a:r>
              <a:rPr lang="ar-EG" b="1" dirty="0" smtClean="0">
                <a:solidFill>
                  <a:srgbClr val="00B050"/>
                </a:solidFill>
                <a:ea typeface="Times New Roman"/>
                <a:cs typeface="Times New Roman"/>
              </a:rPr>
              <a:t>   </a:t>
            </a:r>
            <a:r>
              <a:rPr lang="ar-SA" b="1" dirty="0">
                <a:solidFill>
                  <a:srgbClr val="00B050"/>
                </a:solidFill>
                <a:ea typeface="Times New Roman"/>
                <a:cs typeface="Times New Roman"/>
              </a:rPr>
              <a:t>  </a:t>
            </a:r>
            <a:r>
              <a:rPr lang="en-US" b="1" dirty="0">
                <a:solidFill>
                  <a:srgbClr val="00B050"/>
                </a:solidFill>
                <a:latin typeface="Times New Roman"/>
                <a:ea typeface="Times New Roman"/>
                <a:cs typeface="Arial"/>
              </a:rPr>
              <a:t>MATERIAL     </a:t>
            </a:r>
            <a:r>
              <a:rPr lang="ar-EG" b="1" dirty="0" smtClean="0">
                <a:solidFill>
                  <a:srgbClr val="00B050"/>
                </a:solidFill>
                <a:latin typeface="Times New Roman"/>
                <a:ea typeface="Times New Roman"/>
                <a:cs typeface="Arial"/>
              </a:rPr>
              <a:t> </a:t>
            </a:r>
          </a:p>
          <a:p>
            <a:pPr marL="573088" marR="0" indent="0" algn="r" rtl="1">
              <a:lnSpc>
                <a:spcPct val="150000"/>
              </a:lnSpc>
              <a:spcBef>
                <a:spcPts val="0"/>
              </a:spcBef>
              <a:spcAft>
                <a:spcPts val="0"/>
              </a:spcAft>
              <a:buNone/>
            </a:pPr>
            <a:r>
              <a:rPr lang="ar-EG" b="1" dirty="0" smtClean="0">
                <a:solidFill>
                  <a:schemeClr val="accent2">
                    <a:lumMod val="50000"/>
                  </a:schemeClr>
                </a:solidFill>
                <a:ea typeface="Times New Roman"/>
                <a:cs typeface="Times New Roman"/>
              </a:rPr>
              <a:t>2- الماكينات</a:t>
            </a:r>
            <a:r>
              <a:rPr lang="ar-SA" b="1" dirty="0" smtClean="0">
                <a:solidFill>
                  <a:schemeClr val="accent2">
                    <a:lumMod val="50000"/>
                  </a:schemeClr>
                </a:solidFill>
                <a:ea typeface="Times New Roman"/>
                <a:cs typeface="Times New Roman"/>
              </a:rPr>
              <a:t> </a:t>
            </a:r>
            <a:r>
              <a:rPr lang="ar-SA" b="1" dirty="0">
                <a:solidFill>
                  <a:schemeClr val="accent2">
                    <a:lumMod val="50000"/>
                  </a:schemeClr>
                </a:solidFill>
                <a:ea typeface="Times New Roman"/>
                <a:cs typeface="Times New Roman"/>
              </a:rPr>
              <a:t>والمعدات</a:t>
            </a:r>
            <a:r>
              <a:rPr lang="en-US" b="1" dirty="0">
                <a:solidFill>
                  <a:schemeClr val="accent2">
                    <a:lumMod val="50000"/>
                  </a:schemeClr>
                </a:solidFill>
                <a:latin typeface="Times New Roman"/>
                <a:ea typeface="Times New Roman"/>
                <a:cs typeface="Arial"/>
              </a:rPr>
              <a:t>          </a:t>
            </a:r>
            <a:r>
              <a:rPr lang="ar-EG" b="1" dirty="0" smtClean="0">
                <a:solidFill>
                  <a:schemeClr val="accent2">
                    <a:lumMod val="50000"/>
                  </a:schemeClr>
                </a:solidFill>
                <a:ea typeface="Times New Roman"/>
                <a:cs typeface="Times New Roman"/>
              </a:rPr>
              <a:t>  </a:t>
            </a:r>
            <a:r>
              <a:rPr lang="en-US" b="1" dirty="0" smtClean="0">
                <a:solidFill>
                  <a:schemeClr val="accent2">
                    <a:lumMod val="50000"/>
                  </a:schemeClr>
                </a:solidFill>
                <a:latin typeface="Times New Roman"/>
                <a:ea typeface="Times New Roman"/>
                <a:cs typeface="Arial"/>
              </a:rPr>
              <a:t>  </a:t>
            </a:r>
            <a:r>
              <a:rPr lang="ar-EG" b="1" dirty="0" smtClean="0">
                <a:solidFill>
                  <a:schemeClr val="accent2">
                    <a:lumMod val="50000"/>
                  </a:schemeClr>
                </a:solidFill>
                <a:latin typeface="Times New Roman"/>
                <a:ea typeface="Times New Roman"/>
                <a:cs typeface="Arial"/>
              </a:rPr>
              <a:t> </a:t>
            </a:r>
            <a:r>
              <a:rPr lang="ar-SA" b="1" dirty="0">
                <a:solidFill>
                  <a:schemeClr val="accent2">
                    <a:lumMod val="50000"/>
                  </a:schemeClr>
                </a:solidFill>
                <a:ea typeface="Times New Roman"/>
                <a:cs typeface="Times New Roman"/>
              </a:rPr>
              <a:t> </a:t>
            </a:r>
            <a:r>
              <a:rPr lang="ar-EG" b="1" dirty="0" smtClean="0">
                <a:solidFill>
                  <a:schemeClr val="accent2">
                    <a:lumMod val="50000"/>
                  </a:schemeClr>
                </a:solidFill>
                <a:ea typeface="Times New Roman"/>
                <a:cs typeface="Times New Roman"/>
              </a:rPr>
              <a:t>         </a:t>
            </a:r>
            <a:r>
              <a:rPr lang="ar-SA" b="1" dirty="0" smtClean="0">
                <a:solidFill>
                  <a:schemeClr val="accent2">
                    <a:lumMod val="50000"/>
                  </a:schemeClr>
                </a:solidFill>
                <a:ea typeface="Times New Roman"/>
                <a:cs typeface="Times New Roman"/>
              </a:rPr>
              <a:t> </a:t>
            </a:r>
            <a:r>
              <a:rPr lang="en-US" b="1" dirty="0" smtClean="0">
                <a:solidFill>
                  <a:schemeClr val="accent2">
                    <a:lumMod val="50000"/>
                  </a:schemeClr>
                </a:solidFill>
                <a:latin typeface="Times New Roman"/>
                <a:ea typeface="Times New Roman"/>
                <a:cs typeface="Arial"/>
              </a:rPr>
              <a:t>  </a:t>
            </a:r>
            <a:r>
              <a:rPr lang="ar-SA" b="1" dirty="0">
                <a:solidFill>
                  <a:schemeClr val="accent2">
                    <a:lumMod val="50000"/>
                  </a:schemeClr>
                </a:solidFill>
                <a:ea typeface="Times New Roman"/>
                <a:cs typeface="Times New Roman"/>
              </a:rPr>
              <a:t>  </a:t>
            </a:r>
            <a:r>
              <a:rPr lang="en-US" b="1" dirty="0">
                <a:solidFill>
                  <a:schemeClr val="accent2">
                    <a:lumMod val="50000"/>
                  </a:schemeClr>
                </a:solidFill>
                <a:latin typeface="Times New Roman"/>
                <a:ea typeface="Times New Roman"/>
                <a:cs typeface="Arial"/>
              </a:rPr>
              <a:t>  </a:t>
            </a:r>
            <a:r>
              <a:rPr lang="en-US" b="1" dirty="0" smtClean="0">
                <a:solidFill>
                  <a:schemeClr val="accent2">
                    <a:lumMod val="50000"/>
                  </a:schemeClr>
                </a:solidFill>
                <a:latin typeface="Times New Roman"/>
                <a:ea typeface="Times New Roman"/>
                <a:cs typeface="Arial"/>
              </a:rPr>
              <a:t>MACHINE</a:t>
            </a:r>
            <a:endParaRPr lang="ar-EG" b="1" dirty="0" smtClean="0">
              <a:solidFill>
                <a:schemeClr val="accent2">
                  <a:lumMod val="50000"/>
                </a:schemeClr>
              </a:solidFill>
              <a:latin typeface="Times New Roman"/>
              <a:ea typeface="Times New Roman"/>
              <a:cs typeface="Arial"/>
            </a:endParaRPr>
          </a:p>
          <a:p>
            <a:pPr marL="573088" marR="0" indent="0" algn="r" rtl="1">
              <a:lnSpc>
                <a:spcPct val="150000"/>
              </a:lnSpc>
              <a:spcBef>
                <a:spcPts val="0"/>
              </a:spcBef>
              <a:spcAft>
                <a:spcPts val="0"/>
              </a:spcAft>
              <a:buNone/>
            </a:pPr>
            <a:r>
              <a:rPr lang="ar-SA" b="1" dirty="0" smtClean="0">
                <a:solidFill>
                  <a:schemeClr val="accent4">
                    <a:lumMod val="50000"/>
                  </a:schemeClr>
                </a:solidFill>
                <a:ea typeface="Times New Roman"/>
                <a:cs typeface="Times New Roman"/>
              </a:rPr>
              <a:t>3-الأيدي </a:t>
            </a:r>
            <a:r>
              <a:rPr lang="ar-SA" b="1" dirty="0">
                <a:solidFill>
                  <a:schemeClr val="accent4">
                    <a:lumMod val="50000"/>
                  </a:schemeClr>
                </a:solidFill>
                <a:ea typeface="Times New Roman"/>
                <a:cs typeface="Times New Roman"/>
              </a:rPr>
              <a:t>العاملة  </a:t>
            </a:r>
            <a:r>
              <a:rPr lang="ar-EG" b="1" dirty="0" smtClean="0">
                <a:solidFill>
                  <a:schemeClr val="accent4">
                    <a:lumMod val="50000"/>
                  </a:schemeClr>
                </a:solidFill>
                <a:ea typeface="Times New Roman"/>
                <a:cs typeface="Times New Roman"/>
              </a:rPr>
              <a:t>                                             </a:t>
            </a:r>
            <a:r>
              <a:rPr lang="ar-SA" b="1" dirty="0" smtClean="0">
                <a:solidFill>
                  <a:schemeClr val="accent4">
                    <a:lumMod val="50000"/>
                  </a:schemeClr>
                </a:solidFill>
                <a:ea typeface="Times New Roman"/>
                <a:cs typeface="Times New Roman"/>
              </a:rPr>
              <a:t> </a:t>
            </a:r>
            <a:r>
              <a:rPr lang="en-US" b="1" dirty="0" smtClean="0">
                <a:solidFill>
                  <a:schemeClr val="accent4">
                    <a:lumMod val="50000"/>
                  </a:schemeClr>
                </a:solidFill>
                <a:latin typeface="Times New Roman"/>
                <a:ea typeface="Times New Roman"/>
                <a:cs typeface="Arial"/>
              </a:rPr>
              <a:t>MAN</a:t>
            </a:r>
            <a:endParaRPr lang="ar-EG" b="1" dirty="0" smtClean="0">
              <a:solidFill>
                <a:schemeClr val="accent4">
                  <a:lumMod val="50000"/>
                </a:schemeClr>
              </a:solidFill>
              <a:latin typeface="Times New Roman"/>
              <a:ea typeface="Times New Roman"/>
              <a:cs typeface="Arial"/>
            </a:endParaRPr>
          </a:p>
          <a:p>
            <a:pPr marL="573088" marR="0" indent="0" algn="r" rtl="1">
              <a:lnSpc>
                <a:spcPct val="150000"/>
              </a:lnSpc>
              <a:spcBef>
                <a:spcPts val="0"/>
              </a:spcBef>
              <a:spcAft>
                <a:spcPts val="0"/>
              </a:spcAft>
              <a:buNone/>
            </a:pPr>
            <a:r>
              <a:rPr lang="ar-SA" b="1" dirty="0" smtClean="0">
                <a:solidFill>
                  <a:srgbClr val="002060"/>
                </a:solidFill>
                <a:ea typeface="Times New Roman"/>
                <a:cs typeface="Times New Roman"/>
              </a:rPr>
              <a:t>4- </a:t>
            </a:r>
            <a:r>
              <a:rPr lang="ar-SA" b="1" dirty="0">
                <a:solidFill>
                  <a:srgbClr val="002060"/>
                </a:solidFill>
                <a:ea typeface="Times New Roman"/>
                <a:cs typeface="Times New Roman"/>
              </a:rPr>
              <a:t>رأس المال                     </a:t>
            </a:r>
            <a:r>
              <a:rPr lang="ar-SA" b="1" dirty="0" smtClean="0">
                <a:solidFill>
                  <a:srgbClr val="002060"/>
                </a:solidFill>
                <a:ea typeface="Times New Roman"/>
                <a:cs typeface="Times New Roman"/>
              </a:rPr>
              <a:t> </a:t>
            </a:r>
            <a:r>
              <a:rPr lang="ar-EG" b="1" dirty="0" smtClean="0">
                <a:solidFill>
                  <a:srgbClr val="002060"/>
                </a:solidFill>
                <a:ea typeface="Times New Roman"/>
                <a:cs typeface="Times New Roman"/>
              </a:rPr>
              <a:t>   </a:t>
            </a:r>
            <a:r>
              <a:rPr lang="ar-SA" b="1" dirty="0">
                <a:solidFill>
                  <a:srgbClr val="002060"/>
                </a:solidFill>
                <a:ea typeface="Times New Roman"/>
                <a:cs typeface="Times New Roman"/>
              </a:rPr>
              <a:t> </a:t>
            </a:r>
            <a:r>
              <a:rPr lang="en-US" b="1" dirty="0">
                <a:solidFill>
                  <a:srgbClr val="002060"/>
                </a:solidFill>
                <a:latin typeface="Times New Roman"/>
                <a:ea typeface="Times New Roman"/>
                <a:cs typeface="Arial"/>
              </a:rPr>
              <a:t>	 </a:t>
            </a:r>
            <a:r>
              <a:rPr lang="ar-EG" b="1" dirty="0" smtClean="0">
                <a:solidFill>
                  <a:srgbClr val="002060"/>
                </a:solidFill>
                <a:latin typeface="Times New Roman"/>
                <a:ea typeface="Times New Roman"/>
                <a:cs typeface="Arial"/>
              </a:rPr>
              <a:t>        </a:t>
            </a:r>
            <a:r>
              <a:rPr lang="en-US" b="1" dirty="0">
                <a:solidFill>
                  <a:srgbClr val="002060"/>
                </a:solidFill>
                <a:latin typeface="Times New Roman"/>
                <a:ea typeface="Times New Roman"/>
                <a:cs typeface="Arial"/>
              </a:rPr>
              <a:t>	</a:t>
            </a:r>
            <a:r>
              <a:rPr lang="ar-EG" b="1" dirty="0" smtClean="0">
                <a:solidFill>
                  <a:srgbClr val="002060"/>
                </a:solidFill>
                <a:latin typeface="Times New Roman"/>
                <a:ea typeface="Times New Roman"/>
                <a:cs typeface="Arial"/>
              </a:rPr>
              <a:t>  </a:t>
            </a:r>
            <a:r>
              <a:rPr lang="en-US" b="1" dirty="0" smtClean="0">
                <a:solidFill>
                  <a:srgbClr val="002060"/>
                </a:solidFill>
                <a:latin typeface="Times New Roman"/>
                <a:ea typeface="Times New Roman"/>
                <a:cs typeface="Arial"/>
              </a:rPr>
              <a:t> </a:t>
            </a:r>
            <a:r>
              <a:rPr lang="ar-SA" b="1" dirty="0">
                <a:solidFill>
                  <a:srgbClr val="002060"/>
                </a:solidFill>
                <a:ea typeface="Times New Roman"/>
                <a:cs typeface="Times New Roman"/>
              </a:rPr>
              <a:t>    </a:t>
            </a:r>
            <a:r>
              <a:rPr lang="en-US" b="1" dirty="0">
                <a:solidFill>
                  <a:srgbClr val="002060"/>
                </a:solidFill>
                <a:latin typeface="Times New Roman"/>
                <a:ea typeface="Times New Roman"/>
                <a:cs typeface="Arial"/>
              </a:rPr>
              <a:t>MONEY </a:t>
            </a:r>
            <a:endParaRPr lang="ar-EG" b="1" dirty="0" smtClean="0">
              <a:solidFill>
                <a:srgbClr val="002060"/>
              </a:solidFill>
              <a:latin typeface="Times New Roman"/>
              <a:ea typeface="Times New Roman"/>
              <a:cs typeface="Arial"/>
            </a:endParaRPr>
          </a:p>
          <a:p>
            <a:pPr marL="573088" marR="0" indent="0" algn="r" rtl="1">
              <a:lnSpc>
                <a:spcPct val="150000"/>
              </a:lnSpc>
              <a:spcBef>
                <a:spcPts val="0"/>
              </a:spcBef>
              <a:spcAft>
                <a:spcPts val="0"/>
              </a:spcAft>
              <a:buNone/>
            </a:pPr>
            <a:r>
              <a:rPr lang="ar-SA" b="1" dirty="0" smtClean="0">
                <a:solidFill>
                  <a:srgbClr val="7030A0"/>
                </a:solidFill>
                <a:ea typeface="Times New Roman"/>
                <a:cs typeface="Times New Roman"/>
              </a:rPr>
              <a:t>5- </a:t>
            </a:r>
            <a:r>
              <a:rPr lang="ar-SA" b="1" dirty="0">
                <a:solidFill>
                  <a:srgbClr val="7030A0"/>
                </a:solidFill>
                <a:ea typeface="Times New Roman"/>
                <a:cs typeface="Times New Roman"/>
              </a:rPr>
              <a:t>الإدارة                 </a:t>
            </a:r>
            <a:r>
              <a:rPr lang="en-US" b="1" dirty="0" smtClean="0">
                <a:solidFill>
                  <a:srgbClr val="7030A0"/>
                </a:solidFill>
                <a:latin typeface="Times New Roman"/>
                <a:ea typeface="Times New Roman"/>
                <a:cs typeface="Arial"/>
              </a:rPr>
              <a:t>    </a:t>
            </a:r>
            <a:r>
              <a:rPr lang="ar-EG" b="1" dirty="0" smtClean="0">
                <a:solidFill>
                  <a:srgbClr val="7030A0"/>
                </a:solidFill>
                <a:latin typeface="Times New Roman"/>
                <a:ea typeface="Times New Roman"/>
                <a:cs typeface="Arial"/>
              </a:rPr>
              <a:t>     </a:t>
            </a:r>
            <a:r>
              <a:rPr lang="ar-EG" b="1" dirty="0" smtClean="0">
                <a:solidFill>
                  <a:srgbClr val="7030A0"/>
                </a:solidFill>
                <a:ea typeface="Times New Roman"/>
                <a:cs typeface="Times New Roman"/>
              </a:rPr>
              <a:t>      </a:t>
            </a:r>
            <a:r>
              <a:rPr lang="ar-SA" b="1" dirty="0" smtClean="0">
                <a:solidFill>
                  <a:srgbClr val="7030A0"/>
                </a:solidFill>
                <a:ea typeface="Times New Roman"/>
                <a:cs typeface="Times New Roman"/>
              </a:rPr>
              <a:t> </a:t>
            </a:r>
            <a:r>
              <a:rPr lang="en-US" b="1" dirty="0" smtClean="0">
                <a:solidFill>
                  <a:srgbClr val="7030A0"/>
                </a:solidFill>
                <a:latin typeface="Times New Roman"/>
                <a:ea typeface="Times New Roman"/>
                <a:cs typeface="Arial"/>
              </a:rPr>
              <a:t>MANAEGEMANT</a:t>
            </a:r>
            <a:endParaRPr lang="ar-EG" b="1" dirty="0" smtClean="0">
              <a:solidFill>
                <a:srgbClr val="7030A0"/>
              </a:solidFill>
              <a:latin typeface="Times New Roman"/>
              <a:ea typeface="Times New Roman"/>
              <a:cs typeface="Arial"/>
            </a:endParaRPr>
          </a:p>
          <a:p>
            <a:pPr marL="573088" marR="0" indent="0" algn="r" rtl="1">
              <a:lnSpc>
                <a:spcPct val="150000"/>
              </a:lnSpc>
              <a:spcBef>
                <a:spcPts val="0"/>
              </a:spcBef>
              <a:spcAft>
                <a:spcPts val="0"/>
              </a:spcAft>
              <a:buNone/>
            </a:pPr>
            <a:r>
              <a:rPr lang="ar-SA" b="1" dirty="0" smtClean="0">
                <a:solidFill>
                  <a:schemeClr val="accent1">
                    <a:lumMod val="50000"/>
                  </a:schemeClr>
                </a:solidFill>
                <a:ea typeface="Times New Roman"/>
                <a:cs typeface="Times New Roman"/>
              </a:rPr>
              <a:t>6- </a:t>
            </a:r>
            <a:r>
              <a:rPr lang="ar-SA" b="1" dirty="0">
                <a:solidFill>
                  <a:schemeClr val="accent1">
                    <a:lumMod val="50000"/>
                  </a:schemeClr>
                </a:solidFill>
                <a:ea typeface="Times New Roman"/>
                <a:cs typeface="Times New Roman"/>
              </a:rPr>
              <a:t>التسويق</a:t>
            </a:r>
            <a:r>
              <a:rPr lang="en-US" b="1" dirty="0">
                <a:solidFill>
                  <a:schemeClr val="accent1">
                    <a:lumMod val="50000"/>
                  </a:schemeClr>
                </a:solidFill>
                <a:latin typeface="Times New Roman"/>
                <a:ea typeface="Times New Roman"/>
                <a:cs typeface="Arial"/>
              </a:rPr>
              <a:t>			</a:t>
            </a:r>
            <a:r>
              <a:rPr lang="ar-EG" b="1" dirty="0" smtClean="0">
                <a:solidFill>
                  <a:schemeClr val="accent1">
                    <a:lumMod val="50000"/>
                  </a:schemeClr>
                </a:solidFill>
                <a:latin typeface="Times New Roman"/>
                <a:ea typeface="Times New Roman"/>
                <a:cs typeface="Arial"/>
              </a:rPr>
              <a:t>          </a:t>
            </a:r>
            <a:r>
              <a:rPr lang="en-US" b="1" dirty="0">
                <a:solidFill>
                  <a:schemeClr val="accent1">
                    <a:lumMod val="50000"/>
                  </a:schemeClr>
                </a:solidFill>
                <a:latin typeface="Times New Roman"/>
                <a:ea typeface="Times New Roman"/>
                <a:cs typeface="Arial"/>
              </a:rPr>
              <a:t>	</a:t>
            </a:r>
            <a:r>
              <a:rPr lang="ar-SA" b="1" dirty="0">
                <a:solidFill>
                  <a:schemeClr val="accent1">
                    <a:lumMod val="50000"/>
                  </a:schemeClr>
                </a:solidFill>
                <a:ea typeface="Times New Roman"/>
                <a:cs typeface="Times New Roman"/>
              </a:rPr>
              <a:t>  </a:t>
            </a:r>
            <a:r>
              <a:rPr lang="en-US" b="1" dirty="0" smtClean="0">
                <a:solidFill>
                  <a:schemeClr val="accent1">
                    <a:lumMod val="50000"/>
                  </a:schemeClr>
                </a:solidFill>
                <a:latin typeface="Times New Roman"/>
                <a:ea typeface="Times New Roman"/>
                <a:cs typeface="Arial"/>
              </a:rPr>
              <a:t>MARKET</a:t>
            </a:r>
            <a:endParaRPr lang="ar-EG" b="1" dirty="0" smtClean="0">
              <a:solidFill>
                <a:schemeClr val="accent1">
                  <a:lumMod val="50000"/>
                </a:schemeClr>
              </a:solidFill>
              <a:latin typeface="Times New Roman"/>
              <a:ea typeface="Times New Roman"/>
              <a:cs typeface="Arial"/>
            </a:endParaRPr>
          </a:p>
          <a:p>
            <a:pPr marL="573088" marR="0" indent="0" algn="r" rtl="1">
              <a:lnSpc>
                <a:spcPct val="150000"/>
              </a:lnSpc>
              <a:spcBef>
                <a:spcPts val="0"/>
              </a:spcBef>
              <a:spcAft>
                <a:spcPts val="0"/>
              </a:spcAft>
              <a:buNone/>
            </a:pPr>
            <a:r>
              <a:rPr lang="ar-SA" b="1" dirty="0" smtClean="0">
                <a:solidFill>
                  <a:srgbClr val="0070C0"/>
                </a:solidFill>
                <a:ea typeface="Times New Roman"/>
                <a:cs typeface="Times New Roman"/>
              </a:rPr>
              <a:t>7- </a:t>
            </a:r>
            <a:r>
              <a:rPr lang="ar-SA" b="1" dirty="0">
                <a:solidFill>
                  <a:srgbClr val="0070C0"/>
                </a:solidFill>
                <a:ea typeface="Times New Roman"/>
                <a:cs typeface="Times New Roman"/>
              </a:rPr>
              <a:t>الطرق التكنولوجية وعمليات </a:t>
            </a:r>
            <a:r>
              <a:rPr lang="ar-SA" b="1" dirty="0" smtClean="0">
                <a:solidFill>
                  <a:srgbClr val="0070C0"/>
                </a:solidFill>
                <a:ea typeface="Times New Roman"/>
                <a:cs typeface="Times New Roman"/>
              </a:rPr>
              <a:t>الإنتاج   </a:t>
            </a:r>
            <a:r>
              <a:rPr lang="ar-EG" b="1" dirty="0" smtClean="0">
                <a:solidFill>
                  <a:srgbClr val="0070C0"/>
                </a:solidFill>
                <a:ea typeface="Times New Roman"/>
                <a:cs typeface="Times New Roman"/>
              </a:rPr>
              <a:t>         </a:t>
            </a:r>
            <a:r>
              <a:rPr lang="ar-SA" b="1" dirty="0">
                <a:solidFill>
                  <a:srgbClr val="0070C0"/>
                </a:solidFill>
                <a:ea typeface="Times New Roman"/>
                <a:cs typeface="Times New Roman"/>
              </a:rPr>
              <a:t>      </a:t>
            </a:r>
            <a:r>
              <a:rPr lang="en-US" b="1" dirty="0" smtClean="0">
                <a:solidFill>
                  <a:srgbClr val="0070C0"/>
                </a:solidFill>
                <a:latin typeface="Times New Roman"/>
                <a:ea typeface="Times New Roman"/>
                <a:cs typeface="Arial"/>
              </a:rPr>
              <a:t>METHOD</a:t>
            </a:r>
            <a:endParaRPr lang="ar-EG" b="1" dirty="0" smtClean="0">
              <a:solidFill>
                <a:srgbClr val="0070C0"/>
              </a:solidFill>
              <a:latin typeface="Times New Roman"/>
              <a:ea typeface="Times New Roman"/>
              <a:cs typeface="Arial"/>
            </a:endParaRPr>
          </a:p>
          <a:p>
            <a:pPr marL="573088" marR="0" indent="0" algn="r" rtl="1">
              <a:lnSpc>
                <a:spcPct val="150000"/>
              </a:lnSpc>
              <a:spcBef>
                <a:spcPts val="0"/>
              </a:spcBef>
              <a:spcAft>
                <a:spcPts val="0"/>
              </a:spcAft>
              <a:buNone/>
            </a:pPr>
            <a:r>
              <a:rPr lang="ar-SA" b="1" dirty="0" smtClean="0">
                <a:solidFill>
                  <a:srgbClr val="C00000"/>
                </a:solidFill>
                <a:ea typeface="Times New Roman"/>
                <a:cs typeface="Times New Roman"/>
              </a:rPr>
              <a:t>8- الصيا</a:t>
            </a:r>
            <a:r>
              <a:rPr lang="ar-EG" b="1" dirty="0" smtClean="0">
                <a:solidFill>
                  <a:srgbClr val="C00000"/>
                </a:solidFill>
                <a:ea typeface="Times New Roman"/>
                <a:cs typeface="Times New Roman"/>
              </a:rPr>
              <a:t>نة</a:t>
            </a:r>
            <a:r>
              <a:rPr lang="en-US" b="1" dirty="0" smtClean="0">
                <a:solidFill>
                  <a:srgbClr val="C00000"/>
                </a:solidFill>
                <a:latin typeface="Times New Roman"/>
                <a:ea typeface="Times New Roman"/>
                <a:cs typeface="Arial"/>
              </a:rPr>
              <a:t>                             </a:t>
            </a:r>
            <a:r>
              <a:rPr lang="ar-SA" b="1" dirty="0">
                <a:solidFill>
                  <a:srgbClr val="C00000"/>
                </a:solidFill>
                <a:ea typeface="Times New Roman"/>
                <a:cs typeface="Times New Roman"/>
              </a:rPr>
              <a:t> </a:t>
            </a:r>
            <a:r>
              <a:rPr lang="ar-EG" b="1" dirty="0" smtClean="0">
                <a:solidFill>
                  <a:srgbClr val="C00000"/>
                </a:solidFill>
                <a:ea typeface="Times New Roman"/>
                <a:cs typeface="Times New Roman"/>
              </a:rPr>
              <a:t>      </a:t>
            </a:r>
            <a:r>
              <a:rPr lang="ar-SA" b="1" dirty="0">
                <a:solidFill>
                  <a:srgbClr val="C00000"/>
                </a:solidFill>
                <a:ea typeface="Times New Roman"/>
                <a:cs typeface="Times New Roman"/>
              </a:rPr>
              <a:t>     </a:t>
            </a:r>
            <a:r>
              <a:rPr lang="en-US" b="1" dirty="0" smtClean="0">
                <a:solidFill>
                  <a:srgbClr val="C00000"/>
                </a:solidFill>
                <a:latin typeface="Times New Roman"/>
                <a:ea typeface="Times New Roman"/>
                <a:cs typeface="Arial"/>
              </a:rPr>
              <a:t>MAINTENANCE</a:t>
            </a:r>
            <a:endParaRPr lang="ar-EG" b="1" dirty="0" smtClean="0">
              <a:solidFill>
                <a:srgbClr val="C00000"/>
              </a:solidFill>
              <a:latin typeface="Times New Roman"/>
              <a:ea typeface="Times New Roman"/>
              <a:cs typeface="Arial"/>
            </a:endParaRPr>
          </a:p>
          <a:p>
            <a:pPr marL="573088" marR="0" indent="0" algn="r" rtl="1">
              <a:lnSpc>
                <a:spcPct val="150000"/>
              </a:lnSpc>
              <a:spcBef>
                <a:spcPts val="0"/>
              </a:spcBef>
              <a:spcAft>
                <a:spcPts val="0"/>
              </a:spcAft>
              <a:buNone/>
            </a:pPr>
            <a:r>
              <a:rPr lang="ar-SA" b="1" dirty="0" smtClean="0">
                <a:solidFill>
                  <a:schemeClr val="accent4">
                    <a:lumMod val="75000"/>
                  </a:schemeClr>
                </a:solidFill>
                <a:ea typeface="Times New Roman"/>
                <a:cs typeface="Times New Roman"/>
              </a:rPr>
              <a:t>9- </a:t>
            </a:r>
            <a:r>
              <a:rPr lang="ar-SA" b="1" dirty="0">
                <a:solidFill>
                  <a:schemeClr val="accent4">
                    <a:lumMod val="75000"/>
                  </a:schemeClr>
                </a:solidFill>
                <a:ea typeface="Times New Roman"/>
                <a:cs typeface="Times New Roman"/>
              </a:rPr>
              <a:t>مواصفات المنتج </a:t>
            </a:r>
            <a:r>
              <a:rPr lang="ar-EG" b="1" dirty="0" smtClean="0">
                <a:solidFill>
                  <a:schemeClr val="accent4">
                    <a:lumMod val="75000"/>
                  </a:schemeClr>
                </a:solidFill>
                <a:ea typeface="Times New Roman"/>
                <a:cs typeface="Times New Roman"/>
              </a:rPr>
              <a:t>      </a:t>
            </a:r>
            <a:r>
              <a:rPr lang="en-US" b="1" dirty="0" smtClean="0">
                <a:solidFill>
                  <a:schemeClr val="accent4">
                    <a:lumMod val="75000"/>
                  </a:schemeClr>
                </a:solidFill>
                <a:latin typeface="Times New Roman"/>
                <a:ea typeface="Times New Roman"/>
                <a:cs typeface="Arial"/>
              </a:rPr>
              <a:t> </a:t>
            </a:r>
            <a:r>
              <a:rPr lang="ar-SA" b="1" dirty="0">
                <a:solidFill>
                  <a:schemeClr val="accent4">
                    <a:lumMod val="75000"/>
                  </a:schemeClr>
                </a:solidFill>
                <a:ea typeface="Times New Roman"/>
                <a:cs typeface="Times New Roman"/>
              </a:rPr>
              <a:t>   </a:t>
            </a:r>
            <a:r>
              <a:rPr lang="ar-EG" b="1" dirty="0" smtClean="0">
                <a:solidFill>
                  <a:schemeClr val="accent4">
                    <a:lumMod val="75000"/>
                  </a:schemeClr>
                </a:solidFill>
                <a:ea typeface="Times New Roman"/>
                <a:cs typeface="Times New Roman"/>
              </a:rPr>
              <a:t>  </a:t>
            </a:r>
            <a:r>
              <a:rPr lang="ar-SA" b="1" dirty="0">
                <a:solidFill>
                  <a:schemeClr val="accent4">
                    <a:lumMod val="75000"/>
                  </a:schemeClr>
                </a:solidFill>
                <a:ea typeface="Times New Roman"/>
                <a:cs typeface="Times New Roman"/>
              </a:rPr>
              <a:t> </a:t>
            </a:r>
            <a:r>
              <a:rPr lang="en-US" b="1" dirty="0">
                <a:solidFill>
                  <a:schemeClr val="accent4">
                    <a:lumMod val="75000"/>
                  </a:schemeClr>
                </a:solidFill>
                <a:latin typeface="Times New Roman"/>
                <a:ea typeface="Times New Roman"/>
                <a:cs typeface="Arial"/>
              </a:rPr>
              <a:t>  </a:t>
            </a:r>
            <a:r>
              <a:rPr lang="en-US" b="1" dirty="0" smtClean="0">
                <a:solidFill>
                  <a:schemeClr val="accent4">
                    <a:lumMod val="75000"/>
                  </a:schemeClr>
                </a:solidFill>
                <a:latin typeface="Times New Roman"/>
                <a:ea typeface="Times New Roman"/>
                <a:cs typeface="Arial"/>
              </a:rPr>
              <a:t>    </a:t>
            </a:r>
            <a:r>
              <a:rPr lang="en-US" b="1" dirty="0">
                <a:solidFill>
                  <a:schemeClr val="accent4">
                    <a:lumMod val="75000"/>
                  </a:schemeClr>
                </a:solidFill>
                <a:latin typeface="Times New Roman"/>
                <a:ea typeface="Times New Roman"/>
                <a:cs typeface="Arial"/>
              </a:rPr>
              <a:t>MODE' SPECIFICATION </a:t>
            </a:r>
            <a:r>
              <a:rPr lang="ar-SA" b="1" dirty="0">
                <a:ea typeface="Times New Roman"/>
                <a:cs typeface="Times New Roman"/>
              </a:rPr>
              <a:t> </a:t>
            </a:r>
            <a:endParaRPr lang="en-US" b="1" dirty="0">
              <a:ea typeface="Calibri"/>
              <a:cs typeface="Arial"/>
            </a:endParaRPr>
          </a:p>
          <a:p>
            <a:pPr marL="573088" indent="0" algn="r" rtl="1">
              <a:lnSpc>
                <a:spcPct val="150000"/>
              </a:lnSpc>
              <a:spcBef>
                <a:spcPts val="0"/>
              </a:spcBef>
              <a:buNone/>
            </a:pPr>
            <a:r>
              <a:rPr lang="ar-SA" b="1" dirty="0">
                <a:solidFill>
                  <a:schemeClr val="accent1">
                    <a:lumMod val="75000"/>
                  </a:schemeClr>
                </a:solidFill>
                <a:ea typeface="Times New Roman"/>
                <a:cs typeface="Times New Roman"/>
              </a:rPr>
              <a:t>10- القياس والتفتيش</a:t>
            </a:r>
            <a:r>
              <a:rPr lang="en-US" b="1" dirty="0">
                <a:solidFill>
                  <a:schemeClr val="accent1">
                    <a:lumMod val="75000"/>
                  </a:schemeClr>
                </a:solidFill>
                <a:latin typeface="Times New Roman"/>
                <a:ea typeface="Times New Roman"/>
                <a:cs typeface="Arial"/>
              </a:rPr>
              <a:t>     </a:t>
            </a:r>
            <a:r>
              <a:rPr lang="ar-SA" b="1" dirty="0">
                <a:solidFill>
                  <a:schemeClr val="accent1">
                    <a:lumMod val="75000"/>
                  </a:schemeClr>
                </a:solidFill>
                <a:ea typeface="Times New Roman"/>
                <a:cs typeface="Times New Roman"/>
              </a:rPr>
              <a:t> </a:t>
            </a:r>
            <a:r>
              <a:rPr lang="ar-EG" b="1" dirty="0" smtClean="0">
                <a:solidFill>
                  <a:schemeClr val="accent1">
                    <a:lumMod val="75000"/>
                  </a:schemeClr>
                </a:solidFill>
                <a:ea typeface="Times New Roman"/>
                <a:cs typeface="Times New Roman"/>
              </a:rPr>
              <a:t> </a:t>
            </a:r>
            <a:r>
              <a:rPr lang="ar-SA" b="1" dirty="0" smtClean="0">
                <a:solidFill>
                  <a:schemeClr val="accent1">
                    <a:lumMod val="75000"/>
                  </a:schemeClr>
                </a:solidFill>
                <a:ea typeface="Times New Roman"/>
                <a:cs typeface="Times New Roman"/>
              </a:rPr>
              <a:t> </a:t>
            </a:r>
            <a:r>
              <a:rPr lang="en-US" b="1" dirty="0" smtClean="0">
                <a:solidFill>
                  <a:schemeClr val="accent1">
                    <a:lumMod val="75000"/>
                  </a:schemeClr>
                </a:solidFill>
                <a:latin typeface="Times New Roman"/>
                <a:ea typeface="Times New Roman"/>
                <a:cs typeface="Arial"/>
              </a:rPr>
              <a:t>INSPECTION  </a:t>
            </a:r>
            <a:r>
              <a:rPr lang="ar-SA" b="1" dirty="0">
                <a:solidFill>
                  <a:schemeClr val="accent1">
                    <a:lumMod val="75000"/>
                  </a:schemeClr>
                </a:solidFill>
                <a:ea typeface="Times New Roman"/>
                <a:cs typeface="Times New Roman"/>
              </a:rPr>
              <a:t> </a:t>
            </a:r>
            <a:r>
              <a:rPr lang="ar-EG" b="1" dirty="0" smtClean="0">
                <a:solidFill>
                  <a:schemeClr val="accent1">
                    <a:lumMod val="75000"/>
                  </a:schemeClr>
                </a:solidFill>
                <a:ea typeface="Times New Roman"/>
                <a:cs typeface="Times New Roman"/>
              </a:rPr>
              <a:t>،</a:t>
            </a:r>
            <a:r>
              <a:rPr lang="ar-SA" b="1" dirty="0">
                <a:solidFill>
                  <a:schemeClr val="accent1">
                    <a:lumMod val="75000"/>
                  </a:schemeClr>
                </a:solidFill>
                <a:ea typeface="Times New Roman"/>
                <a:cs typeface="Times New Roman"/>
              </a:rPr>
              <a:t> </a:t>
            </a:r>
            <a:r>
              <a:rPr lang="en-US" b="1" dirty="0" smtClean="0">
                <a:solidFill>
                  <a:schemeClr val="accent1">
                    <a:lumMod val="75000"/>
                  </a:schemeClr>
                </a:solidFill>
                <a:latin typeface="Times New Roman"/>
                <a:ea typeface="Times New Roman"/>
                <a:cs typeface="Arial"/>
              </a:rPr>
              <a:t>MEASUREMENT</a:t>
            </a:r>
            <a:endParaRPr lang="en-US" b="1" dirty="0">
              <a:solidFill>
                <a:schemeClr val="accent1">
                  <a:lumMod val="75000"/>
                </a:schemeClr>
              </a:solidFill>
              <a:ea typeface="Calibri"/>
              <a:cs typeface="Arial"/>
            </a:endParaRPr>
          </a:p>
        </p:txBody>
      </p:sp>
    </p:spTree>
    <p:extLst>
      <p:ext uri="{BB962C8B-B14F-4D97-AF65-F5344CB8AC3E}">
        <p14:creationId xmlns:p14="http://schemas.microsoft.com/office/powerpoint/2010/main" val="4150456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5DB4B9-3FF4-4D55-BFC6-E33CD5B6E728}"/>
              </a:ext>
            </a:extLst>
          </p:cNvPr>
          <p:cNvSpPr>
            <a:spLocks noGrp="1"/>
          </p:cNvSpPr>
          <p:nvPr>
            <p:ph type="title"/>
          </p:nvPr>
        </p:nvSpPr>
        <p:spPr/>
        <p:txBody>
          <a:bodyPr>
            <a:normAutofit/>
          </a:bodyPr>
          <a:lstStyle/>
          <a:p>
            <a:pPr algn="r" rtl="1"/>
            <a:r>
              <a:rPr lang="ar-EG" b="1" dirty="0" smtClean="0">
                <a:solidFill>
                  <a:srgbClr val="FF0000"/>
                </a:solidFill>
                <a:effectLst>
                  <a:outerShdw blurRad="38100" dist="38100" dir="2700000" algn="tl">
                    <a:srgbClr val="000000">
                      <a:alpha val="43137"/>
                    </a:srgbClr>
                  </a:outerShdw>
                </a:effectLst>
              </a:rPr>
              <a:t>الجدوى </a:t>
            </a:r>
            <a:r>
              <a:rPr lang="ar-EG" b="1" dirty="0">
                <a:solidFill>
                  <a:srgbClr val="FF0000"/>
                </a:solidFill>
                <a:effectLst>
                  <a:outerShdw blurRad="38100" dist="38100" dir="2700000" algn="tl">
                    <a:srgbClr val="000000">
                      <a:alpha val="43137"/>
                    </a:srgbClr>
                  </a:outerShdw>
                </a:effectLst>
              </a:rPr>
              <a:t>الاقتصادية: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xmlns="" id="{05C2E213-F9A6-48F7-AF98-DC02BFD4DC54}"/>
              </a:ext>
            </a:extLst>
          </p:cNvPr>
          <p:cNvSpPr>
            <a:spLocks noGrp="1"/>
          </p:cNvSpPr>
          <p:nvPr>
            <p:ph idx="1"/>
          </p:nvPr>
        </p:nvSpPr>
        <p:spPr>
          <a:xfrm>
            <a:off x="933735" y="1416192"/>
            <a:ext cx="10515600" cy="4861777"/>
          </a:xfrm>
        </p:spPr>
        <p:txBody>
          <a:bodyPr>
            <a:noAutofit/>
          </a:bodyPr>
          <a:lstStyle/>
          <a:p>
            <a:pPr algn="just" rtl="1"/>
            <a:r>
              <a:rPr lang="ar-EG" sz="3300" b="1" dirty="0" smtClean="0">
                <a:solidFill>
                  <a:srgbClr val="7030A0"/>
                </a:solidFill>
              </a:rPr>
              <a:t>الجدوى الاقتصادية: </a:t>
            </a:r>
            <a:r>
              <a:rPr lang="ar-EG" sz="3300" b="1" dirty="0" smtClean="0">
                <a:solidFill>
                  <a:srgbClr val="00B050"/>
                </a:solidFill>
              </a:rPr>
              <a:t>هي </a:t>
            </a:r>
            <a:r>
              <a:rPr lang="ar-EG" sz="3300" b="1" dirty="0">
                <a:solidFill>
                  <a:srgbClr val="00B050"/>
                </a:solidFill>
              </a:rPr>
              <a:t>عبارة عن عملية جمع المعلومات عن العناصر أعلاه لمشروع مقترح ومن ثم تحليلها لمعرفة إمكانية التنفيذ ،وتقليل مخاطر فشل المشروع وزيادة ربحيته ، وبالتالي يجب معرفة مدى نجاح إقامة المشروع أو خسارته مقارنة بالسوق المحلي واحتياجاته </a:t>
            </a:r>
          </a:p>
          <a:p>
            <a:pPr algn="just" rtl="1"/>
            <a:r>
              <a:rPr lang="ar-EG" sz="3300" b="1" dirty="0" smtClean="0">
                <a:solidFill>
                  <a:srgbClr val="0070C0"/>
                </a:solidFill>
              </a:rPr>
              <a:t>ودراسة </a:t>
            </a:r>
            <a:r>
              <a:rPr lang="ar-EG" sz="3300" b="1" dirty="0">
                <a:solidFill>
                  <a:srgbClr val="0070C0"/>
                </a:solidFill>
              </a:rPr>
              <a:t>الجدوى الاقتصادية </a:t>
            </a:r>
            <a:r>
              <a:rPr lang="ar-EG" sz="3300" b="1" dirty="0">
                <a:solidFill>
                  <a:schemeClr val="accent2">
                    <a:lumMod val="75000"/>
                  </a:schemeClr>
                </a:solidFill>
              </a:rPr>
              <a:t>هي تلك الدراسة التي تزودنا بأساس فني واقتصادي لتمكيننا من الوصول إلى القرار الاستثماري السليم الخاص بالمشروع (بالموافقة عليه او رفضه) مع تحديد وتحليل العناصر التي ترتبط بالإنتاج ومستلزماته والبدائل الخاصة به، كما تحدد دراسة الجدوى الاقتصادية طاقة الإنتاج للمشروع باستخدام اسلوب انتاجي محدد مع توقع تكلفة الانتاج والتشغيل لتعطينا العائد المتوقع على الاستثمار.</a:t>
            </a:r>
            <a:endParaRPr lang="ar-EG" sz="3300" b="1" dirty="0">
              <a:solidFill>
                <a:schemeClr val="accent2">
                  <a:lumMod val="75000"/>
                </a:schemeClr>
              </a:solidFill>
            </a:endParaRPr>
          </a:p>
        </p:txBody>
      </p:sp>
    </p:spTree>
    <p:extLst>
      <p:ext uri="{BB962C8B-B14F-4D97-AF65-F5344CB8AC3E}">
        <p14:creationId xmlns:p14="http://schemas.microsoft.com/office/powerpoint/2010/main" val="4011966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5DB4B9-3FF4-4D55-BFC6-E33CD5B6E728}"/>
              </a:ext>
            </a:extLst>
          </p:cNvPr>
          <p:cNvSpPr>
            <a:spLocks noGrp="1"/>
          </p:cNvSpPr>
          <p:nvPr>
            <p:ph type="title"/>
          </p:nvPr>
        </p:nvSpPr>
        <p:spPr/>
        <p:txBody>
          <a:bodyPr>
            <a:normAutofit/>
          </a:bodyPr>
          <a:lstStyle/>
          <a:p>
            <a:pPr algn="r" rtl="1"/>
            <a:r>
              <a:rPr lang="en-US" b="1" dirty="0" smtClean="0">
                <a:solidFill>
                  <a:srgbClr val="FF0000"/>
                </a:solidFill>
                <a:effectLst>
                  <a:outerShdw blurRad="38100" dist="38100" dir="2700000" algn="tl">
                    <a:srgbClr val="000000">
                      <a:alpha val="43137"/>
                    </a:srgbClr>
                  </a:outerShdw>
                </a:effectLst>
              </a:rPr>
              <a:t>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xmlns="" id="{05C2E213-F9A6-48F7-AF98-DC02BFD4DC54}"/>
              </a:ext>
            </a:extLst>
          </p:cNvPr>
          <p:cNvSpPr>
            <a:spLocks noGrp="1"/>
          </p:cNvSpPr>
          <p:nvPr>
            <p:ph idx="1"/>
          </p:nvPr>
        </p:nvSpPr>
        <p:spPr>
          <a:xfrm>
            <a:off x="838200" y="160597"/>
            <a:ext cx="10515600" cy="6281145"/>
          </a:xfrm>
        </p:spPr>
        <p:txBody>
          <a:bodyPr>
            <a:noAutofit/>
          </a:bodyPr>
          <a:lstStyle/>
          <a:p>
            <a:pPr algn="just" rtl="1"/>
            <a:r>
              <a:rPr lang="ar-EG" sz="3300" b="1" dirty="0">
                <a:solidFill>
                  <a:srgbClr val="7030A0"/>
                </a:solidFill>
              </a:rPr>
              <a:t> </a:t>
            </a:r>
            <a:r>
              <a:rPr lang="ar-EG" sz="3300" b="1" dirty="0">
                <a:solidFill>
                  <a:srgbClr val="002060"/>
                </a:solidFill>
              </a:rPr>
              <a:t>ان دراسة الجدوى تحدد الشروط الفنية والادارية والتسويقية والمالية التي اذا تم الالتزام بها يكون المشروع ذا جدوى اقتصادية محددة، كما ان الدراسة الجيدة تقود اصحاب المشروع خطوة بخطوة لتحقيق شروط الجدوى ،بشرط  ان تعتمد على بيانات ومعلومات دقيقة وان تراعي خصائص الزمان والمكان</a:t>
            </a:r>
            <a:r>
              <a:rPr lang="ar-EG" sz="3300" b="1" dirty="0" smtClean="0">
                <a:solidFill>
                  <a:srgbClr val="002060"/>
                </a:solidFill>
              </a:rPr>
              <a:t>.</a:t>
            </a:r>
            <a:endParaRPr lang="ar-EG" sz="3300" b="1" dirty="0">
              <a:solidFill>
                <a:srgbClr val="7030A0"/>
              </a:solidFill>
            </a:endParaRPr>
          </a:p>
          <a:p>
            <a:pPr algn="just" rtl="1"/>
            <a:r>
              <a:rPr lang="ar-EG" sz="3300" b="1" u="sng" dirty="0" smtClean="0">
                <a:solidFill>
                  <a:srgbClr val="C00000"/>
                </a:solidFill>
                <a:effectLst>
                  <a:outerShdw blurRad="38100" dist="38100" dir="2700000" algn="tl">
                    <a:srgbClr val="000000">
                      <a:alpha val="43137"/>
                    </a:srgbClr>
                  </a:outerShdw>
                </a:effectLst>
              </a:rPr>
              <a:t>ودراسة </a:t>
            </a:r>
            <a:r>
              <a:rPr lang="ar-EG" sz="3300" b="1" u="sng" dirty="0">
                <a:solidFill>
                  <a:srgbClr val="C00000"/>
                </a:solidFill>
                <a:effectLst>
                  <a:outerShdw blurRad="38100" dist="38100" dir="2700000" algn="tl">
                    <a:srgbClr val="000000">
                      <a:alpha val="43137"/>
                    </a:srgbClr>
                  </a:outerShdw>
                </a:effectLst>
              </a:rPr>
              <a:t>الجدوى تكون على مرحلتين مهمتين </a:t>
            </a:r>
            <a:endParaRPr lang="ar-EG" sz="3300" b="1" u="sng" dirty="0" smtClean="0">
              <a:solidFill>
                <a:srgbClr val="C00000"/>
              </a:solidFill>
              <a:effectLst>
                <a:outerShdw blurRad="38100" dist="38100" dir="2700000" algn="tl">
                  <a:srgbClr val="000000">
                    <a:alpha val="43137"/>
                  </a:srgbClr>
                </a:outerShdw>
              </a:effectLst>
            </a:endParaRPr>
          </a:p>
          <a:p>
            <a:pPr algn="just" rtl="1">
              <a:buFont typeface="Wingdings" panose="05000000000000000000" pitchFamily="2" charset="2"/>
              <a:buChar char="v"/>
            </a:pPr>
            <a:r>
              <a:rPr lang="ar-EG" sz="3300" b="1" dirty="0" smtClean="0">
                <a:solidFill>
                  <a:srgbClr val="00B050"/>
                </a:solidFill>
              </a:rPr>
              <a:t>المرحلة الاولى </a:t>
            </a:r>
            <a:r>
              <a:rPr lang="ar-EG" sz="3300" b="1" dirty="0">
                <a:solidFill>
                  <a:srgbClr val="00B050"/>
                </a:solidFill>
              </a:rPr>
              <a:t>:</a:t>
            </a:r>
            <a:r>
              <a:rPr lang="ar-EG" sz="3300" b="1" dirty="0">
                <a:solidFill>
                  <a:srgbClr val="0070C0"/>
                </a:solidFill>
              </a:rPr>
              <a:t>هو اتخاذ قرار فيما اذا كانت فكرة المشروع تستحق الدراسة بشكل تفصيلي أي ان هذه الخطوة تتطلب وضع خطوط عريضة وارقام تقريبية للاسترشاد بها  في رفض او قبول فكرة المشروع</a:t>
            </a:r>
            <a:r>
              <a:rPr lang="ar-EG" sz="3300" b="1" dirty="0" smtClean="0">
                <a:solidFill>
                  <a:srgbClr val="0070C0"/>
                </a:solidFill>
              </a:rPr>
              <a:t>.</a:t>
            </a:r>
          </a:p>
          <a:p>
            <a:pPr algn="just" rtl="1">
              <a:buFont typeface="Wingdings" panose="05000000000000000000" pitchFamily="2" charset="2"/>
              <a:buChar char="v"/>
            </a:pPr>
            <a:r>
              <a:rPr lang="ar-EG" sz="3300" b="1" dirty="0">
                <a:solidFill>
                  <a:srgbClr val="7030A0"/>
                </a:solidFill>
              </a:rPr>
              <a:t> المرحلة الثانية : </a:t>
            </a:r>
            <a:r>
              <a:rPr lang="ar-EG" sz="3300" b="1" dirty="0">
                <a:solidFill>
                  <a:schemeClr val="accent4">
                    <a:lumMod val="75000"/>
                  </a:schemeClr>
                </a:solidFill>
              </a:rPr>
              <a:t>هي دراسة الجدوى التفصيلية وتشمل اهداف المشروع ومقارنتها مع الاهداف والسياسات العامة للدولة المقام فيها المشروع وتحديد مراحل المشروع التي تحتاج الى اهتمام خاص وتتم على مراحل نبينها فيما يلي:</a:t>
            </a:r>
            <a:endParaRPr lang="ar-EG" sz="3300" b="1" dirty="0" smtClean="0">
              <a:solidFill>
                <a:schemeClr val="accent4">
                  <a:lumMod val="75000"/>
                </a:schemeClr>
              </a:solidFill>
            </a:endParaRPr>
          </a:p>
          <a:p>
            <a:pPr algn="just" rtl="1"/>
            <a:endParaRPr lang="ar-EG" sz="3300" b="1" dirty="0">
              <a:solidFill>
                <a:srgbClr val="7030A0"/>
              </a:solidFill>
            </a:endParaRPr>
          </a:p>
        </p:txBody>
      </p:sp>
    </p:spTree>
    <p:extLst>
      <p:ext uri="{BB962C8B-B14F-4D97-AF65-F5344CB8AC3E}">
        <p14:creationId xmlns:p14="http://schemas.microsoft.com/office/powerpoint/2010/main" val="3335987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5DB4B9-3FF4-4D55-BFC6-E33CD5B6E728}"/>
              </a:ext>
            </a:extLst>
          </p:cNvPr>
          <p:cNvSpPr>
            <a:spLocks noGrp="1"/>
          </p:cNvSpPr>
          <p:nvPr>
            <p:ph type="title"/>
          </p:nvPr>
        </p:nvSpPr>
        <p:spPr>
          <a:xfrm>
            <a:off x="1279232" y="388503"/>
            <a:ext cx="10515600" cy="791278"/>
          </a:xfrm>
        </p:spPr>
        <p:txBody>
          <a:bodyPr>
            <a:noAutofit/>
          </a:bodyPr>
          <a:lstStyle/>
          <a:p>
            <a:pPr lvl="0" indent="-228600" algn="r" rtl="1">
              <a:lnSpc>
                <a:spcPct val="115000"/>
              </a:lnSpc>
              <a:spcBef>
                <a:spcPts val="0"/>
              </a:spcBef>
              <a:spcAft>
                <a:spcPts val="1000"/>
              </a:spcAft>
            </a:pPr>
            <a:r>
              <a:rPr lang="ar-EG" b="1" u="sng" dirty="0">
                <a:solidFill>
                  <a:srgbClr val="C00000"/>
                </a:solidFill>
              </a:rPr>
              <a:t>عناصر دراسة الجدوى الاقتصادية للمشاريع الصناعية</a:t>
            </a:r>
            <a:r>
              <a:rPr lang="ar-EG" b="1" u="sng" dirty="0" smtClean="0">
                <a:solidFill>
                  <a:srgbClr val="C00000"/>
                </a:solidFill>
              </a:rPr>
              <a:t>:</a:t>
            </a:r>
            <a:endParaRPr lang="en-US" b="1" u="sng" dirty="0">
              <a:solidFill>
                <a:srgbClr val="C00000"/>
              </a:solidFill>
            </a:endParaRPr>
          </a:p>
        </p:txBody>
      </p:sp>
      <p:sp>
        <p:nvSpPr>
          <p:cNvPr id="3" name="Content Placeholder 2"/>
          <p:cNvSpPr>
            <a:spLocks noGrp="1"/>
          </p:cNvSpPr>
          <p:nvPr>
            <p:ph idx="1"/>
          </p:nvPr>
        </p:nvSpPr>
        <p:spPr>
          <a:xfrm>
            <a:off x="920087" y="1211476"/>
            <a:ext cx="10515600" cy="5462279"/>
          </a:xfrm>
        </p:spPr>
        <p:txBody>
          <a:bodyPr>
            <a:noAutofit/>
          </a:bodyPr>
          <a:lstStyle/>
          <a:p>
            <a:pPr marL="0" indent="0" algn="r" rtl="1">
              <a:buNone/>
            </a:pPr>
            <a:r>
              <a:rPr lang="ar-EG" sz="3200" b="1" dirty="0" smtClean="0">
                <a:solidFill>
                  <a:schemeClr val="accent4">
                    <a:lumMod val="75000"/>
                  </a:schemeClr>
                </a:solidFill>
              </a:rPr>
              <a:t>1-  </a:t>
            </a:r>
            <a:r>
              <a:rPr lang="ar-EG" sz="3200" b="1" dirty="0">
                <a:solidFill>
                  <a:schemeClr val="accent4">
                    <a:lumMod val="75000"/>
                  </a:schemeClr>
                </a:solidFill>
              </a:rPr>
              <a:t>دراسة السوق</a:t>
            </a:r>
          </a:p>
          <a:p>
            <a:pPr marL="0" indent="0" algn="r" rtl="1">
              <a:buNone/>
            </a:pPr>
            <a:r>
              <a:rPr lang="ar-EG" sz="3200" b="1" dirty="0">
                <a:solidFill>
                  <a:srgbClr val="92D050"/>
                </a:solidFill>
              </a:rPr>
              <a:t>2-  اختيار موقع المشروع</a:t>
            </a:r>
          </a:p>
          <a:p>
            <a:pPr marL="0" indent="0" algn="r" rtl="1">
              <a:buNone/>
            </a:pPr>
            <a:r>
              <a:rPr lang="ar-EG" sz="3200" b="1" dirty="0">
                <a:solidFill>
                  <a:schemeClr val="accent6">
                    <a:lumMod val="50000"/>
                  </a:schemeClr>
                </a:solidFill>
              </a:rPr>
              <a:t>3-  احتياجات المشروع من المواد ومستلزمات الإنتاج</a:t>
            </a:r>
          </a:p>
          <a:p>
            <a:pPr marL="0" indent="0" algn="r" rtl="1">
              <a:buNone/>
            </a:pPr>
            <a:r>
              <a:rPr lang="ar-EG" sz="3200" b="1" dirty="0">
                <a:solidFill>
                  <a:srgbClr val="0070C0"/>
                </a:solidFill>
              </a:rPr>
              <a:t>4-   الدراسات الهندسية والتكنولوجية</a:t>
            </a:r>
          </a:p>
          <a:p>
            <a:pPr marL="0" indent="0" algn="r" rtl="1">
              <a:buNone/>
            </a:pPr>
            <a:r>
              <a:rPr lang="ar-EG" sz="3200" b="1" dirty="0">
                <a:solidFill>
                  <a:srgbClr val="00B0F0"/>
                </a:solidFill>
              </a:rPr>
              <a:t>5-  احتياجات المشروع من الأيدي العاملة</a:t>
            </a:r>
          </a:p>
          <a:p>
            <a:pPr marL="0" indent="0" algn="r" rtl="1">
              <a:buNone/>
            </a:pPr>
            <a:r>
              <a:rPr lang="ar-EG" sz="3200" b="1" dirty="0">
                <a:solidFill>
                  <a:schemeClr val="accent2">
                    <a:lumMod val="75000"/>
                  </a:schemeClr>
                </a:solidFill>
              </a:rPr>
              <a:t>6-  برامج تنفيذ المشروع</a:t>
            </a:r>
          </a:p>
          <a:p>
            <a:pPr marL="0" indent="0" algn="r" rtl="1">
              <a:buNone/>
            </a:pPr>
            <a:r>
              <a:rPr lang="ar-EG" sz="3200" b="1" dirty="0">
                <a:solidFill>
                  <a:schemeClr val="accent3">
                    <a:lumMod val="75000"/>
                  </a:schemeClr>
                </a:solidFill>
              </a:rPr>
              <a:t>7-   الدراسة المالية للمشروع </a:t>
            </a:r>
          </a:p>
          <a:p>
            <a:pPr marL="0" indent="0" algn="r" rtl="1">
              <a:buNone/>
            </a:pPr>
            <a:r>
              <a:rPr lang="ar-EG" sz="3200" b="1" dirty="0">
                <a:solidFill>
                  <a:schemeClr val="accent4">
                    <a:lumMod val="75000"/>
                  </a:schemeClr>
                </a:solidFill>
              </a:rPr>
              <a:t>8- الدراسة الفنية للمشروع.  </a:t>
            </a:r>
          </a:p>
          <a:p>
            <a:pPr marL="0" indent="0" algn="r" rtl="1">
              <a:buNone/>
            </a:pPr>
            <a:r>
              <a:rPr lang="ar-EG" sz="3200" b="1" dirty="0">
                <a:solidFill>
                  <a:srgbClr val="C00000"/>
                </a:solidFill>
              </a:rPr>
              <a:t>وقد يضاف إليها </a:t>
            </a:r>
            <a:r>
              <a:rPr lang="ar-EG" sz="3200" b="1" dirty="0" smtClean="0">
                <a:solidFill>
                  <a:srgbClr val="C00000"/>
                </a:solidFill>
              </a:rPr>
              <a:t>أيضا       9-الهيكل التنظيمي.</a:t>
            </a:r>
          </a:p>
        </p:txBody>
      </p:sp>
    </p:spTree>
    <p:extLst>
      <p:ext uri="{BB962C8B-B14F-4D97-AF65-F5344CB8AC3E}">
        <p14:creationId xmlns:p14="http://schemas.microsoft.com/office/powerpoint/2010/main" val="2941119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5DB4B9-3FF4-4D55-BFC6-E33CD5B6E728}"/>
              </a:ext>
            </a:extLst>
          </p:cNvPr>
          <p:cNvSpPr>
            <a:spLocks noGrp="1"/>
          </p:cNvSpPr>
          <p:nvPr>
            <p:ph type="title"/>
          </p:nvPr>
        </p:nvSpPr>
        <p:spPr>
          <a:xfrm>
            <a:off x="879144" y="0"/>
            <a:ext cx="10515600" cy="982639"/>
          </a:xfrm>
        </p:spPr>
        <p:txBody>
          <a:bodyPr>
            <a:normAutofit/>
          </a:bodyPr>
          <a:lstStyle/>
          <a:p>
            <a:pPr algn="r" rtl="1"/>
            <a:r>
              <a:rPr lang="en-US" b="1" dirty="0" smtClean="0">
                <a:solidFill>
                  <a:srgbClr val="FF0000"/>
                </a:solidFill>
                <a:effectLst>
                  <a:outerShdw blurRad="38100" dist="38100" dir="2700000" algn="tl">
                    <a:srgbClr val="000000">
                      <a:alpha val="43137"/>
                    </a:srgbClr>
                  </a:outerShdw>
                </a:effectLst>
              </a:rPr>
              <a:t> </a:t>
            </a:r>
            <a:r>
              <a:rPr lang="ar-EG" b="1" dirty="0">
                <a:solidFill>
                  <a:srgbClr val="FF0000"/>
                </a:solidFill>
                <a:effectLst>
                  <a:outerShdw blurRad="38100" dist="38100" dir="2700000" algn="tl">
                    <a:srgbClr val="000000">
                      <a:alpha val="43137"/>
                    </a:srgbClr>
                  </a:outerShdw>
                </a:effectLst>
              </a:rPr>
              <a:t>1- دراسة السوق: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xmlns="" id="{05C2E213-F9A6-48F7-AF98-DC02BFD4DC54}"/>
              </a:ext>
            </a:extLst>
          </p:cNvPr>
          <p:cNvSpPr>
            <a:spLocks noGrp="1"/>
          </p:cNvSpPr>
          <p:nvPr>
            <p:ph idx="1"/>
          </p:nvPr>
        </p:nvSpPr>
        <p:spPr>
          <a:xfrm>
            <a:off x="395785" y="993113"/>
            <a:ext cx="11532358" cy="6090076"/>
          </a:xfrm>
        </p:spPr>
        <p:txBody>
          <a:bodyPr>
            <a:noAutofit/>
          </a:bodyPr>
          <a:lstStyle/>
          <a:p>
            <a:pPr algn="just" rtl="1"/>
            <a:r>
              <a:rPr lang="ar-EG" sz="3000" b="1" dirty="0" smtClean="0">
                <a:solidFill>
                  <a:srgbClr val="00B050"/>
                </a:solidFill>
              </a:rPr>
              <a:t>تعتمد دراسة السوق علي دراسة </a:t>
            </a:r>
            <a:r>
              <a:rPr lang="ar-EG" sz="3000" b="1" dirty="0">
                <a:solidFill>
                  <a:srgbClr val="00B050"/>
                </a:solidFill>
              </a:rPr>
              <a:t>الطلب ووصف السوق، التنبؤ بحجم الطلب في الفترة القادمة، برامج الإنتاج. ليس بالإمكان الحكم على جدوى أي مشروع صناعي دون تحديد ودراسة السوق التي ستطرح فيه منتجات هذا المشروع ودون تحديد حجم الطلب عليها. </a:t>
            </a:r>
            <a:endParaRPr lang="ar-EG" sz="3000" b="1" dirty="0" smtClean="0">
              <a:solidFill>
                <a:srgbClr val="00B050"/>
              </a:solidFill>
            </a:endParaRPr>
          </a:p>
          <a:p>
            <a:pPr algn="just" rtl="1"/>
            <a:r>
              <a:rPr lang="ar-EG" sz="3000" b="1" dirty="0" smtClean="0">
                <a:solidFill>
                  <a:schemeClr val="accent2">
                    <a:lumMod val="75000"/>
                  </a:schemeClr>
                </a:solidFill>
              </a:rPr>
              <a:t>بناءا </a:t>
            </a:r>
            <a:r>
              <a:rPr lang="ar-EG" sz="3000" b="1" dirty="0">
                <a:solidFill>
                  <a:schemeClr val="accent2">
                    <a:lumMod val="75000"/>
                  </a:schemeClr>
                </a:solidFill>
              </a:rPr>
              <a:t>على هذه النتائج سيتم تحديد الطاقة الانتاجية للمشروع وربحيته المتوقعة والتدفقات النقدية المطلوبة اضافة الى ما يترتب على تحديد حجم المشروع من خطط للإنتاج والتحويل والعمالة والجوانب الفنية. وكذلك فان نتائج هذه الدراسة تلعب دورا في اختيار الموقع الملائم للمشروع لذلك فان دراسات جدوى المشاريع تبدأ بدراسات السوق اساسا</a:t>
            </a:r>
            <a:r>
              <a:rPr lang="ar-EG" sz="3000" b="1" dirty="0" smtClean="0">
                <a:solidFill>
                  <a:schemeClr val="accent2">
                    <a:lumMod val="75000"/>
                  </a:schemeClr>
                </a:solidFill>
              </a:rPr>
              <a:t>.</a:t>
            </a:r>
          </a:p>
          <a:p>
            <a:pPr algn="just" rtl="1"/>
            <a:r>
              <a:rPr lang="ar-EG" sz="3000" b="1" dirty="0" smtClean="0">
                <a:solidFill>
                  <a:schemeClr val="accent2">
                    <a:lumMod val="75000"/>
                  </a:schemeClr>
                </a:solidFill>
              </a:rPr>
              <a:t> </a:t>
            </a:r>
            <a:r>
              <a:rPr lang="ar-EG" sz="3000" b="1" dirty="0">
                <a:solidFill>
                  <a:srgbClr val="0070C0"/>
                </a:solidFill>
              </a:rPr>
              <a:t>يتطلب اجراء دراسة السوق التأكيد أولا وبصورة مبدئية من إمكانية نجاح المشروع تسويقيا في المستقبل وقد يتم ذلك من خلال دراسة أولية. </a:t>
            </a:r>
            <a:endParaRPr lang="ar-EG" sz="3000" b="1" dirty="0" smtClean="0">
              <a:solidFill>
                <a:srgbClr val="0070C0"/>
              </a:solidFill>
            </a:endParaRPr>
          </a:p>
          <a:p>
            <a:pPr algn="just" rtl="1"/>
            <a:r>
              <a:rPr lang="ar-EG" sz="3000" b="1" dirty="0" smtClean="0">
                <a:solidFill>
                  <a:srgbClr val="7030A0"/>
                </a:solidFill>
              </a:rPr>
              <a:t>والغرض </a:t>
            </a:r>
            <a:r>
              <a:rPr lang="ar-EG" sz="3000" b="1" dirty="0">
                <a:solidFill>
                  <a:srgbClr val="7030A0"/>
                </a:solidFill>
              </a:rPr>
              <a:t>الأساسي من دراسة السوق كما مر ذكره هو تحديد حجم المشروع المقترح ويتم ذلك </a:t>
            </a:r>
            <a:r>
              <a:rPr lang="ar-EG" sz="3000" b="1" dirty="0" smtClean="0">
                <a:solidFill>
                  <a:srgbClr val="7030A0"/>
                </a:solidFill>
              </a:rPr>
              <a:t>بصورة </a:t>
            </a:r>
            <a:r>
              <a:rPr lang="ar-EG" sz="3000" b="1" dirty="0">
                <a:solidFill>
                  <a:srgbClr val="7030A0"/>
                </a:solidFill>
              </a:rPr>
              <a:t>عامة من خلال تحديد حجم الطلب وتحديد الطاقات المتاحة او ما يتم توفيره من السلعة موضوعة البحث عن طريق الانتاج في المنشات القائمة او عن طريق الاستيراد.</a:t>
            </a:r>
          </a:p>
          <a:p>
            <a:pPr algn="just" rtl="1"/>
            <a:endParaRPr lang="ar-EG" sz="3000" b="1" dirty="0">
              <a:solidFill>
                <a:srgbClr val="7030A0"/>
              </a:solidFill>
            </a:endParaRPr>
          </a:p>
        </p:txBody>
      </p:sp>
    </p:spTree>
    <p:extLst>
      <p:ext uri="{BB962C8B-B14F-4D97-AF65-F5344CB8AC3E}">
        <p14:creationId xmlns:p14="http://schemas.microsoft.com/office/powerpoint/2010/main" val="1464207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5DB4B9-3FF4-4D55-BFC6-E33CD5B6E728}"/>
              </a:ext>
            </a:extLst>
          </p:cNvPr>
          <p:cNvSpPr>
            <a:spLocks noGrp="1"/>
          </p:cNvSpPr>
          <p:nvPr>
            <p:ph type="title"/>
          </p:nvPr>
        </p:nvSpPr>
        <p:spPr>
          <a:xfrm>
            <a:off x="1124803" y="105818"/>
            <a:ext cx="10515600" cy="999652"/>
          </a:xfrm>
        </p:spPr>
        <p:txBody>
          <a:bodyPr>
            <a:normAutofit/>
          </a:bodyPr>
          <a:lstStyle/>
          <a:p>
            <a:pPr algn="r" rtl="1"/>
            <a:r>
              <a:rPr lang="en-US" b="1" dirty="0" smtClean="0">
                <a:solidFill>
                  <a:srgbClr val="FF0000"/>
                </a:solidFill>
                <a:effectLst>
                  <a:outerShdw blurRad="38100" dist="38100" dir="2700000" algn="tl">
                    <a:srgbClr val="000000">
                      <a:alpha val="43137"/>
                    </a:srgbClr>
                  </a:outerShdw>
                </a:effectLst>
              </a:rPr>
              <a:t> </a:t>
            </a:r>
            <a:r>
              <a:rPr lang="ar-EG" b="1" dirty="0">
                <a:solidFill>
                  <a:srgbClr val="FF0000"/>
                </a:solidFill>
                <a:effectLst>
                  <a:outerShdw blurRad="38100" dist="38100" dir="2700000" algn="tl">
                    <a:srgbClr val="000000">
                      <a:alpha val="43137"/>
                    </a:srgbClr>
                  </a:outerShdw>
                </a:effectLst>
              </a:rPr>
              <a:t>وتعتمد دراسة السوق على جمع بعض البيانات مثل</a:t>
            </a:r>
            <a:r>
              <a:rPr lang="ar-EG" b="1" dirty="0" smtClean="0">
                <a:solidFill>
                  <a:srgbClr val="FF0000"/>
                </a:solidFill>
                <a:effectLst>
                  <a:outerShdw blurRad="38100" dist="38100" dir="2700000" algn="tl">
                    <a:srgbClr val="000000">
                      <a:alpha val="43137"/>
                    </a:srgbClr>
                  </a:outerShdw>
                </a:effectLst>
              </a:rPr>
              <a:t>:</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xmlns="" id="{05C2E213-F9A6-48F7-AF98-DC02BFD4DC54}"/>
              </a:ext>
            </a:extLst>
          </p:cNvPr>
          <p:cNvSpPr>
            <a:spLocks noGrp="1"/>
          </p:cNvSpPr>
          <p:nvPr>
            <p:ph idx="1"/>
          </p:nvPr>
        </p:nvSpPr>
        <p:spPr>
          <a:xfrm>
            <a:off x="464024" y="802043"/>
            <a:ext cx="11313993" cy="6055957"/>
          </a:xfrm>
        </p:spPr>
        <p:txBody>
          <a:bodyPr>
            <a:noAutofit/>
          </a:bodyPr>
          <a:lstStyle/>
          <a:p>
            <a:pPr marL="0" indent="0" algn="r" rtl="1">
              <a:buNone/>
            </a:pPr>
            <a:r>
              <a:rPr lang="ar-EG" b="1" dirty="0" smtClean="0">
                <a:solidFill>
                  <a:srgbClr val="00B050"/>
                </a:solidFill>
              </a:rPr>
              <a:t>أ‌-تعدادات </a:t>
            </a:r>
            <a:r>
              <a:rPr lang="ar-EG" b="1" dirty="0">
                <a:solidFill>
                  <a:srgbClr val="00B050"/>
                </a:solidFill>
              </a:rPr>
              <a:t>السكان إجمالا وحسب الخصائص المختلفة كالسن والديانة والجنس والمنطقة والمهنة.</a:t>
            </a:r>
          </a:p>
          <a:p>
            <a:pPr marL="0" indent="0" algn="r" rtl="1">
              <a:buNone/>
            </a:pPr>
            <a:r>
              <a:rPr lang="ar-EG" sz="3000" b="1" dirty="0">
                <a:solidFill>
                  <a:schemeClr val="accent2">
                    <a:lumMod val="75000"/>
                  </a:schemeClr>
                </a:solidFill>
              </a:rPr>
              <a:t>ب‌-  البيانات الاقتصادية، وبيانات التجارة الخارجية والداخلية وبيانات العملاء والمنافسين.</a:t>
            </a:r>
          </a:p>
          <a:p>
            <a:pPr marL="0" indent="0" algn="r" rtl="1">
              <a:buNone/>
            </a:pPr>
            <a:r>
              <a:rPr lang="ar-EG" sz="3000" b="1" dirty="0">
                <a:solidFill>
                  <a:srgbClr val="7030A0"/>
                </a:solidFill>
              </a:rPr>
              <a:t>ت‌-  بيانات الناتج القومي والدخل القومي.</a:t>
            </a:r>
          </a:p>
          <a:p>
            <a:pPr marL="0" indent="0" algn="r" rtl="1">
              <a:buNone/>
            </a:pPr>
            <a:r>
              <a:rPr lang="ar-EG" sz="3000" b="1" dirty="0">
                <a:solidFill>
                  <a:srgbClr val="0070C0"/>
                </a:solidFill>
              </a:rPr>
              <a:t>ث‌-  الصادرات والواردات والتجارة العامة الخارجية.</a:t>
            </a:r>
          </a:p>
          <a:p>
            <a:pPr marL="0" indent="0" algn="r" rtl="1">
              <a:buNone/>
            </a:pPr>
            <a:r>
              <a:rPr lang="ar-EG" sz="3000" b="1" dirty="0" smtClean="0">
                <a:solidFill>
                  <a:schemeClr val="accent4">
                    <a:lumMod val="50000"/>
                  </a:schemeClr>
                </a:solidFill>
              </a:rPr>
              <a:t>ج‌- </a:t>
            </a:r>
            <a:r>
              <a:rPr lang="ar-EG" sz="3000" b="1" dirty="0">
                <a:solidFill>
                  <a:schemeClr val="accent4">
                    <a:lumMod val="50000"/>
                  </a:schemeClr>
                </a:solidFill>
              </a:rPr>
              <a:t>بيانات عن الانتاج المحلي والخارجي الحالي والمستقبلي لسلع المشروع.</a:t>
            </a:r>
          </a:p>
          <a:p>
            <a:pPr marL="0" indent="0" algn="r" rtl="1">
              <a:buNone/>
            </a:pPr>
            <a:r>
              <a:rPr lang="ar-EG" sz="3000" b="1" dirty="0">
                <a:solidFill>
                  <a:srgbClr val="00B050"/>
                </a:solidFill>
              </a:rPr>
              <a:t>ح‌- </a:t>
            </a:r>
            <a:r>
              <a:rPr lang="ar-EG" sz="3000" b="1" dirty="0" smtClean="0">
                <a:solidFill>
                  <a:srgbClr val="00B050"/>
                </a:solidFill>
              </a:rPr>
              <a:t>المنتج </a:t>
            </a:r>
            <a:r>
              <a:rPr lang="ar-EG" sz="3000" b="1" dirty="0">
                <a:solidFill>
                  <a:srgbClr val="00B050"/>
                </a:solidFill>
              </a:rPr>
              <a:t>والمستهلك من المنتجات المختلفة وأسعارها.</a:t>
            </a:r>
          </a:p>
          <a:p>
            <a:pPr marL="0" indent="0" algn="r" rtl="1">
              <a:buNone/>
            </a:pPr>
            <a:r>
              <a:rPr lang="ar-EG" sz="3000" b="1" dirty="0" smtClean="0">
                <a:solidFill>
                  <a:srgbClr val="FFC000"/>
                </a:solidFill>
              </a:rPr>
              <a:t>خ‌-المبيعات </a:t>
            </a:r>
            <a:r>
              <a:rPr lang="ar-EG" sz="3000" b="1" dirty="0">
                <a:solidFill>
                  <a:srgbClr val="FFC000"/>
                </a:solidFill>
              </a:rPr>
              <a:t>السابقة وارقام الانتاج والمخزون والطاقات الانتاجية المستقبلية والعاطلة في المنشات المختلفة.</a:t>
            </a:r>
          </a:p>
          <a:p>
            <a:pPr marL="0" indent="0" algn="r" rtl="1">
              <a:buNone/>
            </a:pPr>
            <a:r>
              <a:rPr lang="ar-EG" sz="3000" b="1" dirty="0" smtClean="0">
                <a:solidFill>
                  <a:srgbClr val="002060"/>
                </a:solidFill>
              </a:rPr>
              <a:t>د‌-التنبأ </a:t>
            </a:r>
            <a:r>
              <a:rPr lang="ar-EG" sz="3000" b="1" dirty="0">
                <a:solidFill>
                  <a:srgbClr val="002060"/>
                </a:solidFill>
              </a:rPr>
              <a:t>بالطلب في المستقبل.</a:t>
            </a:r>
          </a:p>
          <a:p>
            <a:pPr marL="0" indent="0" algn="r" rtl="1">
              <a:buNone/>
            </a:pPr>
            <a:r>
              <a:rPr lang="ar-EG" sz="3000" b="1" dirty="0" smtClean="0">
                <a:solidFill>
                  <a:schemeClr val="accent4">
                    <a:lumMod val="75000"/>
                  </a:schemeClr>
                </a:solidFill>
              </a:rPr>
              <a:t>ذ‌- </a:t>
            </a:r>
            <a:r>
              <a:rPr lang="ar-EG" sz="3000" b="1" dirty="0">
                <a:solidFill>
                  <a:schemeClr val="accent4">
                    <a:lumMod val="75000"/>
                  </a:schemeClr>
                </a:solidFill>
              </a:rPr>
              <a:t>تحديد خطوات لكيفية الدخول في السوق الحالي مع توضيح قنوات التوزيع والاسعارالمتوقعة.</a:t>
            </a:r>
          </a:p>
          <a:p>
            <a:pPr marL="0" indent="0" algn="r" rtl="1">
              <a:buNone/>
            </a:pPr>
            <a:endParaRPr lang="ar-EG" sz="3000" b="1" dirty="0">
              <a:solidFill>
                <a:srgbClr val="7030A0"/>
              </a:solidFill>
            </a:endParaRPr>
          </a:p>
        </p:txBody>
      </p:sp>
    </p:spTree>
    <p:extLst>
      <p:ext uri="{BB962C8B-B14F-4D97-AF65-F5344CB8AC3E}">
        <p14:creationId xmlns:p14="http://schemas.microsoft.com/office/powerpoint/2010/main" val="959413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2513" y="218365"/>
            <a:ext cx="10903424" cy="6455390"/>
          </a:xfrm>
        </p:spPr>
        <p:txBody>
          <a:bodyPr>
            <a:noAutofit/>
          </a:bodyPr>
          <a:lstStyle/>
          <a:p>
            <a:pPr algn="just" rtl="1"/>
            <a:r>
              <a:rPr lang="ar-EG" sz="3100" b="1" dirty="0">
                <a:solidFill>
                  <a:srgbClr val="FFC000"/>
                </a:solidFill>
              </a:rPr>
              <a:t>يمكن الحصول على مثل هذه البيانات من عدة مصادر كالأجهزة المركزية المسئولة عن الاحصاء والوزارات والبنوك وشركات التامين والشركات المختلفة والمنظمات الصناعية والمراجع المختصة وكقاعدة أساسية يجب أولا الاعتماد على المصادر الرسمية خاصة وان هناك بيانات منشورة يستحيل على الباحث جمعها بنفسه كتعدادات السكان مثلا وعليه ان يتأكد ويختار البيانات الملائمة لأغراض البحث.</a:t>
            </a:r>
          </a:p>
          <a:p>
            <a:pPr algn="just" rtl="1"/>
            <a:r>
              <a:rPr lang="ar-EG" sz="3100" b="1" dirty="0" smtClean="0">
                <a:solidFill>
                  <a:srgbClr val="00B050"/>
                </a:solidFill>
              </a:rPr>
              <a:t>بالإضافة </a:t>
            </a:r>
            <a:r>
              <a:rPr lang="ar-EG" sz="3100" b="1" dirty="0">
                <a:solidFill>
                  <a:srgbClr val="00B050"/>
                </a:solidFill>
              </a:rPr>
              <a:t>الى البيانات الرسمية فانه أيضا يتم الاعتماد على جمع البيانات من مصادر أولية اضافة الى انه قد يتطلب اضافة بعض التخمينات والاجتهادات وتستخدم البيانات لغرض التنبؤ بحجم الطلب مثل استخدام أرقام الواردات، أرقام المواد الأولية، أراء رجال الأعمال، معدلات الاستهلاك، الاتجاه العام للطلب.</a:t>
            </a:r>
          </a:p>
          <a:p>
            <a:pPr algn="just" rtl="1"/>
            <a:r>
              <a:rPr lang="ar-EG" sz="3100" b="1" dirty="0" smtClean="0">
                <a:solidFill>
                  <a:srgbClr val="0070C0"/>
                </a:solidFill>
              </a:rPr>
              <a:t>وعلى </a:t>
            </a:r>
            <a:r>
              <a:rPr lang="ar-EG" sz="3100" b="1" dirty="0">
                <a:solidFill>
                  <a:srgbClr val="0070C0"/>
                </a:solidFill>
              </a:rPr>
              <a:t>الباحث اختيار الطريقة الملائمة للموضوع الذي هو بصدده لتكون التنبؤات قريبة للواقع. ومن الجدير بالذكر انه في الدول النامية تكون البيانات والإحصاءات الرسمية قليلة فمن المفيد في هذه الحالة الاستعانة بآراء رجال الأعمال الذين يقومون بالتعامل مع السلع المراد إنتاجها وهذه طريقة بسيطة وسريعة</a:t>
            </a:r>
            <a:r>
              <a:rPr lang="ar-EG" sz="3100" b="1" dirty="0" smtClean="0">
                <a:solidFill>
                  <a:srgbClr val="0070C0"/>
                </a:solidFill>
              </a:rPr>
              <a:t>.</a:t>
            </a:r>
            <a:endParaRPr lang="ar-EG" sz="3100" b="1" dirty="0">
              <a:solidFill>
                <a:srgbClr val="0070C0"/>
              </a:solidFill>
            </a:endParaRPr>
          </a:p>
        </p:txBody>
      </p:sp>
    </p:spTree>
    <p:extLst>
      <p:ext uri="{BB962C8B-B14F-4D97-AF65-F5344CB8AC3E}">
        <p14:creationId xmlns:p14="http://schemas.microsoft.com/office/powerpoint/2010/main" val="1214366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TotalTime>
  <Words>1191</Words>
  <Application>Microsoft Office PowerPoint</Application>
  <PresentationFormat>Custom</PresentationFormat>
  <Paragraphs>75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تنظيم صناعي أ.م.د/ عادل عبدالمنعم أبوخزيم</vt:lpstr>
      <vt:lpstr> المشاريع الصناعية ودراسات الجدوى: Textile projects and feasibility study</vt:lpstr>
      <vt:lpstr>PowerPoint Presentation</vt:lpstr>
      <vt:lpstr>الجدوى الاقتصادية: </vt:lpstr>
      <vt:lpstr> </vt:lpstr>
      <vt:lpstr>عناصر دراسة الجدوى الاقتصادية للمشاريع الصناعية:</vt:lpstr>
      <vt:lpstr> 1- دراسة السوق: </vt:lpstr>
      <vt:lpstr> وتعتمد دراسة السوق على جمع بعض البيانات مثل:</vt:lpstr>
      <vt:lpstr>PowerPoint Presentation</vt:lpstr>
      <vt:lpstr> </vt:lpstr>
      <vt:lpstr> </vt:lpstr>
      <vt:lpstr>6- برامج تنفيذ المشروع:</vt:lpstr>
      <vt:lpstr> </vt:lpstr>
      <vt:lpstr>8-    الدراسة الفنية للمشروع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Adel Abokhozaim</dc:creator>
  <cp:lastModifiedBy>Windows User</cp:lastModifiedBy>
  <cp:revision>30</cp:revision>
  <dcterms:created xsi:type="dcterms:W3CDTF">2020-03-22T03:57:15Z</dcterms:created>
  <dcterms:modified xsi:type="dcterms:W3CDTF">2020-04-28T03:45:22Z</dcterms:modified>
</cp:coreProperties>
</file>