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76" r:id="rId5"/>
    <p:sldId id="278"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79" r:id="rId19"/>
    <p:sldId id="293" r:id="rId20"/>
    <p:sldId id="295" r:id="rId21"/>
    <p:sldId id="296" r:id="rId22"/>
    <p:sldId id="297" r:id="rId23"/>
    <p:sldId id="299" r:id="rId24"/>
    <p:sldId id="300" r:id="rId25"/>
    <p:sldId id="301" r:id="rId26"/>
    <p:sldId id="298" r:id="rId27"/>
    <p:sldId id="302" r:id="rId28"/>
    <p:sldId id="27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AE91B-FC03-4892-9280-6EE8B59CA1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2F196D-0169-41BC-9F91-BD3C2A6AD5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0FBFBBA-BF39-41EB-8102-838AB7873A2A}"/>
              </a:ext>
            </a:extLst>
          </p:cNvPr>
          <p:cNvSpPr>
            <a:spLocks noGrp="1"/>
          </p:cNvSpPr>
          <p:nvPr>
            <p:ph type="dt" sz="half" idx="10"/>
          </p:nvPr>
        </p:nvSpPr>
        <p:spPr/>
        <p:txBody>
          <a:bodyPr/>
          <a:lstStyle/>
          <a:p>
            <a:fld id="{D34AA65E-05AE-449B-9F50-F04CC33BE741}" type="datetimeFigureOut">
              <a:rPr lang="en-US" smtClean="0"/>
              <a:t>4/6/2020</a:t>
            </a:fld>
            <a:endParaRPr lang="en-US"/>
          </a:p>
        </p:txBody>
      </p:sp>
      <p:sp>
        <p:nvSpPr>
          <p:cNvPr id="5" name="Footer Placeholder 4">
            <a:extLst>
              <a:ext uri="{FF2B5EF4-FFF2-40B4-BE49-F238E27FC236}">
                <a16:creationId xmlns:a16="http://schemas.microsoft.com/office/drawing/2014/main" id="{2B54ECB5-3469-43F3-9184-BED8E314F8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2B5DF6-9F3A-49A4-A641-E13A63E1C7A0}"/>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3479769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F11A5-3E04-46E2-B73B-6CE0EE3CB2F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7A1C7E-6B5F-4EB4-B9F5-30337889D4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0441B8-3E70-4075-AA6D-5D843B977361}"/>
              </a:ext>
            </a:extLst>
          </p:cNvPr>
          <p:cNvSpPr>
            <a:spLocks noGrp="1"/>
          </p:cNvSpPr>
          <p:nvPr>
            <p:ph type="dt" sz="half" idx="10"/>
          </p:nvPr>
        </p:nvSpPr>
        <p:spPr/>
        <p:txBody>
          <a:bodyPr/>
          <a:lstStyle/>
          <a:p>
            <a:fld id="{D34AA65E-05AE-449B-9F50-F04CC33BE741}" type="datetimeFigureOut">
              <a:rPr lang="en-US" smtClean="0"/>
              <a:t>4/6/2020</a:t>
            </a:fld>
            <a:endParaRPr lang="en-US"/>
          </a:p>
        </p:txBody>
      </p:sp>
      <p:sp>
        <p:nvSpPr>
          <p:cNvPr id="5" name="Footer Placeholder 4">
            <a:extLst>
              <a:ext uri="{FF2B5EF4-FFF2-40B4-BE49-F238E27FC236}">
                <a16:creationId xmlns:a16="http://schemas.microsoft.com/office/drawing/2014/main" id="{DFDA61BF-A249-410C-83DC-16D396C75D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3F047B-5457-4DD6-93E3-3D506D216C7E}"/>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3023811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939AE1-78FE-40EB-86DD-160A27520CD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EF2EA3-4B3B-4212-8286-F709F22845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0F8792-D102-43B8-ADE0-713A4F069F84}"/>
              </a:ext>
            </a:extLst>
          </p:cNvPr>
          <p:cNvSpPr>
            <a:spLocks noGrp="1"/>
          </p:cNvSpPr>
          <p:nvPr>
            <p:ph type="dt" sz="half" idx="10"/>
          </p:nvPr>
        </p:nvSpPr>
        <p:spPr/>
        <p:txBody>
          <a:bodyPr/>
          <a:lstStyle/>
          <a:p>
            <a:fld id="{D34AA65E-05AE-449B-9F50-F04CC33BE741}" type="datetimeFigureOut">
              <a:rPr lang="en-US" smtClean="0"/>
              <a:t>4/6/2020</a:t>
            </a:fld>
            <a:endParaRPr lang="en-US"/>
          </a:p>
        </p:txBody>
      </p:sp>
      <p:sp>
        <p:nvSpPr>
          <p:cNvPr id="5" name="Footer Placeholder 4">
            <a:extLst>
              <a:ext uri="{FF2B5EF4-FFF2-40B4-BE49-F238E27FC236}">
                <a16:creationId xmlns:a16="http://schemas.microsoft.com/office/drawing/2014/main" id="{1AB71377-1D51-4255-9E6E-F3242C652E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1F5A3B-5E7D-4215-98CD-DA2B0031AD2E}"/>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3084877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AECD3-E836-4024-ADFF-AC2A7EFC76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9A3D81-E66E-41B5-BF5E-B99EBA2711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DAAC4A-E045-4E35-A5BA-7E9C2BE94B18}"/>
              </a:ext>
            </a:extLst>
          </p:cNvPr>
          <p:cNvSpPr>
            <a:spLocks noGrp="1"/>
          </p:cNvSpPr>
          <p:nvPr>
            <p:ph type="dt" sz="half" idx="10"/>
          </p:nvPr>
        </p:nvSpPr>
        <p:spPr/>
        <p:txBody>
          <a:bodyPr/>
          <a:lstStyle/>
          <a:p>
            <a:fld id="{D34AA65E-05AE-449B-9F50-F04CC33BE741}" type="datetimeFigureOut">
              <a:rPr lang="en-US" smtClean="0"/>
              <a:t>4/6/2020</a:t>
            </a:fld>
            <a:endParaRPr lang="en-US"/>
          </a:p>
        </p:txBody>
      </p:sp>
      <p:sp>
        <p:nvSpPr>
          <p:cNvPr id="5" name="Footer Placeholder 4">
            <a:extLst>
              <a:ext uri="{FF2B5EF4-FFF2-40B4-BE49-F238E27FC236}">
                <a16:creationId xmlns:a16="http://schemas.microsoft.com/office/drawing/2014/main" id="{4C743867-0304-42EA-A723-D9065C3BD0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F6555-6468-415E-A3B2-32D5815D7428}"/>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832415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F108D-E00A-470E-BC32-7A88772782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F53AA6-23AE-4EC2-B688-B41DD12A3B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2BCA16-2DA5-4CD8-965F-D9EA1E48DF41}"/>
              </a:ext>
            </a:extLst>
          </p:cNvPr>
          <p:cNvSpPr>
            <a:spLocks noGrp="1"/>
          </p:cNvSpPr>
          <p:nvPr>
            <p:ph type="dt" sz="half" idx="10"/>
          </p:nvPr>
        </p:nvSpPr>
        <p:spPr/>
        <p:txBody>
          <a:bodyPr/>
          <a:lstStyle/>
          <a:p>
            <a:fld id="{D34AA65E-05AE-449B-9F50-F04CC33BE741}" type="datetimeFigureOut">
              <a:rPr lang="en-US" smtClean="0"/>
              <a:t>4/6/2020</a:t>
            </a:fld>
            <a:endParaRPr lang="en-US"/>
          </a:p>
        </p:txBody>
      </p:sp>
      <p:sp>
        <p:nvSpPr>
          <p:cNvPr id="5" name="Footer Placeholder 4">
            <a:extLst>
              <a:ext uri="{FF2B5EF4-FFF2-40B4-BE49-F238E27FC236}">
                <a16:creationId xmlns:a16="http://schemas.microsoft.com/office/drawing/2014/main" id="{4ADB57FD-D6F5-4D60-AE7F-E7823B7338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E2BC28-EA1F-482E-8A90-787E4B36C786}"/>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3780772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E1DEF-B5D9-4D77-AEBB-BE61B768C4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BA768D-121B-4BCF-904D-41024D3D61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1299DF7-99F8-4A07-A9E0-49E06B4176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736B79-F771-4E11-9114-804C837213D0}"/>
              </a:ext>
            </a:extLst>
          </p:cNvPr>
          <p:cNvSpPr>
            <a:spLocks noGrp="1"/>
          </p:cNvSpPr>
          <p:nvPr>
            <p:ph type="dt" sz="half" idx="10"/>
          </p:nvPr>
        </p:nvSpPr>
        <p:spPr/>
        <p:txBody>
          <a:bodyPr/>
          <a:lstStyle/>
          <a:p>
            <a:fld id="{D34AA65E-05AE-449B-9F50-F04CC33BE741}" type="datetimeFigureOut">
              <a:rPr lang="en-US" smtClean="0"/>
              <a:t>4/6/2020</a:t>
            </a:fld>
            <a:endParaRPr lang="en-US"/>
          </a:p>
        </p:txBody>
      </p:sp>
      <p:sp>
        <p:nvSpPr>
          <p:cNvPr id="6" name="Footer Placeholder 5">
            <a:extLst>
              <a:ext uri="{FF2B5EF4-FFF2-40B4-BE49-F238E27FC236}">
                <a16:creationId xmlns:a16="http://schemas.microsoft.com/office/drawing/2014/main" id="{5B8C6585-C611-4294-B318-E1B111374B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6DA080-8980-427B-AFF2-19AA624CCCF2}"/>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1260457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EB0B7-94A0-409E-83F9-64E3204FC1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AB2316D-FEE6-43F8-BC31-4451971A4B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9A111E8-0CE2-414D-AEC7-D8FB30E3176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ECA088-C7A3-4FF2-B4A5-10585AC852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AE17D8-049B-411F-ADB4-3ADAC49493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C088AB0-9FA5-4E2E-8C65-5755F61AF5FF}"/>
              </a:ext>
            </a:extLst>
          </p:cNvPr>
          <p:cNvSpPr>
            <a:spLocks noGrp="1"/>
          </p:cNvSpPr>
          <p:nvPr>
            <p:ph type="dt" sz="half" idx="10"/>
          </p:nvPr>
        </p:nvSpPr>
        <p:spPr/>
        <p:txBody>
          <a:bodyPr/>
          <a:lstStyle/>
          <a:p>
            <a:fld id="{D34AA65E-05AE-449B-9F50-F04CC33BE741}" type="datetimeFigureOut">
              <a:rPr lang="en-US" smtClean="0"/>
              <a:t>4/6/2020</a:t>
            </a:fld>
            <a:endParaRPr lang="en-US"/>
          </a:p>
        </p:txBody>
      </p:sp>
      <p:sp>
        <p:nvSpPr>
          <p:cNvPr id="8" name="Footer Placeholder 7">
            <a:extLst>
              <a:ext uri="{FF2B5EF4-FFF2-40B4-BE49-F238E27FC236}">
                <a16:creationId xmlns:a16="http://schemas.microsoft.com/office/drawing/2014/main" id="{08C742DA-3EF0-42CD-8DFF-9E23C801D8A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08E52DD-6FA2-4BC5-A160-BAA83C08CA17}"/>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1188199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19B3B-5FF3-4FBA-93FA-C2FA115FF0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1D6EC7-267E-4826-86BB-42D61EBC0791}"/>
              </a:ext>
            </a:extLst>
          </p:cNvPr>
          <p:cNvSpPr>
            <a:spLocks noGrp="1"/>
          </p:cNvSpPr>
          <p:nvPr>
            <p:ph type="dt" sz="half" idx="10"/>
          </p:nvPr>
        </p:nvSpPr>
        <p:spPr/>
        <p:txBody>
          <a:bodyPr/>
          <a:lstStyle/>
          <a:p>
            <a:fld id="{D34AA65E-05AE-449B-9F50-F04CC33BE741}" type="datetimeFigureOut">
              <a:rPr lang="en-US" smtClean="0"/>
              <a:t>4/6/2020</a:t>
            </a:fld>
            <a:endParaRPr lang="en-US"/>
          </a:p>
        </p:txBody>
      </p:sp>
      <p:sp>
        <p:nvSpPr>
          <p:cNvPr id="4" name="Footer Placeholder 3">
            <a:extLst>
              <a:ext uri="{FF2B5EF4-FFF2-40B4-BE49-F238E27FC236}">
                <a16:creationId xmlns:a16="http://schemas.microsoft.com/office/drawing/2014/main" id="{66681823-49F0-4508-B1EE-008CBBF4C0E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69D72E-6ABA-4F65-A556-DA2CA0461EA0}"/>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1721511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514B0A-29C3-40D3-9866-3C8AD3C8ACBA}"/>
              </a:ext>
            </a:extLst>
          </p:cNvPr>
          <p:cNvSpPr>
            <a:spLocks noGrp="1"/>
          </p:cNvSpPr>
          <p:nvPr>
            <p:ph type="dt" sz="half" idx="10"/>
          </p:nvPr>
        </p:nvSpPr>
        <p:spPr/>
        <p:txBody>
          <a:bodyPr/>
          <a:lstStyle/>
          <a:p>
            <a:fld id="{D34AA65E-05AE-449B-9F50-F04CC33BE741}" type="datetimeFigureOut">
              <a:rPr lang="en-US" smtClean="0"/>
              <a:t>4/6/2020</a:t>
            </a:fld>
            <a:endParaRPr lang="en-US"/>
          </a:p>
        </p:txBody>
      </p:sp>
      <p:sp>
        <p:nvSpPr>
          <p:cNvPr id="3" name="Footer Placeholder 2">
            <a:extLst>
              <a:ext uri="{FF2B5EF4-FFF2-40B4-BE49-F238E27FC236}">
                <a16:creationId xmlns:a16="http://schemas.microsoft.com/office/drawing/2014/main" id="{74A20B82-DBC5-4B05-AD8B-F6C34D2B503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02B06B-70F6-4A65-AF46-58C894C7D34B}"/>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984167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95CFF-EF2A-4EC9-A482-82DB4EB30F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613760-277E-460E-A1DD-28B02ABDC4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556678-DC71-4799-A75B-6A7BBC5CA6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D134C7-A473-4E37-8C03-AF532429F5F9}"/>
              </a:ext>
            </a:extLst>
          </p:cNvPr>
          <p:cNvSpPr>
            <a:spLocks noGrp="1"/>
          </p:cNvSpPr>
          <p:nvPr>
            <p:ph type="dt" sz="half" idx="10"/>
          </p:nvPr>
        </p:nvSpPr>
        <p:spPr/>
        <p:txBody>
          <a:bodyPr/>
          <a:lstStyle/>
          <a:p>
            <a:fld id="{D34AA65E-05AE-449B-9F50-F04CC33BE741}" type="datetimeFigureOut">
              <a:rPr lang="en-US" smtClean="0"/>
              <a:t>4/6/2020</a:t>
            </a:fld>
            <a:endParaRPr lang="en-US"/>
          </a:p>
        </p:txBody>
      </p:sp>
      <p:sp>
        <p:nvSpPr>
          <p:cNvPr id="6" name="Footer Placeholder 5">
            <a:extLst>
              <a:ext uri="{FF2B5EF4-FFF2-40B4-BE49-F238E27FC236}">
                <a16:creationId xmlns:a16="http://schemas.microsoft.com/office/drawing/2014/main" id="{9180B3B9-E396-40B2-B9F9-37FD6E9060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9D69AF-652B-47D0-BDB5-9BDDF26AC6E4}"/>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2182862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2EBD7-7128-47CA-854A-8758FD4180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F5BB46-8923-4D24-B5AD-0E49BB6987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2EE858C-11C8-49AB-8B08-B6C4CA6F25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6524B2-9C13-4CED-A9C2-5818F9D2EA36}"/>
              </a:ext>
            </a:extLst>
          </p:cNvPr>
          <p:cNvSpPr>
            <a:spLocks noGrp="1"/>
          </p:cNvSpPr>
          <p:nvPr>
            <p:ph type="dt" sz="half" idx="10"/>
          </p:nvPr>
        </p:nvSpPr>
        <p:spPr/>
        <p:txBody>
          <a:bodyPr/>
          <a:lstStyle/>
          <a:p>
            <a:fld id="{D34AA65E-05AE-449B-9F50-F04CC33BE741}" type="datetimeFigureOut">
              <a:rPr lang="en-US" smtClean="0"/>
              <a:t>4/6/2020</a:t>
            </a:fld>
            <a:endParaRPr lang="en-US"/>
          </a:p>
        </p:txBody>
      </p:sp>
      <p:sp>
        <p:nvSpPr>
          <p:cNvPr id="6" name="Footer Placeholder 5">
            <a:extLst>
              <a:ext uri="{FF2B5EF4-FFF2-40B4-BE49-F238E27FC236}">
                <a16:creationId xmlns:a16="http://schemas.microsoft.com/office/drawing/2014/main" id="{9DE7DB0D-737C-4621-A8CC-56064CA648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09387B-561B-4935-992C-5A74A2F1FFE3}"/>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481022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6F8636-1C0B-4AED-900C-850EA3D77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E99A43-A991-42E5-9416-4B14CE93B8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C6FAC1-0B10-47CD-8B5C-2C37DAFD5D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4AA65E-05AE-449B-9F50-F04CC33BE741}" type="datetimeFigureOut">
              <a:rPr lang="en-US" smtClean="0"/>
              <a:t>4/6/2020</a:t>
            </a:fld>
            <a:endParaRPr lang="en-US"/>
          </a:p>
        </p:txBody>
      </p:sp>
      <p:sp>
        <p:nvSpPr>
          <p:cNvPr id="5" name="Footer Placeholder 4">
            <a:extLst>
              <a:ext uri="{FF2B5EF4-FFF2-40B4-BE49-F238E27FC236}">
                <a16:creationId xmlns:a16="http://schemas.microsoft.com/office/drawing/2014/main" id="{0F3E30F9-168D-4B68-9B8C-817E0A2C3D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E6DF7BE-BDFE-48DF-AD78-31858DBC94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5577C7-7C0A-45CC-BA57-859FC33D3311}" type="slidenum">
              <a:rPr lang="en-US" smtClean="0"/>
              <a:t>‹#›</a:t>
            </a:fld>
            <a:endParaRPr lang="en-US"/>
          </a:p>
        </p:txBody>
      </p:sp>
    </p:spTree>
    <p:extLst>
      <p:ext uri="{BB962C8B-B14F-4D97-AF65-F5344CB8AC3E}">
        <p14:creationId xmlns:p14="http://schemas.microsoft.com/office/powerpoint/2010/main" val="1172806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87EEE-6163-4F6D-AFBA-942E3E84337F}"/>
              </a:ext>
            </a:extLst>
          </p:cNvPr>
          <p:cNvSpPr>
            <a:spLocks noGrp="1"/>
          </p:cNvSpPr>
          <p:nvPr>
            <p:ph type="ctrTitle"/>
          </p:nvPr>
        </p:nvSpPr>
        <p:spPr>
          <a:xfrm>
            <a:off x="6096000" y="2860857"/>
            <a:ext cx="5576595" cy="1606212"/>
          </a:xfrm>
        </p:spPr>
        <p:txBody>
          <a:bodyPr/>
          <a:lstStyle/>
          <a:p>
            <a:r>
              <a:rPr lang="ar-EG" b="1" dirty="0">
                <a:effectLst>
                  <a:outerShdw blurRad="38100" dist="38100" dir="2700000" algn="tl">
                    <a:srgbClr val="000000">
                      <a:alpha val="43137"/>
                    </a:srgbClr>
                  </a:outerShdw>
                </a:effectLst>
              </a:rPr>
              <a:t>تنظيم صناعي </a:t>
            </a:r>
            <a:br>
              <a:rPr lang="ar-EG" b="1" dirty="0">
                <a:effectLst>
                  <a:outerShdw blurRad="38100" dist="38100" dir="2700000" algn="tl">
                    <a:srgbClr val="000000">
                      <a:alpha val="43137"/>
                    </a:srgbClr>
                  </a:outerShdw>
                </a:effectLst>
              </a:rPr>
            </a:br>
            <a:r>
              <a:rPr lang="ar-EG" sz="2800" b="1" dirty="0">
                <a:solidFill>
                  <a:schemeClr val="bg1"/>
                </a:solidFill>
                <a:effectLst>
                  <a:outerShdw blurRad="38100" dist="38100" dir="2700000" algn="tl">
                    <a:srgbClr val="000000">
                      <a:alpha val="43137"/>
                    </a:srgbClr>
                  </a:outerShdw>
                </a:effectLst>
              </a:rPr>
              <a:t>أ.م.د/ عادل عبدالمنعم أبوخزيم</a:t>
            </a:r>
            <a:endParaRPr lang="en-US" sz="2800" b="1" dirty="0">
              <a:solidFill>
                <a:schemeClr val="bg1"/>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C1B3C467-521D-459A-B5AE-9FC10FAE80E1}"/>
              </a:ext>
            </a:extLst>
          </p:cNvPr>
          <p:cNvSpPr>
            <a:spLocks noGrp="1"/>
          </p:cNvSpPr>
          <p:nvPr>
            <p:ph type="subTitle" idx="1"/>
          </p:nvPr>
        </p:nvSpPr>
        <p:spPr>
          <a:xfrm>
            <a:off x="1323832" y="4467069"/>
            <a:ext cx="4776717" cy="1225446"/>
          </a:xfrm>
        </p:spPr>
        <p:txBody>
          <a:bodyPr>
            <a:normAutofit fontScale="77500" lnSpcReduction="20000"/>
          </a:bodyPr>
          <a:lstStyle/>
          <a:p>
            <a:r>
              <a:rPr lang="ar-EG" sz="3800" b="1" dirty="0">
                <a:solidFill>
                  <a:schemeClr val="bg1"/>
                </a:solidFill>
                <a:effectLst>
                  <a:outerShdw blurRad="38100" dist="38100" dir="2700000" algn="tl">
                    <a:srgbClr val="000000">
                      <a:alpha val="43137"/>
                    </a:srgbClr>
                  </a:outerShdw>
                </a:effectLst>
              </a:rPr>
              <a:t>الفرقة الثالثة </a:t>
            </a:r>
          </a:p>
          <a:p>
            <a:r>
              <a:rPr lang="ar-EG" sz="3000" b="1" dirty="0">
                <a:solidFill>
                  <a:schemeClr val="bg1"/>
                </a:solidFill>
                <a:effectLst>
                  <a:outerShdw blurRad="38100" dist="38100" dir="2700000" algn="tl">
                    <a:srgbClr val="000000">
                      <a:alpha val="43137"/>
                    </a:srgbClr>
                  </a:outerShdw>
                </a:effectLst>
              </a:rPr>
              <a:t>قسم الغزل والنسيج والتريكو </a:t>
            </a:r>
          </a:p>
          <a:p>
            <a:r>
              <a:rPr lang="ar-EG" sz="3000" b="1" dirty="0">
                <a:solidFill>
                  <a:schemeClr val="bg1"/>
                </a:solidFill>
                <a:effectLst>
                  <a:outerShdw blurRad="38100" dist="38100" dir="2700000" algn="tl">
                    <a:srgbClr val="000000">
                      <a:alpha val="43137"/>
                    </a:srgbClr>
                  </a:outerShdw>
                </a:effectLst>
              </a:rPr>
              <a:t>محاضرة 29/ 3 و 3/4/2020</a:t>
            </a:r>
            <a:endParaRPr lang="en-US" sz="30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47159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C2E213-F9A6-48F7-AF98-DC02BFD4DC54}"/>
              </a:ext>
            </a:extLst>
          </p:cNvPr>
          <p:cNvSpPr>
            <a:spLocks noGrp="1"/>
          </p:cNvSpPr>
          <p:nvPr>
            <p:ph idx="1"/>
          </p:nvPr>
        </p:nvSpPr>
        <p:spPr>
          <a:xfrm>
            <a:off x="1632857" y="391885"/>
            <a:ext cx="10347961" cy="5799909"/>
          </a:xfrm>
        </p:spPr>
        <p:txBody>
          <a:bodyPr>
            <a:normAutofit/>
          </a:bodyPr>
          <a:lstStyle/>
          <a:p>
            <a:pPr algn="just" rtl="1"/>
            <a:r>
              <a:rPr lang="ar-EG" b="1" u="sng" dirty="0">
                <a:solidFill>
                  <a:srgbClr val="C00000"/>
                </a:solidFill>
                <a:effectLst>
                  <a:outerShdw blurRad="38100" dist="38100" dir="2700000" algn="tl">
                    <a:srgbClr val="000000">
                      <a:alpha val="43137"/>
                    </a:srgbClr>
                  </a:outerShdw>
                </a:effectLst>
              </a:rPr>
              <a:t>-  البحوث والتطوير : </a:t>
            </a:r>
            <a:r>
              <a:rPr lang="ar-EG" b="1" dirty="0"/>
              <a:t>أدى التطور العلمي والفني في جميع المجالات إلى ضرورة وجود قسم خاص للبحوث والتطورات حيث يقوم بإجراء البحوث التي تؤدي إلى تطوير الانتاج كما ونوعا بالإضافة إلى خفض تكاليف الانتاج مما يمكن المصنع من المنافسة مع المصانع الأخرى . وهذا القسم يكلف المصنع تكاليف باهظة دون انتاج واضح في أول مراحل انتاج المصنع ولكن على المدى الطويل يعوض كل هذه التكاليف ويحقق أرباح كثيرة للمصنع نتيجة أبحاثه وتطوراتها على المنتج </a:t>
            </a:r>
          </a:p>
          <a:p>
            <a:pPr algn="just" rtl="1"/>
            <a:r>
              <a:rPr lang="ar-EG" b="1" dirty="0">
                <a:solidFill>
                  <a:srgbClr val="002060"/>
                </a:solidFill>
              </a:rPr>
              <a:t>4- صيانة معدات النقل : يقوم هذا القسم بصيانة وسائل النقل الآتية :</a:t>
            </a:r>
          </a:p>
          <a:p>
            <a:pPr marL="0" indent="0" algn="just" rtl="1">
              <a:buNone/>
            </a:pPr>
            <a:r>
              <a:rPr lang="ar-EG" b="1" dirty="0">
                <a:solidFill>
                  <a:srgbClr val="002060"/>
                </a:solidFill>
              </a:rPr>
              <a:t> </a:t>
            </a:r>
            <a:r>
              <a:rPr lang="ar-EG" b="1" dirty="0">
                <a:solidFill>
                  <a:srgbClr val="C00000"/>
                </a:solidFill>
              </a:rPr>
              <a:t>(أ) صيانة وسائل النقل الخارجي : </a:t>
            </a:r>
            <a:r>
              <a:rPr lang="ar-EG" b="1" dirty="0">
                <a:solidFill>
                  <a:srgbClr val="002060"/>
                </a:solidFill>
              </a:rPr>
              <a:t>مثل الأتوبيسات والعربات التي تقوم بنقل الخامات والمنتجات والعمال والماكينات من وإلى المصنع </a:t>
            </a:r>
          </a:p>
          <a:p>
            <a:pPr marL="0" indent="0" algn="just" rtl="1">
              <a:buNone/>
            </a:pPr>
            <a:r>
              <a:rPr lang="ar-EG" b="1" dirty="0">
                <a:solidFill>
                  <a:srgbClr val="C00000"/>
                </a:solidFill>
              </a:rPr>
              <a:t>(ب) صيانة وسائل النقل الداخلي : </a:t>
            </a:r>
            <a:r>
              <a:rPr lang="ar-EG" b="1" dirty="0">
                <a:solidFill>
                  <a:srgbClr val="002060"/>
                </a:solidFill>
              </a:rPr>
              <a:t>مثل السيور والعربات الصغيرة والأوناش التي تقوم بعمليات النقل داخل المصنع لكل من الخامات والمنتجات وأدوات الانتاج المساعدة . </a:t>
            </a:r>
          </a:p>
          <a:p>
            <a:pPr algn="just" rtl="1"/>
            <a:r>
              <a:rPr lang="ar-EG" b="1" dirty="0">
                <a:solidFill>
                  <a:srgbClr val="002060"/>
                </a:solidFill>
              </a:rPr>
              <a:t>ويضمن هذا القسم استمرار العملية الانتاجية نتيجة تدفق كل من الخامات والمنتجات والأفراد خارج وداخل المصنع . </a:t>
            </a:r>
          </a:p>
        </p:txBody>
      </p:sp>
    </p:spTree>
    <p:extLst>
      <p:ext uri="{BB962C8B-B14F-4D97-AF65-F5344CB8AC3E}">
        <p14:creationId xmlns:p14="http://schemas.microsoft.com/office/powerpoint/2010/main" val="3475677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C2E213-F9A6-48F7-AF98-DC02BFD4DC54}"/>
              </a:ext>
            </a:extLst>
          </p:cNvPr>
          <p:cNvSpPr>
            <a:spLocks noGrp="1"/>
          </p:cNvSpPr>
          <p:nvPr>
            <p:ph idx="1"/>
          </p:nvPr>
        </p:nvSpPr>
        <p:spPr>
          <a:xfrm>
            <a:off x="2037806" y="391886"/>
            <a:ext cx="9315994" cy="5785077"/>
          </a:xfrm>
        </p:spPr>
        <p:txBody>
          <a:bodyPr>
            <a:normAutofit lnSpcReduction="10000"/>
          </a:bodyPr>
          <a:lstStyle/>
          <a:p>
            <a:pPr marL="0" indent="0" algn="r" rtl="1">
              <a:buNone/>
            </a:pPr>
            <a:r>
              <a:rPr lang="ar-EG" b="1" u="sng" dirty="0">
                <a:solidFill>
                  <a:srgbClr val="FF0000"/>
                </a:solidFill>
              </a:rPr>
              <a:t>5 - التخزين : </a:t>
            </a:r>
            <a:r>
              <a:rPr lang="ar-EG" b="1" dirty="0"/>
              <a:t>تنقسم المخازن في المصنع إلى نوعين أساسيين : </a:t>
            </a:r>
          </a:p>
          <a:p>
            <a:pPr marL="0" indent="0" algn="r" rtl="1">
              <a:buNone/>
            </a:pPr>
            <a:r>
              <a:rPr lang="ar-EG" b="1" dirty="0">
                <a:solidFill>
                  <a:srgbClr val="FF0000"/>
                </a:solidFill>
              </a:rPr>
              <a:t>(أ) مخزن رئيسي للمصنع : </a:t>
            </a:r>
            <a:r>
              <a:rPr lang="ar-EG" b="1" dirty="0"/>
              <a:t>يقوم بنقل الخامات إلى أقسام المصنع الإنتاجية واستقبال المنتجات من الأقسام الإنتاجية للمصنع . </a:t>
            </a:r>
          </a:p>
          <a:p>
            <a:pPr marL="0" indent="0" algn="r" rtl="1">
              <a:buNone/>
            </a:pPr>
            <a:r>
              <a:rPr lang="ar-EG" b="1" dirty="0">
                <a:solidFill>
                  <a:srgbClr val="FF0000"/>
                </a:solidFill>
              </a:rPr>
              <a:t>(ب) مخازن فرعية في كل قسم : </a:t>
            </a:r>
            <a:r>
              <a:rPr lang="ar-EG" b="1" dirty="0"/>
              <a:t>كل قسم يجب أن يحتوي على مخازن فرعية تقوم بتخزين الخامات إلى حين نقله إلى الماكينات ثم استقبال المنتجات قبل نقلها إلى المخازن الرئيسية للمصنع .</a:t>
            </a:r>
          </a:p>
          <a:p>
            <a:pPr marL="0" indent="0" algn="r" rtl="1">
              <a:buNone/>
            </a:pPr>
            <a:r>
              <a:rPr lang="ar-EG" b="1" dirty="0"/>
              <a:t> ويجب أن يتوسط المخزن الرئيسي المخازن الفرعية لسهولة نقل الخامات والمنتجات مما يساعد على استمرار العملية الانتاجية . </a:t>
            </a:r>
          </a:p>
          <a:p>
            <a:pPr marL="0" indent="0" algn="r" rtl="1">
              <a:buNone/>
            </a:pPr>
            <a:r>
              <a:rPr lang="ar-EG" b="1" dirty="0">
                <a:solidFill>
                  <a:srgbClr val="FF0000"/>
                </a:solidFill>
              </a:rPr>
              <a:t>وتتلخص مهام المخازن في الناقط التالية :</a:t>
            </a:r>
          </a:p>
          <a:p>
            <a:pPr marL="0" indent="0" algn="r" rtl="1">
              <a:buNone/>
            </a:pPr>
            <a:r>
              <a:rPr lang="ar-EG" b="1" dirty="0">
                <a:solidFill>
                  <a:schemeClr val="accent1">
                    <a:lumMod val="50000"/>
                  </a:schemeClr>
                </a:solidFill>
              </a:rPr>
              <a:t> (أ) استقبال الخامات وفحصها وقيدها في الدفاتر</a:t>
            </a:r>
          </a:p>
          <a:p>
            <a:pPr marL="0" indent="0" algn="r" rtl="1">
              <a:buNone/>
            </a:pPr>
            <a:r>
              <a:rPr lang="ar-EG" b="1" dirty="0">
                <a:solidFill>
                  <a:schemeClr val="accent1">
                    <a:lumMod val="50000"/>
                  </a:schemeClr>
                </a:solidFill>
              </a:rPr>
              <a:t> (ب) توفير التخزين السليم لكل نوع على حدة (توفير أماميات التخزين) . </a:t>
            </a:r>
          </a:p>
          <a:p>
            <a:pPr marL="0" indent="0" algn="r" rtl="1">
              <a:buNone/>
            </a:pPr>
            <a:r>
              <a:rPr lang="ar-EG" b="1" dirty="0">
                <a:solidFill>
                  <a:schemeClr val="accent1">
                    <a:lumMod val="50000"/>
                  </a:schemeClr>
                </a:solidFill>
              </a:rPr>
              <a:t>(ج) صرف الخامات و مراقبتها</a:t>
            </a:r>
          </a:p>
          <a:p>
            <a:pPr marL="0" indent="0" algn="r" rtl="1">
              <a:buNone/>
            </a:pPr>
            <a:r>
              <a:rPr lang="ar-EG" b="1" dirty="0">
                <a:solidFill>
                  <a:schemeClr val="accent1">
                    <a:lumMod val="50000"/>
                  </a:schemeClr>
                </a:solidFill>
              </a:rPr>
              <a:t> (د) استقبال المنتجات وإعدادها للشحن </a:t>
            </a:r>
            <a:r>
              <a:rPr lang="ar-EG" b="1" dirty="0"/>
              <a:t>.</a:t>
            </a:r>
          </a:p>
          <a:p>
            <a:pPr algn="r" rtl="1"/>
            <a:endParaRPr lang="en-US" dirty="0"/>
          </a:p>
        </p:txBody>
      </p:sp>
    </p:spTree>
    <p:extLst>
      <p:ext uri="{BB962C8B-B14F-4D97-AF65-F5344CB8AC3E}">
        <p14:creationId xmlns:p14="http://schemas.microsoft.com/office/powerpoint/2010/main" val="2548573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DB4B9-3FF4-4D55-BFC6-E33CD5B6E728}"/>
              </a:ext>
            </a:extLst>
          </p:cNvPr>
          <p:cNvSpPr>
            <a:spLocks noGrp="1"/>
          </p:cNvSpPr>
          <p:nvPr>
            <p:ph type="title"/>
          </p:nvPr>
        </p:nvSpPr>
        <p:spPr>
          <a:xfrm>
            <a:off x="903515" y="1"/>
            <a:ext cx="10515600" cy="979714"/>
          </a:xfrm>
        </p:spPr>
        <p:txBody>
          <a:bodyPr/>
          <a:lstStyle/>
          <a:p>
            <a:pPr algn="r" rtl="1"/>
            <a:r>
              <a:rPr lang="ar-EG" b="1" dirty="0">
                <a:solidFill>
                  <a:srgbClr val="FF0000"/>
                </a:solidFill>
                <a:effectLst>
                  <a:outerShdw blurRad="38100" dist="38100" dir="2700000" algn="tl">
                    <a:srgbClr val="000000">
                      <a:alpha val="43137"/>
                    </a:srgbClr>
                  </a:outerShdw>
                </a:effectLst>
              </a:rPr>
              <a:t>رابعا: احتياج الاقسام الانتاجية من الخدمات العامة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05C2E213-F9A6-48F7-AF98-DC02BFD4DC54}"/>
              </a:ext>
            </a:extLst>
          </p:cNvPr>
          <p:cNvSpPr>
            <a:spLocks noGrp="1"/>
          </p:cNvSpPr>
          <p:nvPr>
            <p:ph idx="1"/>
          </p:nvPr>
        </p:nvSpPr>
        <p:spPr>
          <a:xfrm>
            <a:off x="888274" y="914400"/>
            <a:ext cx="11066417" cy="6453052"/>
          </a:xfrm>
        </p:spPr>
        <p:txBody>
          <a:bodyPr>
            <a:noAutofit/>
          </a:bodyPr>
          <a:lstStyle/>
          <a:p>
            <a:pPr algn="just" rtl="1"/>
            <a:r>
              <a:rPr lang="ar-EG" sz="2400" b="1" dirty="0"/>
              <a:t> تحتاج الأقسام الانتاجية في المصنع إلى خدمات عامة مختلفة يجب توافرها حتى يتم الانتاج بالكمية والجودة المطلوبة وفي الزمن المحدد لها .</a:t>
            </a:r>
          </a:p>
          <a:p>
            <a:pPr algn="just" rtl="1"/>
            <a:r>
              <a:rPr lang="ar-EG" sz="2400" b="1" dirty="0"/>
              <a:t>      وأول ما تحتاجه الأقسام الكهرباء وإذا كان المصنع صغيرا فإنه يمكن الاعتماد على  الشبكة العامة للمدينة أما إذا كان المصنع كبيراً وطبيعة الصناعة تحتم استخدام كمية هائلة من الكهرباء فإننا نضطر إلى انشاء محطة حرارية خاصة بالمصنع لتوليد الكهرباء ويتم توريد الماء من الشبكة العامة إلى نقاوة معينة لذلك تقام محطة خاصة للمياه في المصنع ونضطر كذلك إلى هذا الحال إذا كان المصنع واقع خارج حدود المدينة </a:t>
            </a:r>
          </a:p>
          <a:p>
            <a:pPr algn="just" rtl="1"/>
            <a:r>
              <a:rPr lang="ar-EG" sz="2400" b="1" dirty="0"/>
              <a:t>       و هناك صناعات معينة (مثل صناعة تكرير البترول) تحتاج إلى البخار بكميات كبيرة لذلك تقام محطة للقوى الكهربائية تولد الكمية المطلوبة . وتستخدم الشبكة العامة في عمليات الصرف ولكننا نضطر إلى إنشاء شبكة خاصة لصرف في حالة وجود المصنع خارج المدينة أو إذا كانت طبيعة مخلفات المصنع مخلفات تسبب تلوث البيئة وتضر بالصحة العامة والزراعة و هناك صناعات تعتبر مشكلة المخلفات فيها من أهم المشاكل (مثل الصناعات الذرية) حيث تمثل النفايات الذرية أكبر مشكلة للمصنع وهناك صناعات خاصة جدا أو بعض أقسام في المصنع (مثل معامل القياس) تحتاج إلى وسائل تبريد وتكييف لذلك تقام محطة خاصة بها في المصنع إذا كنا نحتاج إلى كميات كبيرة (محطة مرکزية) أو تعتمد على الخدمات العامة . </a:t>
            </a:r>
          </a:p>
          <a:p>
            <a:pPr algn="just" rtl="1"/>
            <a:r>
              <a:rPr lang="ar-EG" sz="2400" b="1" dirty="0"/>
              <a:t>    ولأهمية هذه الخدمات تضطلع بها إدارة خاصة و يفرد لها قسم خاص يحدد موقعه بحيث يستطيع القيام بهذه الخدمات.</a:t>
            </a:r>
            <a:endParaRPr lang="en-US" sz="2400" b="1" dirty="0"/>
          </a:p>
        </p:txBody>
      </p:sp>
    </p:spTree>
    <p:extLst>
      <p:ext uri="{BB962C8B-B14F-4D97-AF65-F5344CB8AC3E}">
        <p14:creationId xmlns:p14="http://schemas.microsoft.com/office/powerpoint/2010/main" val="1788441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DB4B9-3FF4-4D55-BFC6-E33CD5B6E728}"/>
              </a:ext>
            </a:extLst>
          </p:cNvPr>
          <p:cNvSpPr>
            <a:spLocks noGrp="1"/>
          </p:cNvSpPr>
          <p:nvPr>
            <p:ph type="title"/>
          </p:nvPr>
        </p:nvSpPr>
        <p:spPr>
          <a:xfrm>
            <a:off x="864326" y="1044394"/>
            <a:ext cx="10515600" cy="849721"/>
          </a:xfrm>
        </p:spPr>
        <p:txBody>
          <a:bodyPr>
            <a:normAutofit fontScale="90000"/>
          </a:bodyPr>
          <a:lstStyle/>
          <a:p>
            <a:pPr algn="r" rtl="1"/>
            <a:r>
              <a:rPr lang="ar-EG" b="1" dirty="0">
                <a:solidFill>
                  <a:srgbClr val="FF0000"/>
                </a:solidFill>
                <a:effectLst>
                  <a:outerShdw blurRad="38100" dist="38100" dir="2700000" algn="tl">
                    <a:srgbClr val="000000">
                      <a:alpha val="43137"/>
                    </a:srgbClr>
                  </a:outerShdw>
                </a:effectLst>
              </a:rPr>
              <a:t>خامسا: تحديد احتياج الإدارة الفنية والإدارة العامة من الأفراد</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05C2E213-F9A6-48F7-AF98-DC02BFD4DC54}"/>
              </a:ext>
            </a:extLst>
          </p:cNvPr>
          <p:cNvSpPr>
            <a:spLocks noGrp="1"/>
          </p:cNvSpPr>
          <p:nvPr>
            <p:ph idx="1"/>
          </p:nvPr>
        </p:nvSpPr>
        <p:spPr>
          <a:xfrm>
            <a:off x="772886" y="2155372"/>
            <a:ext cx="10515600" cy="2860766"/>
          </a:xfrm>
        </p:spPr>
        <p:txBody>
          <a:bodyPr>
            <a:normAutofit/>
          </a:bodyPr>
          <a:lstStyle/>
          <a:p>
            <a:pPr marL="0" indent="0" algn="r" rtl="1">
              <a:buNone/>
            </a:pPr>
            <a:r>
              <a:rPr lang="ar-EG" b="1" dirty="0"/>
              <a:t>الإدارة الفنية : وهي تنقسم إلى :</a:t>
            </a:r>
          </a:p>
          <a:p>
            <a:pPr marL="0" indent="0" algn="r" rtl="1">
              <a:buNone/>
            </a:pPr>
            <a:r>
              <a:rPr lang="ar-EG" b="1" dirty="0"/>
              <a:t> 1- إدارة الانتاج : وهي بدورها تنقسم إلى الإدارات التالية : </a:t>
            </a:r>
          </a:p>
          <a:p>
            <a:pPr marL="0" indent="0" algn="r" rtl="1">
              <a:buNone/>
            </a:pPr>
            <a:r>
              <a:rPr lang="ar-EG" b="1" dirty="0"/>
              <a:t>أ) الإدارة الفنية : تتولى تصميم المنتجات ووضع مواصفاتها .</a:t>
            </a:r>
          </a:p>
          <a:p>
            <a:pPr marL="0" indent="0" algn="r" rtl="1">
              <a:buNone/>
            </a:pPr>
            <a:r>
              <a:rPr lang="ar-EG" b="1" dirty="0"/>
              <a:t>ب) الإدارة الهندسية : تتولى تخطيط الانتاج و تحديد . العمليات الإنتاجية و الآلات والأفراد اللازمين و التسلسل التشغيلي للمنتج</a:t>
            </a:r>
          </a:p>
          <a:p>
            <a:pPr marL="0" indent="0" algn="r" rtl="1">
              <a:buNone/>
            </a:pPr>
            <a:endParaRPr lang="en-US" dirty="0"/>
          </a:p>
        </p:txBody>
      </p:sp>
    </p:spTree>
    <p:extLst>
      <p:ext uri="{BB962C8B-B14F-4D97-AF65-F5344CB8AC3E}">
        <p14:creationId xmlns:p14="http://schemas.microsoft.com/office/powerpoint/2010/main" val="3433342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DB4B9-3FF4-4D55-BFC6-E33CD5B6E728}"/>
              </a:ext>
            </a:extLst>
          </p:cNvPr>
          <p:cNvSpPr>
            <a:spLocks noGrp="1"/>
          </p:cNvSpPr>
          <p:nvPr>
            <p:ph type="title"/>
          </p:nvPr>
        </p:nvSpPr>
        <p:spPr>
          <a:xfrm>
            <a:off x="864326" y="743949"/>
            <a:ext cx="10515600" cy="862784"/>
          </a:xfrm>
        </p:spPr>
        <p:txBody>
          <a:bodyPr>
            <a:normAutofit fontScale="90000"/>
          </a:bodyPr>
          <a:lstStyle/>
          <a:p>
            <a:pPr algn="r" rtl="1"/>
            <a:r>
              <a:rPr lang="ar-EG" b="1" dirty="0">
                <a:solidFill>
                  <a:srgbClr val="FF0000"/>
                </a:solidFill>
                <a:effectLst>
                  <a:outerShdw blurRad="38100" dist="38100" dir="2700000" algn="tl">
                    <a:srgbClr val="000000">
                      <a:alpha val="43137"/>
                    </a:srgbClr>
                  </a:outerShdw>
                </a:effectLst>
              </a:rPr>
              <a:t>2-إدارة رقابة التنفيذ : وهي بدورها تنقسم إلى الإدارات التالية : </a:t>
            </a:r>
            <a:br>
              <a:rPr lang="ar-EG" dirty="0"/>
            </a:br>
            <a:endParaRPr lang="en-US" dirty="0"/>
          </a:p>
        </p:txBody>
      </p:sp>
      <p:sp>
        <p:nvSpPr>
          <p:cNvPr id="3" name="Content Placeholder 2">
            <a:extLst>
              <a:ext uri="{FF2B5EF4-FFF2-40B4-BE49-F238E27FC236}">
                <a16:creationId xmlns:a16="http://schemas.microsoft.com/office/drawing/2014/main" id="{05C2E213-F9A6-48F7-AF98-DC02BFD4DC54}"/>
              </a:ext>
            </a:extLst>
          </p:cNvPr>
          <p:cNvSpPr>
            <a:spLocks noGrp="1"/>
          </p:cNvSpPr>
          <p:nvPr>
            <p:ph idx="1"/>
          </p:nvPr>
        </p:nvSpPr>
        <p:spPr>
          <a:xfrm>
            <a:off x="838200" y="1580606"/>
            <a:ext cx="10515600" cy="4596357"/>
          </a:xfrm>
        </p:spPr>
        <p:txBody>
          <a:bodyPr/>
          <a:lstStyle/>
          <a:p>
            <a:pPr algn="just" rtl="1"/>
            <a:r>
              <a:rPr lang="ar-EG" dirty="0">
                <a:solidFill>
                  <a:srgbClr val="FF0000"/>
                </a:solidFill>
              </a:rPr>
              <a:t>(</a:t>
            </a:r>
            <a:r>
              <a:rPr lang="ar-EG" b="1" dirty="0">
                <a:solidFill>
                  <a:srgbClr val="FF0000"/>
                </a:solidFill>
              </a:rPr>
              <a:t>أ)  إدارة رقابة الانتاج : </a:t>
            </a:r>
            <a:r>
              <a:rPr lang="ar-EG" b="1" dirty="0"/>
              <a:t>تتولي الإجراءات الخاصة بتوفير الخامات ورقابة مصرفها حتى يتسنى للأقسام الإنتاجية تنفيذ الخطة الموضوعة للإنتاج و تعاون الأقسام الفنية والانتاجية في رفع البرامج التفصيلية للعمل تم تتبع خطوات التنفيذ و متابعتها و التغلب على أي مشاكل فنية  بحيث لا يوجد أي انحراف فني .</a:t>
            </a:r>
          </a:p>
          <a:p>
            <a:pPr algn="just" rtl="1"/>
            <a:r>
              <a:rPr lang="ar-EG" b="1" dirty="0">
                <a:solidFill>
                  <a:srgbClr val="FF0000"/>
                </a:solidFill>
              </a:rPr>
              <a:t>(ب) إدارة التفتيش ورقابة الجودة : </a:t>
            </a:r>
            <a:r>
              <a:rPr lang="ar-EG" b="1" dirty="0"/>
              <a:t>من أهم إدارات المصنع لذلك يجب أن يكون مستقبلاً عن باقي الأقسام و الإدارات و أن تعطي له الصلاحيات و السلطة بمتابعة التفتيش على الخامات والمنتجات أثناء مراحل الانتاج المختلفة ثم التفتيش على المنتج بعد تجميعه وهو في صورته النهائية ويجب أن لا يتأثر برغبة الأقسام الإنتاجية في أنهاء العمليات الانتاجية لأن سمعة المصنع بالكامل في السوق نتوقف على دقة أداء هذه الإدارة لعملها.</a:t>
            </a:r>
          </a:p>
          <a:p>
            <a:pPr marL="0" indent="0" algn="just" rtl="1">
              <a:buNone/>
            </a:pPr>
            <a:endParaRPr lang="ar-EG" b="1" dirty="0"/>
          </a:p>
          <a:p>
            <a:pPr algn="r" rtl="1"/>
            <a:endParaRPr lang="en-US" dirty="0"/>
          </a:p>
        </p:txBody>
      </p:sp>
    </p:spTree>
    <p:extLst>
      <p:ext uri="{BB962C8B-B14F-4D97-AF65-F5344CB8AC3E}">
        <p14:creationId xmlns:p14="http://schemas.microsoft.com/office/powerpoint/2010/main" val="3441528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DB4B9-3FF4-4D55-BFC6-E33CD5B6E728}"/>
              </a:ext>
            </a:extLst>
          </p:cNvPr>
          <p:cNvSpPr>
            <a:spLocks noGrp="1"/>
          </p:cNvSpPr>
          <p:nvPr>
            <p:ph type="title"/>
          </p:nvPr>
        </p:nvSpPr>
        <p:spPr/>
        <p:txBody>
          <a:bodyPr/>
          <a:lstStyle/>
          <a:p>
            <a:pPr algn="r" rtl="1"/>
            <a:r>
              <a:rPr lang="ar-EG" b="1" dirty="0">
                <a:solidFill>
                  <a:srgbClr val="FF0000"/>
                </a:solidFill>
                <a:effectLst>
                  <a:outerShdw blurRad="38100" dist="38100" dir="2700000" algn="tl">
                    <a:srgbClr val="000000">
                      <a:alpha val="43137"/>
                    </a:srgbClr>
                  </a:outerShdw>
                </a:effectLst>
              </a:rPr>
              <a:t>الإدارات المالية والإدارية : وهي تنقسم إلى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05C2E213-F9A6-48F7-AF98-DC02BFD4DC54}"/>
              </a:ext>
            </a:extLst>
          </p:cNvPr>
          <p:cNvSpPr>
            <a:spLocks noGrp="1"/>
          </p:cNvSpPr>
          <p:nvPr>
            <p:ph idx="1"/>
          </p:nvPr>
        </p:nvSpPr>
        <p:spPr/>
        <p:txBody>
          <a:bodyPr>
            <a:normAutofit fontScale="92500"/>
          </a:bodyPr>
          <a:lstStyle/>
          <a:p>
            <a:pPr marL="0" indent="0" algn="r" rtl="1">
              <a:buNone/>
            </a:pPr>
            <a:r>
              <a:rPr lang="ar-EG" dirty="0">
                <a:solidFill>
                  <a:srgbClr val="FF0000"/>
                </a:solidFill>
              </a:rPr>
              <a:t>1- </a:t>
            </a:r>
            <a:r>
              <a:rPr lang="ar-EG" b="1" dirty="0">
                <a:solidFill>
                  <a:srgbClr val="FF0000"/>
                </a:solidFill>
              </a:rPr>
              <a:t>الإدارة المالية : </a:t>
            </a:r>
            <a:r>
              <a:rPr lang="ar-EG" b="1" dirty="0"/>
              <a:t>وتشمل الإدارات التالية :</a:t>
            </a:r>
          </a:p>
          <a:p>
            <a:pPr marL="0" indent="0" algn="r" rtl="1">
              <a:buNone/>
            </a:pPr>
            <a:r>
              <a:rPr lang="ar-EG" b="1" dirty="0">
                <a:solidFill>
                  <a:srgbClr val="FF0000"/>
                </a:solidFill>
              </a:rPr>
              <a:t>(أ) إدارة رقابة التكاليف : </a:t>
            </a:r>
            <a:r>
              <a:rPr lang="ar-EG" b="1" dirty="0"/>
              <a:t>تتولى حصر التكاليف المباشرة وغير المباشرة ومقارنتها بما تم حسابه فبل ذلك عن طريق الإدارة الهندسية .</a:t>
            </a:r>
          </a:p>
          <a:p>
            <a:pPr marL="0" indent="0" algn="r" rtl="1">
              <a:buNone/>
            </a:pPr>
            <a:r>
              <a:rPr lang="ar-EG" b="1" dirty="0">
                <a:solidFill>
                  <a:srgbClr val="FF0000"/>
                </a:solidFill>
              </a:rPr>
              <a:t>(ب) إدارة الميزانية : </a:t>
            </a:r>
            <a:r>
              <a:rPr lang="ar-EG" b="1" dirty="0"/>
              <a:t>تقوم بوضع الميزانية العامة للمصنع و ميزانية كل الأقسام الإنتاجية  و الإدارات الأخرى في صورة نهائية والرقابة عليها ومتابعة أي انحراف مالي وبحث أسبابه</a:t>
            </a:r>
          </a:p>
          <a:p>
            <a:pPr marL="0" indent="0" algn="r" rtl="1">
              <a:buNone/>
            </a:pPr>
            <a:r>
              <a:rPr lang="ar-EG" b="1" dirty="0">
                <a:solidFill>
                  <a:srgbClr val="FF0000"/>
                </a:solidFill>
              </a:rPr>
              <a:t> (ج) إدارة الحسابات : </a:t>
            </a:r>
            <a:r>
              <a:rPr lang="ar-EG" b="1" dirty="0"/>
              <a:t>تتولى عملية الصرف وتنظيم العلاقات المالية بين  الأقسام والإدارات و مراقبة المصروف والإيراد .</a:t>
            </a:r>
          </a:p>
          <a:p>
            <a:pPr marL="0" indent="0" algn="r" rtl="1">
              <a:buNone/>
            </a:pPr>
            <a:r>
              <a:rPr lang="ar-EG" b="1" dirty="0">
                <a:solidFill>
                  <a:srgbClr val="FF0000"/>
                </a:solidFill>
              </a:rPr>
              <a:t> د) إدارة المشتريات : </a:t>
            </a:r>
            <a:r>
              <a:rPr lang="ar-EG" b="1" dirty="0"/>
              <a:t>تقوم بتوفير احتياجات المصنع من خامات وأصناف جاهزة طبقا لما اقترحته الإدارة الهندسية والمواصفات التي وضعها الإدارة  الفنية وتبعا لطلبات المخازن وفترة استهلاك الرصيد .</a:t>
            </a:r>
          </a:p>
          <a:p>
            <a:pPr algn="r" rtl="1"/>
            <a:endParaRPr lang="en-US" dirty="0"/>
          </a:p>
        </p:txBody>
      </p:sp>
    </p:spTree>
    <p:extLst>
      <p:ext uri="{BB962C8B-B14F-4D97-AF65-F5344CB8AC3E}">
        <p14:creationId xmlns:p14="http://schemas.microsoft.com/office/powerpoint/2010/main" val="1064113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DB4B9-3FF4-4D55-BFC6-E33CD5B6E728}"/>
              </a:ext>
            </a:extLst>
          </p:cNvPr>
          <p:cNvSpPr>
            <a:spLocks noGrp="1"/>
          </p:cNvSpPr>
          <p:nvPr>
            <p:ph type="title"/>
          </p:nvPr>
        </p:nvSpPr>
        <p:spPr>
          <a:xfrm>
            <a:off x="772886" y="325936"/>
            <a:ext cx="10515600" cy="1325563"/>
          </a:xfrm>
        </p:spPr>
        <p:txBody>
          <a:bodyPr/>
          <a:lstStyle/>
          <a:p>
            <a:pPr algn="r" rtl="1"/>
            <a:r>
              <a:rPr lang="ar-EG" dirty="0"/>
              <a:t> </a:t>
            </a:r>
            <a:r>
              <a:rPr lang="ar-EG" b="1" dirty="0">
                <a:solidFill>
                  <a:srgbClr val="FF0000"/>
                </a:solidFill>
              </a:rPr>
              <a:t>۲ - إدارة شئون الأفراد : وهي تقوم بالمهام التالية :</a:t>
            </a:r>
            <a:endParaRPr lang="en-US" b="1" dirty="0">
              <a:solidFill>
                <a:srgbClr val="FF0000"/>
              </a:solidFill>
            </a:endParaRPr>
          </a:p>
        </p:txBody>
      </p:sp>
      <p:sp>
        <p:nvSpPr>
          <p:cNvPr id="3" name="Content Placeholder 2">
            <a:extLst>
              <a:ext uri="{FF2B5EF4-FFF2-40B4-BE49-F238E27FC236}">
                <a16:creationId xmlns:a16="http://schemas.microsoft.com/office/drawing/2014/main" id="{05C2E213-F9A6-48F7-AF98-DC02BFD4DC54}"/>
              </a:ext>
            </a:extLst>
          </p:cNvPr>
          <p:cNvSpPr>
            <a:spLocks noGrp="1"/>
          </p:cNvSpPr>
          <p:nvPr>
            <p:ph idx="1"/>
          </p:nvPr>
        </p:nvSpPr>
        <p:spPr>
          <a:xfrm>
            <a:off x="838200" y="1825625"/>
            <a:ext cx="10515600" cy="4418421"/>
          </a:xfrm>
        </p:spPr>
        <p:txBody>
          <a:bodyPr>
            <a:noAutofit/>
          </a:bodyPr>
          <a:lstStyle/>
          <a:p>
            <a:pPr algn="r" rtl="1"/>
            <a:r>
              <a:rPr lang="ar-EG" sz="3200" dirty="0"/>
              <a:t> (أ) </a:t>
            </a:r>
            <a:r>
              <a:rPr lang="ar-EG" sz="3200" b="1" dirty="0"/>
              <a:t>الاعلان عن الوظائف الجديدة وإجراء اختبارات للمتقدمين وتعيين من نجح بالمصنع وإجراء التدريب المستمر لكل العاملين وتوزيع الأفراد على الأقسام المختلفة وتتبع أحوالهم واتخاذ إجراءات الترقي أو العقاب أو الفصل او الإحالة إلى المعاش . </a:t>
            </a:r>
          </a:p>
          <a:p>
            <a:pPr algn="r" rtl="1"/>
            <a:r>
              <a:rPr lang="ar-EG" sz="3200" b="1" dirty="0"/>
              <a:t>(ب) الرعاية الطبية والاجتماعية والرياضية وتوفير الخدمات لها داخل المصنع .</a:t>
            </a:r>
          </a:p>
          <a:p>
            <a:pPr algn="r" rtl="1"/>
            <a:r>
              <a:rPr lang="ar-EG" sz="3200" b="1" dirty="0"/>
              <a:t>(ج) توفير الخدمات التي تتيح أكبر قدر من الأمان داخل المصنع .</a:t>
            </a:r>
          </a:p>
          <a:p>
            <a:pPr algn="r" rtl="1"/>
            <a:r>
              <a:rPr lang="ar-EG" sz="3200" b="1" dirty="0"/>
              <a:t>(د) تتولى الخدمات الخاصة بالنظافة ووحدات خلع الملابس والكافتيريا  وغير  ذلك من الخدمات التي تخص الأفراد </a:t>
            </a:r>
          </a:p>
          <a:p>
            <a:pPr marL="0" indent="0" algn="r" rtl="1">
              <a:buNone/>
            </a:pPr>
            <a:endParaRPr lang="en-US" sz="3200" b="1" dirty="0"/>
          </a:p>
        </p:txBody>
      </p:sp>
    </p:spTree>
    <p:extLst>
      <p:ext uri="{BB962C8B-B14F-4D97-AF65-F5344CB8AC3E}">
        <p14:creationId xmlns:p14="http://schemas.microsoft.com/office/powerpoint/2010/main" val="1013580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DB4B9-3FF4-4D55-BFC6-E33CD5B6E728}"/>
              </a:ext>
            </a:extLst>
          </p:cNvPr>
          <p:cNvSpPr>
            <a:spLocks noGrp="1"/>
          </p:cNvSpPr>
          <p:nvPr>
            <p:ph type="title"/>
          </p:nvPr>
        </p:nvSpPr>
        <p:spPr>
          <a:xfrm>
            <a:off x="640080" y="365125"/>
            <a:ext cx="10713720" cy="1325563"/>
          </a:xfrm>
        </p:spPr>
        <p:txBody>
          <a:bodyPr>
            <a:normAutofit/>
          </a:bodyPr>
          <a:lstStyle/>
          <a:p>
            <a:pPr algn="r" rtl="1"/>
            <a:r>
              <a:rPr lang="ar-EG" b="1" dirty="0">
                <a:solidFill>
                  <a:srgbClr val="FF0000"/>
                </a:solidFill>
                <a:effectLst>
                  <a:outerShdw blurRad="38100" dist="38100" dir="2700000" algn="tl">
                    <a:srgbClr val="000000">
                      <a:alpha val="43137"/>
                    </a:srgbClr>
                  </a:outerShdw>
                </a:effectLst>
              </a:rPr>
              <a:t>۳ - إدارة التسويق أو المبيعات:-</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05C2E213-F9A6-48F7-AF98-DC02BFD4DC54}"/>
              </a:ext>
            </a:extLst>
          </p:cNvPr>
          <p:cNvSpPr>
            <a:spLocks noGrp="1"/>
          </p:cNvSpPr>
          <p:nvPr>
            <p:ph idx="1"/>
          </p:nvPr>
        </p:nvSpPr>
        <p:spPr/>
        <p:txBody>
          <a:bodyPr>
            <a:normAutofit lnSpcReduction="10000"/>
          </a:bodyPr>
          <a:lstStyle/>
          <a:p>
            <a:pPr marL="0" indent="0" algn="just" rtl="1">
              <a:buNone/>
            </a:pPr>
            <a:r>
              <a:rPr lang="ar-EG" b="1" dirty="0"/>
              <a:t>وتقوم هذه الإدارة بالمهام التالية :</a:t>
            </a:r>
          </a:p>
          <a:p>
            <a:pPr marL="0" indent="0" algn="just" rtl="1">
              <a:buNone/>
            </a:pPr>
            <a:r>
              <a:rPr lang="ar-EG" b="1" dirty="0"/>
              <a:t>(أ) تصريف منتجات المصنع بسعر عالي بالنسبة للمصنع ورخيص بالنسبة للمستهلك . </a:t>
            </a:r>
          </a:p>
          <a:p>
            <a:pPr marL="0" indent="0" algn="just" rtl="1">
              <a:buNone/>
            </a:pPr>
            <a:r>
              <a:rPr lang="ar-EG" b="1" dirty="0"/>
              <a:t>(ب) دراسة السوق والتعرف على رغبات وامكانيات المستهلكين حتى يكمن مواجهة التنافس وتطوير الانتاج تبعا لذلك.</a:t>
            </a:r>
          </a:p>
          <a:p>
            <a:pPr marL="0" indent="0" algn="just" rtl="1">
              <a:buNone/>
            </a:pPr>
            <a:r>
              <a:rPr lang="ar-EG" b="1" dirty="0"/>
              <a:t> (ج) القيام بالدعاية اللازمة والإعلان والاتصال بالعملاء وعرض عليهم منتجات المصنع في أفضل صورة .</a:t>
            </a:r>
          </a:p>
          <a:p>
            <a:pPr marL="0" indent="0" algn="just" rtl="1">
              <a:buNone/>
            </a:pPr>
            <a:r>
              <a:rPr lang="ar-EG" b="1" dirty="0"/>
              <a:t> (د) تتولى عمليات النقل للمنتجات ووصولها إلى المستهلكين وليس من الضروري أن يحتوى أي مصنع على كل هذه الأقسام والادارات بل من الممكن أن تندمج بعض الإدارات معا وتجري دراسة وافية عند التخطيط لأقامه مصنع بحيث تحدد المساحات المطلوبة لهذه الإدارات وما تحتاجه من أفراد ويستعان بالخبراء المتخصصين في هذا المجال.</a:t>
            </a:r>
          </a:p>
          <a:p>
            <a:pPr marL="0" indent="0" algn="just" rtl="1">
              <a:buNone/>
            </a:pPr>
            <a:endParaRPr lang="en-US" b="1" dirty="0"/>
          </a:p>
        </p:txBody>
      </p:sp>
    </p:spTree>
    <p:extLst>
      <p:ext uri="{BB962C8B-B14F-4D97-AF65-F5344CB8AC3E}">
        <p14:creationId xmlns:p14="http://schemas.microsoft.com/office/powerpoint/2010/main" val="4131540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DB4B9-3FF4-4D55-BFC6-E33CD5B6E728}"/>
              </a:ext>
            </a:extLst>
          </p:cNvPr>
          <p:cNvSpPr>
            <a:spLocks noGrp="1"/>
          </p:cNvSpPr>
          <p:nvPr>
            <p:ph type="title"/>
          </p:nvPr>
        </p:nvSpPr>
        <p:spPr/>
        <p:txBody>
          <a:bodyPr>
            <a:normAutofit/>
          </a:bodyPr>
          <a:lstStyle/>
          <a:p>
            <a:pPr algn="r" rtl="1"/>
            <a:r>
              <a:rPr lang="ar-EG" b="1" dirty="0">
                <a:solidFill>
                  <a:srgbClr val="FF0000"/>
                </a:solidFill>
                <a:effectLst>
                  <a:outerShdw blurRad="38100" dist="38100" dir="2700000" algn="tl">
                    <a:srgbClr val="000000">
                      <a:alpha val="43137"/>
                    </a:srgbClr>
                  </a:outerShdw>
                </a:effectLst>
              </a:rPr>
              <a:t>سادسا : تحديد المساحة الكلية النهائية للمصنع : نتتبع الخطوات التالية لتحديد المساحة النهائية  للمصنع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05C2E213-F9A6-48F7-AF98-DC02BFD4DC54}"/>
              </a:ext>
            </a:extLst>
          </p:cNvPr>
          <p:cNvSpPr>
            <a:spLocks noGrp="1"/>
          </p:cNvSpPr>
          <p:nvPr>
            <p:ph idx="1"/>
          </p:nvPr>
        </p:nvSpPr>
        <p:spPr>
          <a:xfrm>
            <a:off x="5081450" y="1825625"/>
            <a:ext cx="6272349" cy="4351338"/>
          </a:xfrm>
        </p:spPr>
        <p:txBody>
          <a:bodyPr/>
          <a:lstStyle/>
          <a:p>
            <a:pPr marL="0" indent="0" algn="just" rtl="1">
              <a:buNone/>
            </a:pPr>
            <a:r>
              <a:rPr lang="ar-EG" dirty="0"/>
              <a:t>1- </a:t>
            </a:r>
            <a:r>
              <a:rPr lang="ar-EG" b="1" dirty="0"/>
              <a:t>تحديد الأقسام الإنتاجية للمصنع ومساحة كل منها والممرات المطلوبة ومساحتها ومواقع أقسام الخدمات والإدارة الفنية والعامة مما يتفق مع التسلسل التشغيلي للمنتج وتكون المساحات المطلوبة أقل ما يمكن . </a:t>
            </a:r>
          </a:p>
          <a:p>
            <a:pPr marL="0" indent="0" algn="just" rtl="1">
              <a:buNone/>
            </a:pPr>
            <a:r>
              <a:rPr lang="ar-EG" b="1" dirty="0"/>
              <a:t>2- يوضع في الاعتبار التوسعات المنتظرة في المستقبل ويستحسن أن تكون على الحدود الخارجية للمصنع .</a:t>
            </a:r>
          </a:p>
          <a:p>
            <a:pPr marL="0" indent="0" algn="just" rtl="1">
              <a:buNone/>
            </a:pPr>
            <a:r>
              <a:rPr lang="ar-EG" b="1" dirty="0"/>
              <a:t>3-  يبحث أمكانية أقامه المصنع في مبنى واحد متعدد الطوابق والتسلسل التشغيلي للمنتج في هذه الحالة .</a:t>
            </a:r>
          </a:p>
          <a:p>
            <a:pPr algn="r" rtl="1"/>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0526" y="2684416"/>
            <a:ext cx="3962400" cy="305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7307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C2E213-F9A6-48F7-AF98-DC02BFD4DC54}"/>
              </a:ext>
            </a:extLst>
          </p:cNvPr>
          <p:cNvSpPr>
            <a:spLocks noGrp="1"/>
          </p:cNvSpPr>
          <p:nvPr>
            <p:ph idx="1"/>
          </p:nvPr>
        </p:nvSpPr>
        <p:spPr>
          <a:xfrm>
            <a:off x="1149530" y="535577"/>
            <a:ext cx="10204269" cy="5641386"/>
          </a:xfrm>
        </p:spPr>
        <p:txBody>
          <a:bodyPr>
            <a:normAutofit/>
          </a:bodyPr>
          <a:lstStyle/>
          <a:p>
            <a:pPr algn="just" rtl="1"/>
            <a:r>
              <a:rPr lang="ar-EG" b="1" dirty="0"/>
              <a:t>-  يراعى عزل بعض الأقسام مثل المكابس الترددية نتيجة الاهتزازات و تخزين المواد القابلة للاشتعال في أماكن بعيدة و معزولة .</a:t>
            </a:r>
          </a:p>
          <a:p>
            <a:pPr algn="just" rtl="1"/>
            <a:r>
              <a:rPr lang="ar-EG" b="1" dirty="0"/>
              <a:t>5- يراعى أن تكون أقسام الإدارة بعيدة نسبياً عن الأقسام الانتاجية حتى تتاح الفرصة للعمليات العقلية .</a:t>
            </a:r>
          </a:p>
          <a:p>
            <a:pPr algn="just" rtl="1"/>
            <a:r>
              <a:rPr lang="ar-EG" b="1" dirty="0"/>
              <a:t>6- الأقسام التي سيتردد عليها الزائرين لا تتيح لهم الاطلاع على الأقسام الإنتاجية </a:t>
            </a:r>
          </a:p>
          <a:p>
            <a:pPr algn="just" rtl="1"/>
            <a:r>
              <a:rPr lang="ar-EG" b="1" dirty="0"/>
              <a:t>7-  مداخل في الأحوال العامة وفي ظروف الخطر</a:t>
            </a:r>
          </a:p>
          <a:p>
            <a:pPr algn="just" rtl="1"/>
            <a:r>
              <a:rPr lang="ar-EG" b="1" dirty="0"/>
              <a:t>8-  يوضع في الاعتبار توزيع الخدمات العامة على الأقسام المختلفة .</a:t>
            </a:r>
          </a:p>
          <a:p>
            <a:pPr algn="just" rtl="1"/>
            <a:r>
              <a:rPr lang="ar-EG" b="1" dirty="0"/>
              <a:t>9- بعد أن يستقر الرأي على تخطيط مناسب يعد نموذج له (أما بالطريقة الاسقاطية ) باستخدام الورق المقوى أو (بالطريقة المجسمة) باستخدام المكعبات الخشبية وهي أفضل في حالة المبني متعدد الطوابق</a:t>
            </a:r>
          </a:p>
          <a:p>
            <a:pPr algn="just" rtl="1"/>
            <a:r>
              <a:rPr lang="ar-EG" b="1" dirty="0"/>
              <a:t>10 - يعرض النموذج على كافة المتخصصين ونستخدم طريقة المحاولة والخطأ للوصول إلى التخطيط الأمثل للمصنع .</a:t>
            </a:r>
          </a:p>
          <a:p>
            <a:pPr algn="just" rtl="1"/>
            <a:endParaRPr lang="en-US" b="1" dirty="0"/>
          </a:p>
        </p:txBody>
      </p:sp>
    </p:spTree>
    <p:extLst>
      <p:ext uri="{BB962C8B-B14F-4D97-AF65-F5344CB8AC3E}">
        <p14:creationId xmlns:p14="http://schemas.microsoft.com/office/powerpoint/2010/main" val="656063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DB4B9-3FF4-4D55-BFC6-E33CD5B6E728}"/>
              </a:ext>
            </a:extLst>
          </p:cNvPr>
          <p:cNvSpPr>
            <a:spLocks noGrp="1"/>
          </p:cNvSpPr>
          <p:nvPr>
            <p:ph type="title"/>
          </p:nvPr>
        </p:nvSpPr>
        <p:spPr>
          <a:xfrm>
            <a:off x="968829" y="587828"/>
            <a:ext cx="10515600" cy="1097281"/>
          </a:xfrm>
        </p:spPr>
        <p:txBody>
          <a:bodyPr>
            <a:normAutofit/>
          </a:bodyPr>
          <a:lstStyle/>
          <a:p>
            <a:pPr algn="r" rtl="1"/>
            <a:r>
              <a:rPr lang="ar-EG" b="1" u="sng" dirty="0">
                <a:solidFill>
                  <a:srgbClr val="FF0000"/>
                </a:solidFill>
                <a:effectLst>
                  <a:outerShdw blurRad="38100" dist="38100" dir="2700000" algn="tl">
                    <a:srgbClr val="000000">
                      <a:alpha val="43137"/>
                    </a:srgbClr>
                  </a:outerShdw>
                </a:effectLst>
              </a:rPr>
              <a:t>الفصل الرابع</a:t>
            </a:r>
            <a:r>
              <a:rPr lang="en-US" b="1" u="sng" dirty="0">
                <a:solidFill>
                  <a:srgbClr val="FF0000"/>
                </a:solidFill>
                <a:effectLst>
                  <a:outerShdw blurRad="38100" dist="38100" dir="2700000" algn="tl">
                    <a:srgbClr val="000000">
                      <a:alpha val="43137"/>
                    </a:srgbClr>
                  </a:outerShdw>
                </a:effectLst>
              </a:rPr>
              <a:t>:</a:t>
            </a:r>
            <a:r>
              <a:rPr lang="ar-EG" b="1" u="sng" dirty="0">
                <a:solidFill>
                  <a:srgbClr val="FF0000"/>
                </a:solidFill>
                <a:effectLst>
                  <a:outerShdw blurRad="38100" dist="38100" dir="2700000" algn="tl">
                    <a:srgbClr val="000000">
                      <a:alpha val="43137"/>
                    </a:srgbClr>
                  </a:outerShdw>
                </a:effectLst>
              </a:rPr>
              <a:t>الدراسات الفنية لتخطيط المصنع</a:t>
            </a:r>
            <a:endParaRPr lang="en-US" dirty="0"/>
          </a:p>
        </p:txBody>
      </p:sp>
      <p:sp>
        <p:nvSpPr>
          <p:cNvPr id="3" name="Content Placeholder 2">
            <a:extLst>
              <a:ext uri="{FF2B5EF4-FFF2-40B4-BE49-F238E27FC236}">
                <a16:creationId xmlns:a16="http://schemas.microsoft.com/office/drawing/2014/main" id="{05C2E213-F9A6-48F7-AF98-DC02BFD4DC54}"/>
              </a:ext>
            </a:extLst>
          </p:cNvPr>
          <p:cNvSpPr>
            <a:spLocks noGrp="1"/>
          </p:cNvSpPr>
          <p:nvPr>
            <p:ph idx="1"/>
          </p:nvPr>
        </p:nvSpPr>
        <p:spPr>
          <a:xfrm>
            <a:off x="1164771" y="1933304"/>
            <a:ext cx="10515600" cy="4571999"/>
          </a:xfrm>
        </p:spPr>
        <p:txBody>
          <a:bodyPr>
            <a:normAutofit/>
          </a:bodyPr>
          <a:lstStyle/>
          <a:p>
            <a:pPr algn="r" rtl="1"/>
            <a:r>
              <a:rPr lang="ar-EG" sz="3200" b="1" dirty="0"/>
              <a:t>قبل البدء في إنشاء أي مصنع تجري دراسات فنية لتخطيط المصنع حتى تدخل عملية التنفيذ حيز الوجود دون مقابلة أي مشكلة في المستقبل وهذه الدراسات هي كالآتي بالترتيب :</a:t>
            </a:r>
          </a:p>
          <a:p>
            <a:pPr algn="r" rtl="1"/>
            <a:r>
              <a:rPr lang="ar-EG" sz="3200" b="1" u="sng" dirty="0">
                <a:solidFill>
                  <a:srgbClr val="002060"/>
                </a:solidFill>
                <a:effectLst>
                  <a:outerShdw blurRad="38100" dist="38100" dir="2700000" algn="tl">
                    <a:srgbClr val="000000">
                      <a:alpha val="43137"/>
                    </a:srgbClr>
                  </a:outerShdw>
                </a:effectLst>
              </a:rPr>
              <a:t>أولاً : </a:t>
            </a:r>
            <a:r>
              <a:rPr lang="ar-EG" sz="3200" b="1" dirty="0">
                <a:solidFill>
                  <a:srgbClr val="002060"/>
                </a:solidFill>
              </a:rPr>
              <a:t>تحديد المساحة الكلية اللازمة لكل آلة ومن ثم نحدد مساحة محطات التشغيل ومراكز الإنتاج .</a:t>
            </a:r>
          </a:p>
          <a:p>
            <a:pPr algn="r" rtl="1"/>
            <a:r>
              <a:rPr lang="ar-EG" sz="3200" b="1" u="sng" dirty="0">
                <a:solidFill>
                  <a:srgbClr val="0070C0"/>
                </a:solidFill>
                <a:effectLst>
                  <a:outerShdw blurRad="38100" dist="38100" dir="2700000" algn="tl">
                    <a:srgbClr val="000000">
                      <a:alpha val="43137"/>
                    </a:srgbClr>
                  </a:outerShdw>
                </a:effectLst>
              </a:rPr>
              <a:t>ثانياً :</a:t>
            </a:r>
            <a:r>
              <a:rPr lang="ar-EG" sz="3200" b="1" dirty="0">
                <a:solidFill>
                  <a:srgbClr val="0070C0"/>
                </a:solidFill>
              </a:rPr>
              <a:t> تحديد أقسام المصنع الإنتاجية ومن ثم تحديد الممرات الرئيسية و الفرعية في القسم و بالتالي نحدد المساحة الكلية للقسم .</a:t>
            </a:r>
          </a:p>
          <a:p>
            <a:pPr algn="r" rtl="1"/>
            <a:r>
              <a:rPr lang="ar-EG" sz="3200" b="1" u="sng" dirty="0">
                <a:solidFill>
                  <a:srgbClr val="00B0F0"/>
                </a:solidFill>
                <a:effectLst>
                  <a:outerShdw blurRad="38100" dist="38100" dir="2700000" algn="tl">
                    <a:srgbClr val="000000">
                      <a:alpha val="43137"/>
                    </a:srgbClr>
                  </a:outerShdw>
                </a:effectLst>
              </a:rPr>
              <a:t>ثالثاً :</a:t>
            </a:r>
            <a:r>
              <a:rPr lang="ar-EG" sz="3200" b="1" dirty="0">
                <a:solidFill>
                  <a:srgbClr val="00B0F0"/>
                </a:solidFill>
              </a:rPr>
              <a:t> تحديد الاحتياجات الفنية اللازمة  لكل قسم على حدة مثل إعداد العدد و الصيانة و المعامل و البحوث  صيانة معدات النقل  التخزين .</a:t>
            </a:r>
          </a:p>
        </p:txBody>
      </p:sp>
    </p:spTree>
    <p:extLst>
      <p:ext uri="{BB962C8B-B14F-4D97-AF65-F5344CB8AC3E}">
        <p14:creationId xmlns:p14="http://schemas.microsoft.com/office/powerpoint/2010/main" val="29948177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433170"/>
            <a:ext cx="10515600" cy="5104107"/>
          </a:xfrm>
        </p:spPr>
        <p:txBody>
          <a:bodyPr>
            <a:normAutofit fontScale="85000" lnSpcReduction="10000"/>
          </a:bodyPr>
          <a:lstStyle/>
          <a:p>
            <a:pPr marL="0" marR="0" indent="0" algn="r" rtl="1">
              <a:lnSpc>
                <a:spcPct val="115000"/>
              </a:lnSpc>
              <a:spcBef>
                <a:spcPts val="0"/>
              </a:spcBef>
              <a:spcAft>
                <a:spcPts val="1000"/>
              </a:spcAft>
              <a:buNone/>
              <a:tabLst>
                <a:tab pos="1207770" algn="l"/>
              </a:tabLst>
            </a:pPr>
            <a:r>
              <a:rPr lang="ar-SA" b="1" dirty="0">
                <a:solidFill>
                  <a:srgbClr val="0070C0"/>
                </a:solidFill>
                <a:ea typeface="Calibri"/>
              </a:rPr>
              <a:t> </a:t>
            </a:r>
            <a:r>
              <a:rPr lang="ar-SA" b="1" u="sng" dirty="0">
                <a:solidFill>
                  <a:srgbClr val="0070C0"/>
                </a:solidFill>
                <a:ea typeface="Calibri"/>
              </a:rPr>
              <a:t>■ </a:t>
            </a:r>
            <a:r>
              <a:rPr lang="ar-SA" b="1" dirty="0">
                <a:solidFill>
                  <a:srgbClr val="0070C0"/>
                </a:solidFill>
                <a:ea typeface="Calibri"/>
              </a:rPr>
              <a:t>الظروف البيئية الصحية المطلوبة عند تصميم انشاءات المصنع : </a:t>
            </a:r>
            <a:endParaRPr lang="en-US" sz="2000" b="1" dirty="0">
              <a:solidFill>
                <a:srgbClr val="0070C0"/>
              </a:solidFill>
              <a:ea typeface="Calibri"/>
              <a:cs typeface="Arial"/>
            </a:endParaRPr>
          </a:p>
          <a:p>
            <a:pPr marL="0" marR="0" indent="0" algn="r" rtl="1">
              <a:lnSpc>
                <a:spcPct val="115000"/>
              </a:lnSpc>
              <a:spcBef>
                <a:spcPts val="0"/>
              </a:spcBef>
              <a:spcAft>
                <a:spcPts val="1000"/>
              </a:spcAft>
              <a:buNone/>
            </a:pPr>
            <a:r>
              <a:rPr lang="ar-EG" sz="3300" b="1" u="sng" dirty="0">
                <a:solidFill>
                  <a:srgbClr val="7030A0"/>
                </a:solidFill>
                <a:effectLst>
                  <a:outerShdw blurRad="38100" dist="38100" dir="2700000" algn="tl">
                    <a:srgbClr val="000000">
                      <a:alpha val="43137"/>
                    </a:srgbClr>
                  </a:outerShdw>
                </a:effectLst>
                <a:ea typeface="Calibri"/>
              </a:rPr>
              <a:t>1</a:t>
            </a:r>
            <a:r>
              <a:rPr lang="ar-SA" sz="3300" b="1" u="sng" dirty="0">
                <a:solidFill>
                  <a:srgbClr val="7030A0"/>
                </a:solidFill>
                <a:effectLst>
                  <a:outerShdw blurRad="38100" dist="38100" dir="2700000" algn="tl">
                    <a:srgbClr val="000000">
                      <a:alpha val="43137"/>
                    </a:srgbClr>
                  </a:outerShdw>
                </a:effectLst>
                <a:ea typeface="Calibri"/>
              </a:rPr>
              <a:t>- دورات المياه وحجرات خلع الملابس :</a:t>
            </a:r>
            <a:endParaRPr lang="en-US" sz="3300" b="1" u="sng" dirty="0">
              <a:solidFill>
                <a:srgbClr val="7030A0"/>
              </a:solidFill>
              <a:effectLst>
                <a:outerShdw blurRad="38100" dist="38100" dir="2700000" algn="tl">
                  <a:srgbClr val="000000">
                    <a:alpha val="43137"/>
                  </a:srgbClr>
                </a:outerShdw>
              </a:effectLst>
              <a:ea typeface="Calibri"/>
              <a:cs typeface="Arial"/>
            </a:endParaRPr>
          </a:p>
          <a:p>
            <a:pPr marL="0" marR="0" indent="0" algn="r" rtl="1">
              <a:lnSpc>
                <a:spcPct val="115000"/>
              </a:lnSpc>
              <a:spcBef>
                <a:spcPts val="0"/>
              </a:spcBef>
              <a:spcAft>
                <a:spcPts val="1000"/>
              </a:spcAft>
              <a:buNone/>
              <a:tabLst>
                <a:tab pos="179705" algn="l"/>
              </a:tabLst>
            </a:pPr>
            <a:r>
              <a:rPr lang="ar-SA" b="1" dirty="0">
                <a:ea typeface="Calibri"/>
              </a:rPr>
              <a:t> ويجب أن تتوافر دورات مياه وبمعدل و</a:t>
            </a:r>
            <a:r>
              <a:rPr lang="ar-EG" b="1" dirty="0">
                <a:ea typeface="Calibri"/>
              </a:rPr>
              <a:t>ا</a:t>
            </a:r>
            <a:r>
              <a:rPr lang="ar-SA" b="1" dirty="0">
                <a:ea typeface="Calibri"/>
              </a:rPr>
              <a:t>حدة لكل (</a:t>
            </a:r>
            <a:r>
              <a:rPr lang="ar-EG" b="1" dirty="0">
                <a:ea typeface="Calibri"/>
              </a:rPr>
              <a:t>10</a:t>
            </a:r>
            <a:r>
              <a:rPr lang="fa-IR" b="1" dirty="0">
                <a:ea typeface="Calibri"/>
              </a:rPr>
              <a:t>-</a:t>
            </a:r>
            <a:r>
              <a:rPr lang="ar-EG" b="1" dirty="0">
                <a:ea typeface="Calibri"/>
              </a:rPr>
              <a:t> 20</a:t>
            </a:r>
            <a:r>
              <a:rPr lang="fa-IR" b="1" dirty="0">
                <a:ea typeface="Calibri"/>
              </a:rPr>
              <a:t>) </a:t>
            </a:r>
            <a:r>
              <a:rPr lang="ar-SA" b="1" dirty="0">
                <a:ea typeface="Calibri"/>
              </a:rPr>
              <a:t>فرد و كذلك تخصص حجرات لخلع الملابس مجهزة بدواليب ليحفظ العمال فيها ملابسهم</a:t>
            </a:r>
            <a:r>
              <a:rPr lang="ar-EG" b="1" dirty="0">
                <a:ea typeface="Calibri"/>
              </a:rPr>
              <a:t>.</a:t>
            </a:r>
            <a:r>
              <a:rPr lang="ar-SA" b="1" dirty="0">
                <a:ea typeface="Calibri"/>
              </a:rPr>
              <a:t> </a:t>
            </a:r>
            <a:endParaRPr lang="en-US" sz="2000" b="1" dirty="0">
              <a:ea typeface="Calibri"/>
              <a:cs typeface="Arial"/>
            </a:endParaRPr>
          </a:p>
          <a:p>
            <a:pPr marL="0" marR="0" indent="0" algn="r" rtl="1">
              <a:lnSpc>
                <a:spcPct val="115000"/>
              </a:lnSpc>
              <a:spcBef>
                <a:spcPts val="0"/>
              </a:spcBef>
              <a:spcAft>
                <a:spcPts val="1000"/>
              </a:spcAft>
              <a:buNone/>
            </a:pPr>
            <a:r>
              <a:rPr lang="ar-SA" sz="3300" b="1" dirty="0">
                <a:solidFill>
                  <a:srgbClr val="7030A0"/>
                </a:solidFill>
                <a:effectLst>
                  <a:outerShdw blurRad="38100" dist="38100" dir="2700000" algn="tl">
                    <a:srgbClr val="000000">
                      <a:alpha val="43137"/>
                    </a:srgbClr>
                  </a:outerShdw>
                </a:effectLst>
                <a:ea typeface="Calibri"/>
              </a:rPr>
              <a:t>۲ - الكافتيريا وقاعات الطعام : </a:t>
            </a:r>
            <a:endParaRPr lang="en-US" sz="3300" b="1" dirty="0">
              <a:solidFill>
                <a:srgbClr val="7030A0"/>
              </a:solidFill>
              <a:effectLst>
                <a:outerShdw blurRad="38100" dist="38100" dir="2700000" algn="tl">
                  <a:srgbClr val="000000">
                    <a:alpha val="43137"/>
                  </a:srgbClr>
                </a:outerShdw>
              </a:effectLst>
              <a:ea typeface="Calibri"/>
              <a:cs typeface="Arial"/>
            </a:endParaRPr>
          </a:p>
          <a:p>
            <a:pPr marL="0" marR="0" indent="0" algn="r" rtl="1">
              <a:lnSpc>
                <a:spcPct val="115000"/>
              </a:lnSpc>
              <a:spcBef>
                <a:spcPts val="0"/>
              </a:spcBef>
              <a:spcAft>
                <a:spcPts val="1000"/>
              </a:spcAft>
              <a:buNone/>
              <a:tabLst>
                <a:tab pos="179705" algn="l"/>
              </a:tabLst>
            </a:pPr>
            <a:r>
              <a:rPr lang="ar-SA" b="1" dirty="0">
                <a:ea typeface="Calibri"/>
              </a:rPr>
              <a:t>يجب أن تتوافر كافتيريا لتناول الطعام </a:t>
            </a:r>
            <a:r>
              <a:rPr lang="ar-EG" b="1" dirty="0">
                <a:ea typeface="Calibri"/>
              </a:rPr>
              <a:t>الجاهز</a:t>
            </a:r>
            <a:r>
              <a:rPr lang="ar-SA" b="1" dirty="0">
                <a:ea typeface="Calibri"/>
              </a:rPr>
              <a:t> في المصنع أو الذي يحضره العمال معهم من منزالهم .</a:t>
            </a:r>
            <a:endParaRPr lang="en-US" sz="2000" b="1" dirty="0">
              <a:ea typeface="Calibri"/>
              <a:cs typeface="Arial"/>
            </a:endParaRPr>
          </a:p>
          <a:p>
            <a:pPr marL="0" marR="0" indent="0" algn="r" rtl="1">
              <a:lnSpc>
                <a:spcPct val="115000"/>
              </a:lnSpc>
              <a:spcBef>
                <a:spcPts val="0"/>
              </a:spcBef>
              <a:spcAft>
                <a:spcPts val="1000"/>
              </a:spcAft>
              <a:buNone/>
              <a:tabLst>
                <a:tab pos="179705" algn="l"/>
              </a:tabLst>
            </a:pPr>
            <a:r>
              <a:rPr lang="ar-SA" sz="3300" b="1" u="sng" dirty="0">
                <a:solidFill>
                  <a:srgbClr val="7030A0"/>
                </a:solidFill>
                <a:effectLst>
                  <a:outerShdw blurRad="38100" dist="38100" dir="2700000" algn="tl">
                    <a:srgbClr val="000000">
                      <a:alpha val="43137"/>
                    </a:srgbClr>
                  </a:outerShdw>
                </a:effectLst>
                <a:ea typeface="Calibri"/>
              </a:rPr>
              <a:t>  ٣ - أجهزة الإضاءة الصناعية : </a:t>
            </a:r>
            <a:endParaRPr lang="en-US" sz="3300" b="1" u="sng" dirty="0">
              <a:solidFill>
                <a:srgbClr val="7030A0"/>
              </a:solidFill>
              <a:effectLst>
                <a:outerShdw blurRad="38100" dist="38100" dir="2700000" algn="tl">
                  <a:srgbClr val="000000">
                    <a:alpha val="43137"/>
                  </a:srgbClr>
                </a:outerShdw>
              </a:effectLst>
              <a:ea typeface="Calibri"/>
              <a:cs typeface="Arial"/>
            </a:endParaRPr>
          </a:p>
          <a:p>
            <a:pPr marL="0" marR="0" indent="0" algn="r" rtl="1">
              <a:lnSpc>
                <a:spcPct val="115000"/>
              </a:lnSpc>
              <a:spcBef>
                <a:spcPts val="0"/>
              </a:spcBef>
              <a:spcAft>
                <a:spcPts val="1000"/>
              </a:spcAft>
              <a:buNone/>
              <a:tabLst>
                <a:tab pos="179705" algn="l"/>
              </a:tabLst>
            </a:pPr>
            <a:r>
              <a:rPr lang="ar-SA" b="1" dirty="0">
                <a:ea typeface="Calibri"/>
              </a:rPr>
              <a:t>نحاول أن تعتمد على الإضاءة الطبيعية و ذلك بتزويد الحوائط  بالنوافذ بنسبة 18% هذه النسبة تكون من مساحة أرضية المصنع وتهتم بنظافة زجاج النوافذ ، ولكن من ناحية أخرى فإن وجود عدد كبير من النوافذ يساعد على تسرب الحرارة من أو إلى داخل المصنع</a:t>
            </a:r>
            <a:endParaRPr lang="en-US" b="1" dirty="0"/>
          </a:p>
        </p:txBody>
      </p:sp>
      <p:sp>
        <p:nvSpPr>
          <p:cNvPr id="4" name="Rectangle 3"/>
          <p:cNvSpPr/>
          <p:nvPr/>
        </p:nvSpPr>
        <p:spPr>
          <a:xfrm>
            <a:off x="464024" y="678477"/>
            <a:ext cx="11150221" cy="754694"/>
          </a:xfrm>
          <a:prstGeom prst="rect">
            <a:avLst/>
          </a:prstGeom>
        </p:spPr>
        <p:txBody>
          <a:bodyPr wrap="square">
            <a:spAutoFit/>
          </a:bodyPr>
          <a:lstStyle/>
          <a:p>
            <a:pPr lvl="0" indent="-228600" algn="r" rtl="1">
              <a:lnSpc>
                <a:spcPct val="115000"/>
              </a:lnSpc>
              <a:spcAft>
                <a:spcPts val="1000"/>
              </a:spcAft>
              <a:buFont typeface="Arial" panose="020B0604020202020204" pitchFamily="34" charset="0"/>
              <a:buChar char="•"/>
              <a:tabLst>
                <a:tab pos="1207770" algn="l"/>
              </a:tabLst>
            </a:pPr>
            <a:r>
              <a:rPr lang="ar-SA" sz="4000" b="1" u="sng" dirty="0">
                <a:solidFill>
                  <a:srgbClr val="FF0000"/>
                </a:solidFill>
                <a:effectLst>
                  <a:outerShdw blurRad="38100" dist="38100" dir="2700000" algn="tl">
                    <a:srgbClr val="000000">
                      <a:alpha val="43137"/>
                    </a:srgbClr>
                  </a:outerShdw>
                </a:effectLst>
                <a:ea typeface="Calibri"/>
              </a:rPr>
              <a:t>سابعا : تصميم أنشاءات المصنع</a:t>
            </a:r>
            <a:endParaRPr lang="en-US" sz="4000" dirty="0">
              <a:solidFill>
                <a:srgbClr val="FF0000"/>
              </a:solidFill>
              <a:effectLst>
                <a:outerShdw blurRad="38100" dist="38100" dir="2700000" algn="tl">
                  <a:srgbClr val="000000">
                    <a:alpha val="43137"/>
                  </a:srgbClr>
                </a:outerShdw>
              </a:effectLst>
              <a:ea typeface="Calibri"/>
              <a:cs typeface="Arial"/>
            </a:endParaRPr>
          </a:p>
        </p:txBody>
      </p:sp>
    </p:spTree>
    <p:extLst>
      <p:ext uri="{BB962C8B-B14F-4D97-AF65-F5344CB8AC3E}">
        <p14:creationId xmlns:p14="http://schemas.microsoft.com/office/powerpoint/2010/main" val="26040668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399" y="354842"/>
            <a:ext cx="10726003" cy="5895834"/>
          </a:xfrm>
        </p:spPr>
        <p:txBody>
          <a:bodyPr>
            <a:noAutofit/>
          </a:bodyPr>
          <a:lstStyle/>
          <a:p>
            <a:pPr marL="0" marR="0" algn="just" rtl="1">
              <a:lnSpc>
                <a:spcPct val="115000"/>
              </a:lnSpc>
              <a:spcBef>
                <a:spcPts val="0"/>
              </a:spcBef>
              <a:spcAft>
                <a:spcPts val="1000"/>
              </a:spcAft>
            </a:pPr>
            <a:r>
              <a:rPr lang="ar-SA" sz="2400" b="1" u="sng" dirty="0">
                <a:solidFill>
                  <a:srgbClr val="FF0000"/>
                </a:solidFill>
                <a:effectLst>
                  <a:outerShdw blurRad="38100" dist="38100" dir="2700000" algn="tl">
                    <a:srgbClr val="000000">
                      <a:alpha val="43137"/>
                    </a:srgbClr>
                  </a:outerShdw>
                </a:effectLst>
                <a:ea typeface="Calibri"/>
              </a:rPr>
              <a:t>تصميم الأسقف في المصانع</a:t>
            </a:r>
            <a:endParaRPr lang="en-US" sz="2400" b="1" u="sng" dirty="0">
              <a:solidFill>
                <a:srgbClr val="FF0000"/>
              </a:solidFill>
              <a:effectLst>
                <a:outerShdw blurRad="38100" dist="38100" dir="2700000" algn="tl">
                  <a:srgbClr val="000000">
                    <a:alpha val="43137"/>
                  </a:srgbClr>
                </a:outerShdw>
              </a:effectLst>
              <a:ea typeface="Calibri"/>
              <a:cs typeface="Arial"/>
            </a:endParaRPr>
          </a:p>
          <a:p>
            <a:pPr marL="0" marR="0" algn="just" rtl="1">
              <a:lnSpc>
                <a:spcPct val="150000"/>
              </a:lnSpc>
              <a:spcBef>
                <a:spcPts val="0"/>
              </a:spcBef>
              <a:spcAft>
                <a:spcPts val="1000"/>
              </a:spcAft>
            </a:pPr>
            <a:r>
              <a:rPr lang="ar-SA" sz="2400" b="1" dirty="0">
                <a:ea typeface="Calibri"/>
              </a:rPr>
              <a:t>والإضاءة الطبيعية هي الأفضل للعين البشرية ولكننا لا نستطيع الاعتماد كلية عليها و ذلك لتغير الطقس أثناء النهار و عدم توافرها بالكامل ليلاً ولذلك نعتمد على الاضاءة الصناعية ، وقد أثبتت التجارب أن الحوادث تزيد 26</a:t>
            </a:r>
            <a:r>
              <a:rPr lang="fa-IR" sz="2400" b="1" dirty="0">
                <a:ea typeface="Calibri"/>
              </a:rPr>
              <a:t>%</a:t>
            </a:r>
            <a:r>
              <a:rPr lang="ar-SA" sz="2400" b="1" dirty="0">
                <a:ea typeface="Calibri"/>
              </a:rPr>
              <a:t> في الإضاءة الصناعية عنها في الإضاءة الطبيعية لذلك يجب أن تكون قوية وغير متوهجة وتقاس الإضاءة بوحدة قياس شمعة / قدم ومعناها مقدار الضوء الذي تحدثه شمعة واحدة (بمقاييس و مواصفات معينة ) .على مساحة قدم مربع من مسافة قدم واحد وتختلف قوة الإضاءة المطلوبة من مكان إلى آخر في القسم حسب نوعية العمل و الجودة المطلوبة ولذلك تكون قوة الإضاءة للممرات حوالي (5 - 10) شمعة والأعمال العادية (</a:t>
            </a:r>
            <a:r>
              <a:rPr lang="ar-EG" sz="2400" b="1" dirty="0">
                <a:ea typeface="Calibri"/>
              </a:rPr>
              <a:t>20</a:t>
            </a:r>
            <a:r>
              <a:rPr lang="fa-IR" sz="2400" b="1" dirty="0">
                <a:ea typeface="Calibri"/>
              </a:rPr>
              <a:t> - </a:t>
            </a:r>
            <a:r>
              <a:rPr lang="ar-SA" sz="2400" b="1" dirty="0">
                <a:ea typeface="Calibri"/>
              </a:rPr>
              <a:t>35</a:t>
            </a:r>
            <a:r>
              <a:rPr lang="fa-IR" sz="2400" b="1" dirty="0">
                <a:ea typeface="Calibri"/>
              </a:rPr>
              <a:t>) </a:t>
            </a:r>
            <a:r>
              <a:rPr lang="ar-SA" sz="2400" b="1" dirty="0">
                <a:ea typeface="Calibri"/>
              </a:rPr>
              <a:t>شمعة وفي الأعمال الدقيقة قد تصل إلى 100 شمعة .</a:t>
            </a:r>
            <a:endParaRPr lang="en-US" sz="2400" b="1" dirty="0">
              <a:ea typeface="Calibri"/>
              <a:cs typeface="Arial"/>
            </a:endParaRPr>
          </a:p>
          <a:p>
            <a:pPr marL="0" marR="0" algn="just" rtl="1">
              <a:lnSpc>
                <a:spcPct val="150000"/>
              </a:lnSpc>
              <a:spcBef>
                <a:spcPts val="0"/>
              </a:spcBef>
              <a:spcAft>
                <a:spcPts val="1000"/>
              </a:spcAft>
            </a:pPr>
            <a:r>
              <a:rPr lang="ar-SA" sz="2400" b="1" dirty="0">
                <a:ea typeface="Calibri"/>
              </a:rPr>
              <a:t>والإضاءة الجيدة سواء كانت طبيعية أو صناعية تزيد نسبة الانتاج بمعدل   15 % وتوفر في استخدام المواد الأولية بنسبة 15% و ترفع الجودة في الانتاج بنسبة 10% لذلك </a:t>
            </a:r>
            <a:endParaRPr lang="en-US" sz="2400" b="1" dirty="0">
              <a:ea typeface="Calibri"/>
              <a:cs typeface="Arial"/>
            </a:endParaRPr>
          </a:p>
          <a:p>
            <a:pPr algn="r" rtl="1"/>
            <a:endParaRPr lang="en-US" sz="2400" b="1"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903" y="5472136"/>
            <a:ext cx="4475162" cy="1268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4475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941695" y="1583139"/>
            <a:ext cx="10549719" cy="4320670"/>
          </a:xfrm>
          <a:prstGeom prst="rect">
            <a:avLst/>
          </a:prstGeom>
        </p:spPr>
        <p:txBody>
          <a:bodyPr wrap="square">
            <a:spAutoFit/>
          </a:bodyPr>
          <a:lstStyle/>
          <a:p>
            <a:pPr algn="justLow" rtl="1">
              <a:lnSpc>
                <a:spcPct val="150000"/>
              </a:lnSpc>
              <a:spcAft>
                <a:spcPts val="1000"/>
              </a:spcAft>
            </a:pPr>
            <a:r>
              <a:rPr lang="ar-SA" sz="3200" b="1" dirty="0">
                <a:solidFill>
                  <a:srgbClr val="FF0000"/>
                </a:solidFill>
                <a:effectLst>
                  <a:outerShdw blurRad="38100" dist="38100" dir="2700000" algn="tl">
                    <a:srgbClr val="000000">
                      <a:alpha val="43137"/>
                    </a:srgbClr>
                  </a:outerShdw>
                </a:effectLst>
                <a:ea typeface="Calibri"/>
              </a:rPr>
              <a:t>◄</a:t>
            </a:r>
            <a:r>
              <a:rPr lang="ar-SA" sz="3200" b="1" u="sng" dirty="0">
                <a:solidFill>
                  <a:srgbClr val="FF0000"/>
                </a:solidFill>
                <a:effectLst>
                  <a:outerShdw blurRad="38100" dist="38100" dir="2700000" algn="tl">
                    <a:srgbClr val="000000">
                      <a:alpha val="43137"/>
                    </a:srgbClr>
                  </a:outerShdw>
                </a:effectLst>
                <a:ea typeface="Calibri"/>
              </a:rPr>
              <a:t> يجب أن تتوافر الشروط الأتية بالنسبة للإضاءة :</a:t>
            </a:r>
            <a:endParaRPr lang="en-US" sz="3200" b="1" dirty="0">
              <a:solidFill>
                <a:srgbClr val="FF0000"/>
              </a:solidFill>
              <a:effectLst>
                <a:outerShdw blurRad="38100" dist="38100" dir="2700000" algn="tl">
                  <a:srgbClr val="000000">
                    <a:alpha val="43137"/>
                  </a:srgbClr>
                </a:outerShdw>
              </a:effectLst>
              <a:ea typeface="Calibri"/>
              <a:cs typeface="Arial"/>
            </a:endParaRPr>
          </a:p>
          <a:p>
            <a:pPr algn="justLow" rtl="1">
              <a:lnSpc>
                <a:spcPct val="115000"/>
              </a:lnSpc>
            </a:pPr>
            <a:r>
              <a:rPr lang="ar-SA" sz="3200" dirty="0">
                <a:solidFill>
                  <a:srgbClr val="0070C0"/>
                </a:solidFill>
                <a:ea typeface="Calibri"/>
              </a:rPr>
              <a:t>أ)  </a:t>
            </a:r>
            <a:r>
              <a:rPr lang="ar-SA" sz="3200" b="1" dirty="0">
                <a:solidFill>
                  <a:srgbClr val="0070C0"/>
                </a:solidFill>
                <a:ea typeface="Calibri"/>
              </a:rPr>
              <a:t>أن تكون النوافذ مفتوحة أو يكون الزجاج نظيفة من الداخل والخارج</a:t>
            </a:r>
            <a:r>
              <a:rPr lang="en-US" sz="3200" b="1" dirty="0">
                <a:solidFill>
                  <a:srgbClr val="0070C0"/>
                </a:solidFill>
                <a:ea typeface="Calibri"/>
                <a:cs typeface="Arial"/>
              </a:rPr>
              <a:t>.</a:t>
            </a:r>
            <a:r>
              <a:rPr lang="ar-SA" sz="3200" b="1" dirty="0">
                <a:solidFill>
                  <a:srgbClr val="0070C0"/>
                </a:solidFill>
                <a:ea typeface="Calibri"/>
              </a:rPr>
              <a:t>. </a:t>
            </a:r>
            <a:endParaRPr lang="en-US" sz="3200" b="1" dirty="0">
              <a:solidFill>
                <a:srgbClr val="0070C0"/>
              </a:solidFill>
              <a:ea typeface="Calibri"/>
              <a:cs typeface="Arial"/>
            </a:endParaRPr>
          </a:p>
          <a:p>
            <a:pPr algn="justLow" rtl="1">
              <a:lnSpc>
                <a:spcPct val="115000"/>
              </a:lnSpc>
            </a:pPr>
            <a:r>
              <a:rPr lang="ar-SA" sz="3200" b="1" dirty="0">
                <a:solidFill>
                  <a:srgbClr val="0070C0"/>
                </a:solidFill>
                <a:ea typeface="Calibri"/>
              </a:rPr>
              <a:t>ب) لا تقل قوة الإضاءة عن 6 شمعة / قدم بارتفاع ثلاثة قدم عن الأرض</a:t>
            </a:r>
            <a:r>
              <a:rPr lang="en-US" sz="3200" b="1" dirty="0">
                <a:solidFill>
                  <a:srgbClr val="0070C0"/>
                </a:solidFill>
                <a:ea typeface="Calibri"/>
                <a:cs typeface="Arial"/>
              </a:rPr>
              <a:t> . </a:t>
            </a:r>
          </a:p>
          <a:p>
            <a:pPr algn="justLow" rtl="1">
              <a:lnSpc>
                <a:spcPct val="115000"/>
              </a:lnSpc>
            </a:pPr>
            <a:r>
              <a:rPr lang="ar-SA" sz="3200" b="1" dirty="0">
                <a:solidFill>
                  <a:srgbClr val="0070C0"/>
                </a:solidFill>
                <a:ea typeface="Calibri"/>
              </a:rPr>
              <a:t>ج) تكون مصادر الضوء موزعة ج</a:t>
            </a:r>
            <a:r>
              <a:rPr lang="ar-EG" sz="3200" b="1" dirty="0">
                <a:solidFill>
                  <a:srgbClr val="0070C0"/>
                </a:solidFill>
                <a:ea typeface="Calibri"/>
              </a:rPr>
              <a:t>ي</a:t>
            </a:r>
            <a:r>
              <a:rPr lang="ar-SA" sz="3200" b="1" dirty="0">
                <a:solidFill>
                  <a:srgbClr val="0070C0"/>
                </a:solidFill>
                <a:ea typeface="Calibri"/>
              </a:rPr>
              <a:t>دا مما يؤدي إلى تجانس الضوء وعدم وجود وهج مباشر أو وهج  منعكس .</a:t>
            </a:r>
            <a:endParaRPr lang="en-US" sz="3200" b="1" dirty="0">
              <a:solidFill>
                <a:srgbClr val="0070C0"/>
              </a:solidFill>
              <a:ea typeface="Calibri"/>
              <a:cs typeface="Arial"/>
            </a:endParaRPr>
          </a:p>
          <a:p>
            <a:pPr algn="justLow" rtl="1">
              <a:lnSpc>
                <a:spcPct val="115000"/>
              </a:lnSpc>
            </a:pPr>
            <a:r>
              <a:rPr lang="ar-SA" sz="3200" b="1" dirty="0">
                <a:solidFill>
                  <a:srgbClr val="0070C0"/>
                </a:solidFill>
                <a:ea typeface="Calibri"/>
              </a:rPr>
              <a:t>د) تجنب التفاوت الكبير في توزيع الإضاءة في الأماكن المتقاربة</a:t>
            </a:r>
            <a:r>
              <a:rPr lang="en-US" sz="3200" b="1" dirty="0">
                <a:solidFill>
                  <a:srgbClr val="0070C0"/>
                </a:solidFill>
                <a:ea typeface="Calibri"/>
                <a:cs typeface="Arial"/>
              </a:rPr>
              <a:t> . </a:t>
            </a:r>
          </a:p>
          <a:p>
            <a:pPr algn="justLow" rtl="1">
              <a:lnSpc>
                <a:spcPct val="115000"/>
              </a:lnSpc>
            </a:pPr>
            <a:r>
              <a:rPr lang="ar-SA" sz="3200" b="1" dirty="0">
                <a:solidFill>
                  <a:srgbClr val="0070C0"/>
                </a:solidFill>
                <a:ea typeface="Calibri"/>
              </a:rPr>
              <a:t>هـ) توفير الإضاءة المناسبة للعمليات الدقيقة .</a:t>
            </a:r>
            <a:endParaRPr lang="en-US" sz="3200" b="1" dirty="0">
              <a:solidFill>
                <a:srgbClr val="0070C0"/>
              </a:solidFill>
              <a:ea typeface="Calibri"/>
              <a:cs typeface="Arial"/>
            </a:endParaRPr>
          </a:p>
        </p:txBody>
      </p:sp>
    </p:spTree>
    <p:extLst>
      <p:ext uri="{BB962C8B-B14F-4D97-AF65-F5344CB8AC3E}">
        <p14:creationId xmlns:p14="http://schemas.microsoft.com/office/powerpoint/2010/main" val="1261771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0"/>
            <a:ext cx="10515600" cy="6176963"/>
          </a:xfrm>
        </p:spPr>
        <p:txBody>
          <a:bodyPr>
            <a:normAutofit lnSpcReduction="10000"/>
          </a:bodyPr>
          <a:lstStyle/>
          <a:p>
            <a:pPr marL="0" marR="0" indent="0" algn="r" rtl="1">
              <a:lnSpc>
                <a:spcPct val="115000"/>
              </a:lnSpc>
              <a:spcBef>
                <a:spcPts val="0"/>
              </a:spcBef>
              <a:spcAft>
                <a:spcPts val="1000"/>
              </a:spcAft>
              <a:buNone/>
            </a:pPr>
            <a:r>
              <a:rPr lang="ar-EG" sz="3600" b="1" dirty="0">
                <a:solidFill>
                  <a:srgbClr val="FF0000"/>
                </a:solidFill>
                <a:effectLst>
                  <a:outerShdw blurRad="38100" dist="38100" dir="2700000" algn="tl">
                    <a:srgbClr val="000000">
                      <a:alpha val="43137"/>
                    </a:srgbClr>
                  </a:outerShdw>
                </a:effectLst>
                <a:ea typeface="Calibri"/>
              </a:rPr>
              <a:t>4 </a:t>
            </a:r>
            <a:r>
              <a:rPr lang="ar-SA" sz="3600" b="1" dirty="0">
                <a:solidFill>
                  <a:srgbClr val="FF0000"/>
                </a:solidFill>
                <a:effectLst>
                  <a:outerShdw blurRad="38100" dist="38100" dir="2700000" algn="tl">
                    <a:srgbClr val="000000">
                      <a:alpha val="43137"/>
                    </a:srgbClr>
                  </a:outerShdw>
                </a:effectLst>
                <a:ea typeface="Calibri"/>
              </a:rPr>
              <a:t>-  أجهزة توليد الحرارة :</a:t>
            </a:r>
            <a:endParaRPr lang="en-US" sz="3600" b="1" dirty="0">
              <a:solidFill>
                <a:srgbClr val="FF0000"/>
              </a:solidFill>
              <a:effectLst>
                <a:outerShdw blurRad="38100" dist="38100" dir="2700000" algn="tl">
                  <a:srgbClr val="000000">
                    <a:alpha val="43137"/>
                  </a:srgbClr>
                </a:outerShdw>
              </a:effectLst>
              <a:ea typeface="Calibri"/>
              <a:cs typeface="Arial"/>
            </a:endParaRPr>
          </a:p>
          <a:p>
            <a:pPr marL="0" marR="0" algn="justLow" rtl="1">
              <a:lnSpc>
                <a:spcPct val="150000"/>
              </a:lnSpc>
              <a:spcBef>
                <a:spcPts val="0"/>
              </a:spcBef>
              <a:spcAft>
                <a:spcPts val="1000"/>
              </a:spcAft>
            </a:pPr>
            <a:r>
              <a:rPr lang="en-US" b="1" dirty="0">
                <a:ea typeface="Calibri"/>
                <a:cs typeface="Arial"/>
              </a:rPr>
              <a:t> </a:t>
            </a:r>
            <a:r>
              <a:rPr lang="ar-SA" b="1" dirty="0">
                <a:ea typeface="Calibri"/>
              </a:rPr>
              <a:t>في المناطق الباردة يجب أن تستخدم عمليات تدفئة للعاملين في المصنع وهى أما أن تكون مستقلة لكل قسم أو تكون هناك وحدة مركزية ثم توزع على الأقسام المختلفة</a:t>
            </a:r>
            <a:r>
              <a:rPr lang="en-US" b="1" dirty="0">
                <a:ea typeface="Calibri"/>
                <a:cs typeface="Arial"/>
              </a:rPr>
              <a:t> . </a:t>
            </a:r>
            <a:r>
              <a:rPr lang="ar-SA" b="1" dirty="0">
                <a:ea typeface="Calibri"/>
              </a:rPr>
              <a:t>وعملية التدفئة عبارة عن تمرير الهواء أو الماء أو البخار الساخن في أنابيب تثبيت داخل المناطق المطلوب تدفئتها. وقد يستخدم الماء المستخدم في تبريد الماكينات في عمليات التدفئة (لا ترفع درجة حرارة الماء إلى الدرجة المطلوبة ولذلك يسخن مرة ثانية) وقد تتطلب الظروف وعمليات الانتاج أن تكون التدفئة غير متساوية في جميع أجزاء القسم لذلك يجب مراعاة ذلك .</a:t>
            </a:r>
            <a:endParaRPr lang="en-US" sz="2000" b="1" dirty="0">
              <a:ea typeface="Calibri"/>
              <a:cs typeface="Arial"/>
            </a:endParaRPr>
          </a:p>
          <a:p>
            <a:pPr marL="0" marR="0" algn="justLow" rtl="1">
              <a:lnSpc>
                <a:spcPct val="115000"/>
              </a:lnSpc>
              <a:spcBef>
                <a:spcPts val="0"/>
              </a:spcBef>
              <a:spcAft>
                <a:spcPts val="1000"/>
              </a:spcAft>
            </a:pPr>
            <a:r>
              <a:rPr lang="ar-SA" b="1" dirty="0">
                <a:ea typeface="Calibri"/>
              </a:rPr>
              <a:t>وقد تم استخدام الأجهزة الكهربائية بكثرة في عمليات التدفئة ولكن يعيب هذه الطريقة ارتفاع سعر التيار الكهربي .</a:t>
            </a:r>
            <a:endParaRPr lang="en-US" sz="2000" b="1" dirty="0">
              <a:ea typeface="Calibri"/>
              <a:cs typeface="Arial"/>
            </a:endParaRPr>
          </a:p>
          <a:p>
            <a:pPr algn="r" rtl="1"/>
            <a:endParaRPr lang="en-US" b="1" dirty="0"/>
          </a:p>
        </p:txBody>
      </p:sp>
    </p:spTree>
    <p:extLst>
      <p:ext uri="{BB962C8B-B14F-4D97-AF65-F5344CB8AC3E}">
        <p14:creationId xmlns:p14="http://schemas.microsoft.com/office/powerpoint/2010/main" val="1592210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04716"/>
            <a:ext cx="10515600" cy="6482687"/>
          </a:xfrm>
        </p:spPr>
        <p:txBody>
          <a:bodyPr>
            <a:normAutofit fontScale="92500" lnSpcReduction="20000"/>
          </a:bodyPr>
          <a:lstStyle/>
          <a:p>
            <a:pPr marL="0" marR="0" indent="0" algn="r" rtl="1">
              <a:lnSpc>
                <a:spcPct val="115000"/>
              </a:lnSpc>
              <a:spcBef>
                <a:spcPts val="0"/>
              </a:spcBef>
              <a:spcAft>
                <a:spcPts val="1000"/>
              </a:spcAft>
              <a:buNone/>
            </a:pPr>
            <a:r>
              <a:rPr lang="ar-EG" sz="4200" b="1" dirty="0">
                <a:solidFill>
                  <a:srgbClr val="FF0000"/>
                </a:solidFill>
                <a:effectLst>
                  <a:outerShdw blurRad="38100" dist="38100" dir="2700000" algn="tl">
                    <a:srgbClr val="000000">
                      <a:alpha val="43137"/>
                    </a:srgbClr>
                  </a:outerShdw>
                </a:effectLst>
                <a:ea typeface="Calibri"/>
              </a:rPr>
              <a:t>5</a:t>
            </a:r>
            <a:r>
              <a:rPr lang="ar-SA" sz="4200" b="1" dirty="0">
                <a:solidFill>
                  <a:srgbClr val="FF0000"/>
                </a:solidFill>
                <a:effectLst>
                  <a:outerShdw blurRad="38100" dist="38100" dir="2700000" algn="tl">
                    <a:srgbClr val="000000">
                      <a:alpha val="43137"/>
                    </a:srgbClr>
                  </a:outerShdw>
                </a:effectLst>
                <a:ea typeface="Calibri"/>
              </a:rPr>
              <a:t>- أجهزة التهوية</a:t>
            </a:r>
            <a:endParaRPr lang="en-US" sz="4200" b="1" dirty="0">
              <a:solidFill>
                <a:srgbClr val="FF0000"/>
              </a:solidFill>
              <a:effectLst>
                <a:outerShdw blurRad="38100" dist="38100" dir="2700000" algn="tl">
                  <a:srgbClr val="000000">
                    <a:alpha val="43137"/>
                  </a:srgbClr>
                </a:outerShdw>
              </a:effectLst>
              <a:ea typeface="Calibri"/>
              <a:cs typeface="Arial"/>
            </a:endParaRPr>
          </a:p>
          <a:p>
            <a:pPr marL="0" marR="0" algn="justLow" rtl="1">
              <a:lnSpc>
                <a:spcPct val="150000"/>
              </a:lnSpc>
              <a:spcBef>
                <a:spcPts val="0"/>
              </a:spcBef>
              <a:spcAft>
                <a:spcPts val="1000"/>
              </a:spcAft>
            </a:pPr>
            <a:r>
              <a:rPr lang="ar-SA" b="1" dirty="0">
                <a:ea typeface="Calibri"/>
              </a:rPr>
              <a:t>يجب أن يكون الهواء داخل المصنع نقيا متحركا مما يساعد على نشاط الأفراد وزيادة قدراتهم الإنتاجية و منع انتشار الأمراض. لذلك نستخدم المراوح الكهربائية أو أجهزة شفط الهواء الساخن إلى خارج المصنع أو أجهزة سحب الهواء البارد إلى داخل وفي نفس الوقت لا يكون هناك ازدحام بالأفراد والمعدات </a:t>
            </a:r>
            <a:endParaRPr lang="en-US" b="1" dirty="0">
              <a:ea typeface="Calibri"/>
              <a:cs typeface="Arial"/>
            </a:endParaRPr>
          </a:p>
          <a:p>
            <a:pPr marL="0" marR="0" algn="justLow" rtl="1">
              <a:lnSpc>
                <a:spcPct val="150000"/>
              </a:lnSpc>
              <a:spcBef>
                <a:spcPts val="0"/>
              </a:spcBef>
              <a:spcAft>
                <a:spcPts val="1000"/>
              </a:spcAft>
            </a:pPr>
            <a:r>
              <a:rPr lang="ar-SA" b="1" dirty="0">
                <a:ea typeface="Calibri"/>
              </a:rPr>
              <a:t>وتتوقف درجة حرارة الهواء على نوع العمل الذي يقوم به العامل فالأعمال البدنية العنيفة تؤدي إلى ارتفاع درجة حرارة الجسم لذلك يجب أن يكون منخفض قليلاً عن درجة حرارة الجسم والأعمال الذهبة تؤدي إلى انخفاض درجة حرارة الجسم ولذلك يجب أن تكون درجة حرارة الهواء مرتفعة قليلا عن درجة حرارة الجسم </a:t>
            </a:r>
            <a:endParaRPr lang="en-US" b="1" dirty="0">
              <a:ea typeface="Calibri"/>
              <a:cs typeface="Arial"/>
            </a:endParaRPr>
          </a:p>
          <a:p>
            <a:pPr marL="0" marR="0" algn="justLow" rtl="1">
              <a:lnSpc>
                <a:spcPct val="150000"/>
              </a:lnSpc>
              <a:spcBef>
                <a:spcPts val="0"/>
              </a:spcBef>
              <a:spcAft>
                <a:spcPts val="1000"/>
              </a:spcAft>
            </a:pPr>
            <a:r>
              <a:rPr lang="ar-SA" b="1" dirty="0">
                <a:ea typeface="Calibri"/>
              </a:rPr>
              <a:t>وكذلك يجب أن تكون نسبة الرطوبة في الهواء الجوي معقولة (لا تزيد عن 55% حتى لا تسبب صدأ للأجهزة ولا تقل عن 50% حتى لا تسبب خمول وكسل للأفراد العاملين في المصنع)</a:t>
            </a:r>
            <a:endParaRPr lang="en-US" b="1" dirty="0"/>
          </a:p>
        </p:txBody>
      </p:sp>
    </p:spTree>
    <p:extLst>
      <p:ext uri="{BB962C8B-B14F-4D97-AF65-F5344CB8AC3E}">
        <p14:creationId xmlns:p14="http://schemas.microsoft.com/office/powerpoint/2010/main" val="15336119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45660"/>
            <a:ext cx="10515600" cy="5931303"/>
          </a:xfrm>
        </p:spPr>
        <p:txBody>
          <a:bodyPr>
            <a:normAutofit/>
          </a:bodyPr>
          <a:lstStyle/>
          <a:p>
            <a:pPr marL="0" marR="0" indent="0" algn="r" rtl="1">
              <a:lnSpc>
                <a:spcPct val="115000"/>
              </a:lnSpc>
              <a:spcBef>
                <a:spcPts val="0"/>
              </a:spcBef>
              <a:spcAft>
                <a:spcPts val="1000"/>
              </a:spcAft>
              <a:buNone/>
            </a:pPr>
            <a:r>
              <a:rPr lang="ar-EG" sz="3900" b="1" dirty="0">
                <a:solidFill>
                  <a:srgbClr val="FF0000"/>
                </a:solidFill>
                <a:effectLst>
                  <a:outerShdw blurRad="38100" dist="38100" dir="2700000" algn="tl">
                    <a:srgbClr val="000000">
                      <a:alpha val="43137"/>
                    </a:srgbClr>
                  </a:outerShdw>
                </a:effectLst>
                <a:ea typeface="Calibri"/>
              </a:rPr>
              <a:t>6</a:t>
            </a:r>
            <a:r>
              <a:rPr lang="ar-SA" sz="3900" b="1" dirty="0">
                <a:solidFill>
                  <a:srgbClr val="FF0000"/>
                </a:solidFill>
                <a:effectLst>
                  <a:outerShdw blurRad="38100" dist="38100" dir="2700000" algn="tl">
                    <a:srgbClr val="000000">
                      <a:alpha val="43137"/>
                    </a:srgbClr>
                  </a:outerShdw>
                </a:effectLst>
                <a:ea typeface="Calibri"/>
              </a:rPr>
              <a:t>- أجهزة تكييف الهواء : </a:t>
            </a:r>
            <a:endParaRPr lang="en-US" sz="3900" b="1" dirty="0">
              <a:solidFill>
                <a:srgbClr val="FF0000"/>
              </a:solidFill>
              <a:effectLst>
                <a:outerShdw blurRad="38100" dist="38100" dir="2700000" algn="tl">
                  <a:srgbClr val="000000">
                    <a:alpha val="43137"/>
                  </a:srgbClr>
                </a:outerShdw>
              </a:effectLst>
              <a:ea typeface="Calibri"/>
              <a:cs typeface="Arial"/>
            </a:endParaRPr>
          </a:p>
          <a:p>
            <a:pPr marL="0" marR="0" algn="just" rtl="1">
              <a:lnSpc>
                <a:spcPct val="115000"/>
              </a:lnSpc>
              <a:spcBef>
                <a:spcPts val="0"/>
              </a:spcBef>
              <a:spcAft>
                <a:spcPts val="1000"/>
              </a:spcAft>
              <a:tabLst>
                <a:tab pos="360045" algn="l"/>
              </a:tabLst>
            </a:pPr>
            <a:r>
              <a:rPr lang="ar-SA" b="1" dirty="0">
                <a:solidFill>
                  <a:srgbClr val="0070C0"/>
                </a:solidFill>
                <a:ea typeface="Calibri"/>
              </a:rPr>
              <a:t> تتحكم أجهزة تكييف الهواء في درجة الحرارة ونسبة الرطوبة ونسبة الغبار والغازات والروائح في الهواء وسرعة الهواء كذلك مما يسبب الراحة الكافية للعاملين في المصنع . ومن ناحية أخرى هناك صناعات لا تتم إلا في الهواء المكيف (صناعة الزجاج الأمامي السيارات ) كذلك اقسام لا يتم العمل بداخلها إلا في شروط معينة (</a:t>
            </a:r>
            <a:r>
              <a:rPr lang="fa-IR" b="1" dirty="0">
                <a:solidFill>
                  <a:srgbClr val="0070C0"/>
                </a:solidFill>
                <a:ea typeface="Calibri"/>
              </a:rPr>
              <a:t>۲۰</a:t>
            </a:r>
            <a:r>
              <a:rPr lang="ar-SA" b="1" dirty="0">
                <a:solidFill>
                  <a:srgbClr val="0070C0"/>
                </a:solidFill>
                <a:ea typeface="Calibri"/>
              </a:rPr>
              <a:t> درجه ،   52 % رطوبة نسبية) مثل معامل أجهزة القيام والتفيش، ولكن يعيب استخدام أجهزة تكييف الهواء التكاليف الباهظة اللازمة لتركيبها  وصيانتها وتكون أما أجهزة منفصلة أو هناك وحدة مركزية توزع على الأقسام وتفصل بين الطريقتين حسب طبيعة ومقدار الهواء المطلوب. </a:t>
            </a:r>
            <a:endParaRPr lang="en-US" sz="2000" b="1" dirty="0">
              <a:solidFill>
                <a:srgbClr val="0070C0"/>
              </a:solidFill>
              <a:ea typeface="Calibri"/>
              <a:cs typeface="Arial"/>
            </a:endParaRPr>
          </a:p>
          <a:p>
            <a:pPr marL="0" marR="0" algn="just" rtl="1">
              <a:lnSpc>
                <a:spcPct val="115000"/>
              </a:lnSpc>
              <a:spcBef>
                <a:spcPts val="0"/>
              </a:spcBef>
              <a:spcAft>
                <a:spcPts val="1000"/>
              </a:spcAft>
              <a:tabLst>
                <a:tab pos="360045" algn="l"/>
              </a:tabLst>
            </a:pPr>
            <a:r>
              <a:rPr lang="ar-SA" b="1" dirty="0">
                <a:solidFill>
                  <a:srgbClr val="0070C0"/>
                </a:solidFill>
                <a:ea typeface="Calibri"/>
              </a:rPr>
              <a:t>وفي بعض البلاد المتقدمة تمنع النقابات العمالية العمال من العمل إذا كان المصنع غير مكيف بالكامل لذلك فإن تكييف الهواء في هذه البلاد أصبح ضرورة حتمية</a:t>
            </a:r>
            <a:endParaRPr lang="en-US" sz="2000" b="1" dirty="0">
              <a:solidFill>
                <a:srgbClr val="0070C0"/>
              </a:solidFill>
              <a:ea typeface="Calibri"/>
              <a:cs typeface="Arial"/>
            </a:endParaRPr>
          </a:p>
        </p:txBody>
      </p:sp>
    </p:spTree>
    <p:extLst>
      <p:ext uri="{BB962C8B-B14F-4D97-AF65-F5344CB8AC3E}">
        <p14:creationId xmlns:p14="http://schemas.microsoft.com/office/powerpoint/2010/main" val="1502070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95534"/>
            <a:ext cx="10515600" cy="6762465"/>
          </a:xfrm>
        </p:spPr>
        <p:txBody>
          <a:bodyPr>
            <a:normAutofit fontScale="85000" lnSpcReduction="10000"/>
          </a:bodyPr>
          <a:lstStyle/>
          <a:p>
            <a:pPr marL="0" marR="0" indent="0" algn="r" rtl="1">
              <a:lnSpc>
                <a:spcPct val="115000"/>
              </a:lnSpc>
              <a:spcBef>
                <a:spcPts val="0"/>
              </a:spcBef>
              <a:spcAft>
                <a:spcPts val="1000"/>
              </a:spcAft>
              <a:buNone/>
              <a:tabLst>
                <a:tab pos="360045" algn="l"/>
              </a:tabLst>
            </a:pPr>
            <a:r>
              <a:rPr lang="ar-SA" sz="3600" b="1" u="sng" dirty="0">
                <a:solidFill>
                  <a:srgbClr val="FF0000"/>
                </a:solidFill>
                <a:effectLst>
                  <a:outerShdw blurRad="38100" dist="38100" dir="2700000" algn="tl">
                    <a:srgbClr val="000000">
                      <a:alpha val="43137"/>
                    </a:srgbClr>
                  </a:outerShdw>
                </a:effectLst>
                <a:ea typeface="Calibri"/>
              </a:rPr>
              <a:t>7-  الحد من الضوضاء والاهتزازات :</a:t>
            </a:r>
            <a:endParaRPr lang="en-US" sz="3600" b="1" dirty="0">
              <a:solidFill>
                <a:srgbClr val="FF0000"/>
              </a:solidFill>
              <a:effectLst>
                <a:outerShdw blurRad="38100" dist="38100" dir="2700000" algn="tl">
                  <a:srgbClr val="000000">
                    <a:alpha val="43137"/>
                  </a:srgbClr>
                </a:outerShdw>
              </a:effectLst>
              <a:ea typeface="Calibri"/>
              <a:cs typeface="Arial"/>
            </a:endParaRPr>
          </a:p>
          <a:p>
            <a:pPr marL="0" marR="0" indent="0" algn="r" rtl="1">
              <a:lnSpc>
                <a:spcPct val="115000"/>
              </a:lnSpc>
              <a:spcBef>
                <a:spcPts val="0"/>
              </a:spcBef>
              <a:spcAft>
                <a:spcPts val="1000"/>
              </a:spcAft>
              <a:buNone/>
            </a:pPr>
            <a:r>
              <a:rPr lang="ar-SA" b="1" dirty="0">
                <a:ea typeface="Calibri"/>
              </a:rPr>
              <a:t> تؤدي الضوضاء والاهتزازات إلى نقص الانتاج وحدوث انهيار جسماني و ذهني </a:t>
            </a:r>
            <a:r>
              <a:rPr lang="ar-EG" b="1" dirty="0">
                <a:ea typeface="Calibri"/>
              </a:rPr>
              <a:t>لل</a:t>
            </a:r>
            <a:r>
              <a:rPr lang="ar-SA" b="1" dirty="0">
                <a:ea typeface="Calibri"/>
              </a:rPr>
              <a:t>عاملين في المصنع ويصل العامل إلى مرحلة الإجهاد بسرعة كبيرة وتعرف الضوضاء  بانها کل صوت عالي غير  مألوف او صوت مزعج لا يمكن التحكم فيه .</a:t>
            </a:r>
            <a:endParaRPr lang="en-US" sz="2000" b="1" dirty="0">
              <a:ea typeface="Calibri"/>
              <a:cs typeface="Arial"/>
            </a:endParaRPr>
          </a:p>
          <a:p>
            <a:pPr marL="0" marR="0" indent="0" algn="justLow" rtl="1">
              <a:lnSpc>
                <a:spcPct val="115000"/>
              </a:lnSpc>
              <a:spcBef>
                <a:spcPts val="0"/>
              </a:spcBef>
              <a:spcAft>
                <a:spcPts val="1000"/>
              </a:spcAft>
              <a:buNone/>
            </a:pPr>
            <a:r>
              <a:rPr lang="ar-SA" b="1" dirty="0">
                <a:ea typeface="Calibri"/>
              </a:rPr>
              <a:t>وتأثير الأصوات الغير منتظمة والمتقطعة يكون أسوأ بكثير من الأصوات الثابتة أو المنتظمة ولا يمكن القضاء على الضوضاء نهائيا ولكن تستخدم بعض الوسائل للحد من الضوضاء نذكر منها :</a:t>
            </a:r>
            <a:endParaRPr lang="en-US" sz="2000" b="1" dirty="0">
              <a:ea typeface="Calibri"/>
              <a:cs typeface="Arial"/>
            </a:endParaRPr>
          </a:p>
          <a:p>
            <a:pPr marL="0" indent="0" algn="justLow" rtl="1">
              <a:lnSpc>
                <a:spcPct val="115000"/>
              </a:lnSpc>
              <a:spcBef>
                <a:spcPts val="0"/>
              </a:spcBef>
              <a:spcAft>
                <a:spcPts val="1000"/>
              </a:spcAft>
              <a:buNone/>
            </a:pPr>
            <a:r>
              <a:rPr lang="ar-SA" b="1" dirty="0">
                <a:solidFill>
                  <a:srgbClr val="0070C0"/>
                </a:solidFill>
                <a:ea typeface="Calibri"/>
              </a:rPr>
              <a:t>أ)  إصلاح أو تزييت أو استبدال أجزاء الماكينات أو الماكينات التي تصدر أصوات مرتفعة تحدث ضوضاء. </a:t>
            </a:r>
            <a:endParaRPr lang="en-US" sz="2000" b="1" dirty="0">
              <a:solidFill>
                <a:srgbClr val="0070C0"/>
              </a:solidFill>
              <a:ea typeface="Calibri"/>
              <a:cs typeface="Arial"/>
            </a:endParaRPr>
          </a:p>
          <a:p>
            <a:pPr marL="0" marR="0" indent="0" algn="justLow" rtl="1">
              <a:lnSpc>
                <a:spcPct val="115000"/>
              </a:lnSpc>
              <a:spcBef>
                <a:spcPts val="0"/>
              </a:spcBef>
              <a:spcAft>
                <a:spcPts val="1000"/>
              </a:spcAft>
              <a:buNone/>
            </a:pPr>
            <a:r>
              <a:rPr lang="ar-SA" b="1" dirty="0">
                <a:solidFill>
                  <a:srgbClr val="0070C0"/>
                </a:solidFill>
                <a:ea typeface="Calibri"/>
              </a:rPr>
              <a:t>ب) استخدام طراز حديث من الماكينات التي لا تسبب أي نوع من الضوضاء .</a:t>
            </a:r>
            <a:endParaRPr lang="ar-EG" b="1" dirty="0">
              <a:solidFill>
                <a:srgbClr val="0070C0"/>
              </a:solidFill>
              <a:ea typeface="Calibri"/>
            </a:endParaRPr>
          </a:p>
          <a:p>
            <a:pPr marL="0" marR="0" indent="0" algn="justLow" rtl="1">
              <a:lnSpc>
                <a:spcPct val="115000"/>
              </a:lnSpc>
              <a:spcBef>
                <a:spcPts val="0"/>
              </a:spcBef>
              <a:spcAft>
                <a:spcPts val="1000"/>
              </a:spcAft>
              <a:buNone/>
            </a:pPr>
            <a:r>
              <a:rPr lang="ar-SA" b="1" dirty="0">
                <a:solidFill>
                  <a:srgbClr val="0070C0"/>
                </a:solidFill>
                <a:ea typeface="Calibri"/>
              </a:rPr>
              <a:t> ج) تثبيت الماكينات على قواعد (خشبية أو من المطاط ) تمتص اهتزاز الميكنة </a:t>
            </a:r>
            <a:endParaRPr lang="en-US" sz="2000" b="1" dirty="0">
              <a:solidFill>
                <a:srgbClr val="0070C0"/>
              </a:solidFill>
              <a:ea typeface="Calibri"/>
              <a:cs typeface="Arial"/>
            </a:endParaRPr>
          </a:p>
          <a:p>
            <a:pPr marL="0" marR="0" indent="0" algn="justLow" rtl="1">
              <a:lnSpc>
                <a:spcPct val="115000"/>
              </a:lnSpc>
              <a:spcBef>
                <a:spcPts val="0"/>
              </a:spcBef>
              <a:spcAft>
                <a:spcPts val="1000"/>
              </a:spcAft>
              <a:buNone/>
            </a:pPr>
            <a:r>
              <a:rPr lang="ar-SA" b="1" dirty="0">
                <a:solidFill>
                  <a:srgbClr val="0070C0"/>
                </a:solidFill>
                <a:ea typeface="Calibri"/>
              </a:rPr>
              <a:t>د) تغطية أرضية وجدران المصنع بمادة الفلين التي تمتص الصوت و منع تردده وانعكاسه مما يسبب صدى صوت . </a:t>
            </a:r>
            <a:endParaRPr lang="en-US" sz="2000" b="1" dirty="0">
              <a:solidFill>
                <a:srgbClr val="0070C0"/>
              </a:solidFill>
              <a:ea typeface="Calibri"/>
              <a:cs typeface="Arial"/>
            </a:endParaRPr>
          </a:p>
          <a:p>
            <a:pPr marL="0" marR="0" indent="0" algn="justLow" rtl="1">
              <a:lnSpc>
                <a:spcPct val="115000"/>
              </a:lnSpc>
              <a:spcBef>
                <a:spcPts val="0"/>
              </a:spcBef>
              <a:spcAft>
                <a:spcPts val="1000"/>
              </a:spcAft>
              <a:buNone/>
            </a:pPr>
            <a:r>
              <a:rPr lang="ar-SA" b="1" dirty="0">
                <a:solidFill>
                  <a:srgbClr val="0070C0"/>
                </a:solidFill>
                <a:ea typeface="Calibri"/>
              </a:rPr>
              <a:t>هـ) تزويد العمال بسدادات من القطن لوضعها في الأذن في حالة الأصوات العالية التي لا يمكن التخلص منها (المكابس الترددية ذات القدرات العالية) . </a:t>
            </a:r>
            <a:endParaRPr lang="en-US" sz="2000" b="1" dirty="0">
              <a:solidFill>
                <a:srgbClr val="0070C0"/>
              </a:solidFill>
              <a:ea typeface="Calibri"/>
              <a:cs typeface="Arial"/>
            </a:endParaRPr>
          </a:p>
          <a:p>
            <a:pPr marL="0" marR="0" indent="0" algn="justLow" rtl="1">
              <a:lnSpc>
                <a:spcPct val="115000"/>
              </a:lnSpc>
              <a:spcBef>
                <a:spcPts val="0"/>
              </a:spcBef>
              <a:spcAft>
                <a:spcPts val="1000"/>
              </a:spcAft>
              <a:buNone/>
            </a:pPr>
            <a:r>
              <a:rPr lang="ar-SA" b="1" dirty="0">
                <a:solidFill>
                  <a:srgbClr val="0070C0"/>
                </a:solidFill>
                <a:ea typeface="Calibri"/>
              </a:rPr>
              <a:t>و) عزل الأقسام التي يصدر عنها أصوات عالية عن باقي أقسام المصنع</a:t>
            </a:r>
            <a:r>
              <a:rPr lang="ar-EG" b="1" dirty="0">
                <a:solidFill>
                  <a:srgbClr val="0070C0"/>
                </a:solidFill>
                <a:ea typeface="Calibri"/>
              </a:rPr>
              <a:t>.</a:t>
            </a:r>
            <a:endParaRPr lang="en-US" sz="2000" b="1" dirty="0">
              <a:solidFill>
                <a:srgbClr val="0070C0"/>
              </a:solidFill>
              <a:ea typeface="Calibri"/>
              <a:cs typeface="Arial"/>
            </a:endParaRPr>
          </a:p>
          <a:p>
            <a:pPr algn="r" rtl="1"/>
            <a:endParaRPr lang="en-US" b="1" dirty="0"/>
          </a:p>
        </p:txBody>
      </p:sp>
    </p:spTree>
    <p:extLst>
      <p:ext uri="{BB962C8B-B14F-4D97-AF65-F5344CB8AC3E}">
        <p14:creationId xmlns:p14="http://schemas.microsoft.com/office/powerpoint/2010/main" val="13932747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368490"/>
            <a:ext cx="10515600" cy="5808473"/>
          </a:xfrm>
        </p:spPr>
        <p:txBody>
          <a:bodyPr/>
          <a:lstStyle/>
          <a:p>
            <a:pPr marL="0" marR="0" indent="0" algn="r" rtl="1">
              <a:lnSpc>
                <a:spcPct val="115000"/>
              </a:lnSpc>
              <a:spcBef>
                <a:spcPts val="0"/>
              </a:spcBef>
              <a:spcAft>
                <a:spcPts val="1000"/>
              </a:spcAft>
              <a:buNone/>
            </a:pPr>
            <a:r>
              <a:rPr lang="ar-SA" sz="3600" b="1" dirty="0">
                <a:solidFill>
                  <a:srgbClr val="FF0000"/>
                </a:solidFill>
                <a:effectLst>
                  <a:outerShdw blurRad="38100" dist="38100" dir="2700000" algn="tl">
                    <a:srgbClr val="000000">
                      <a:alpha val="43137"/>
                    </a:srgbClr>
                  </a:outerShdw>
                </a:effectLst>
                <a:ea typeface="Calibri"/>
              </a:rPr>
              <a:t>■ ثامنا : برنامج التحميل :</a:t>
            </a:r>
            <a:endParaRPr lang="en-US" sz="3600" b="1" dirty="0">
              <a:solidFill>
                <a:srgbClr val="FF0000"/>
              </a:solidFill>
              <a:effectLst>
                <a:outerShdw blurRad="38100" dist="38100" dir="2700000" algn="tl">
                  <a:srgbClr val="000000">
                    <a:alpha val="43137"/>
                  </a:srgbClr>
                </a:outerShdw>
              </a:effectLst>
              <a:ea typeface="Calibri"/>
              <a:cs typeface="Arial"/>
            </a:endParaRPr>
          </a:p>
          <a:p>
            <a:pPr marL="0" marR="0" indent="0" algn="justLow" rtl="1">
              <a:lnSpc>
                <a:spcPct val="115000"/>
              </a:lnSpc>
              <a:spcBef>
                <a:spcPts val="0"/>
              </a:spcBef>
              <a:spcAft>
                <a:spcPts val="1000"/>
              </a:spcAft>
              <a:buNone/>
            </a:pPr>
            <a:r>
              <a:rPr lang="ar-SA" b="1" dirty="0">
                <a:ea typeface="Calibri"/>
              </a:rPr>
              <a:t>يتم إعداد برنامج التحميل على أساس الأفراد أو المعدات تبعا لطبيعة الأقسام ويستخدم (نظام جانت البياني ) لتمثيل برنامج التحميل .</a:t>
            </a:r>
            <a:endParaRPr lang="en-US" sz="2000" b="1" dirty="0">
              <a:ea typeface="Calibri"/>
              <a:cs typeface="Arial"/>
            </a:endParaRPr>
          </a:p>
          <a:p>
            <a:pPr marL="0" marR="0" indent="0" algn="justLow" rtl="1">
              <a:lnSpc>
                <a:spcPct val="115000"/>
              </a:lnSpc>
              <a:spcBef>
                <a:spcPts val="0"/>
              </a:spcBef>
              <a:spcAft>
                <a:spcPts val="1000"/>
              </a:spcAft>
              <a:buNone/>
            </a:pPr>
            <a:r>
              <a:rPr lang="ar-SA" b="1" u="sng" dirty="0">
                <a:ea typeface="Calibri"/>
              </a:rPr>
              <a:t> ما يؤخذ في الاعتبار عند إعداد برنامج التحميل :</a:t>
            </a:r>
            <a:r>
              <a:rPr lang="ar-SA" b="1" dirty="0">
                <a:ea typeface="Calibri"/>
              </a:rPr>
              <a:t> </a:t>
            </a:r>
            <a:endParaRPr lang="en-US" sz="2000" b="1" dirty="0">
              <a:ea typeface="Calibri"/>
              <a:cs typeface="Arial"/>
            </a:endParaRPr>
          </a:p>
          <a:p>
            <a:pPr marL="0" marR="0" indent="0" algn="justLow" rtl="1">
              <a:lnSpc>
                <a:spcPct val="115000"/>
              </a:lnSpc>
              <a:spcBef>
                <a:spcPts val="0"/>
              </a:spcBef>
              <a:spcAft>
                <a:spcPts val="1000"/>
              </a:spcAft>
              <a:buNone/>
            </a:pPr>
            <a:r>
              <a:rPr lang="ar-SA" b="1" dirty="0">
                <a:ea typeface="Calibri"/>
              </a:rPr>
              <a:t>1 - ما اقترحته الإدارة الهندسية من طرق فنية للإنتاج  وما قدرته إدارة دراسة العمل من وقت التشغيل</a:t>
            </a:r>
            <a:endParaRPr lang="en-US" sz="2000" b="1" dirty="0">
              <a:ea typeface="Calibri"/>
              <a:cs typeface="Arial"/>
            </a:endParaRPr>
          </a:p>
          <a:p>
            <a:pPr marL="0" marR="0" indent="0" algn="justLow" rtl="1">
              <a:lnSpc>
                <a:spcPct val="115000"/>
              </a:lnSpc>
              <a:spcBef>
                <a:spcPts val="0"/>
              </a:spcBef>
              <a:spcAft>
                <a:spcPts val="1000"/>
              </a:spcAft>
              <a:buNone/>
            </a:pPr>
            <a:r>
              <a:rPr lang="ar-SA" b="1" dirty="0">
                <a:ea typeface="Calibri"/>
              </a:rPr>
              <a:t> </a:t>
            </a:r>
            <a:r>
              <a:rPr lang="fa-IR" b="1" dirty="0">
                <a:ea typeface="Calibri"/>
              </a:rPr>
              <a:t>۲- </a:t>
            </a:r>
            <a:r>
              <a:rPr lang="ar-SA" b="1" dirty="0">
                <a:ea typeface="Calibri"/>
              </a:rPr>
              <a:t>تنفيذ الطلبيات التي ارتبط بها المصنع . </a:t>
            </a:r>
            <a:endParaRPr lang="en-US" sz="2000" b="1" dirty="0">
              <a:ea typeface="Calibri"/>
              <a:cs typeface="Arial"/>
            </a:endParaRPr>
          </a:p>
          <a:p>
            <a:pPr marL="0" indent="0" algn="r" rtl="1">
              <a:buNone/>
            </a:pPr>
            <a:endParaRPr lang="en-US" b="1" dirty="0"/>
          </a:p>
        </p:txBody>
      </p:sp>
    </p:spTree>
    <p:extLst>
      <p:ext uri="{BB962C8B-B14F-4D97-AF65-F5344CB8AC3E}">
        <p14:creationId xmlns:p14="http://schemas.microsoft.com/office/powerpoint/2010/main" val="3357321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CBB8AD-3EA7-401A-8E30-603413F79D24}"/>
              </a:ext>
            </a:extLst>
          </p:cNvPr>
          <p:cNvSpPr>
            <a:spLocks noGrp="1"/>
          </p:cNvSpPr>
          <p:nvPr>
            <p:ph idx="1"/>
          </p:nvPr>
        </p:nvSpPr>
        <p:spPr>
          <a:xfrm>
            <a:off x="643328" y="5171606"/>
            <a:ext cx="10515600" cy="674559"/>
          </a:xfrm>
        </p:spPr>
        <p:txBody>
          <a:bodyPr/>
          <a:lstStyle/>
          <a:p>
            <a:pPr marL="0" lvl="0" indent="0" algn="ctr" rtl="1">
              <a:buNone/>
            </a:pPr>
            <a:r>
              <a:rPr lang="en-US" sz="3600" dirty="0">
                <a:solidFill>
                  <a:prstClr val="white"/>
                </a:solidFill>
              </a:rPr>
              <a:t>THANK YOU</a:t>
            </a:r>
            <a:endParaRPr lang="ar-EG" sz="3600" dirty="0">
              <a:solidFill>
                <a:prstClr val="white"/>
              </a:solidFill>
            </a:endParaRPr>
          </a:p>
          <a:p>
            <a:endParaRPr lang="en-US" dirty="0"/>
          </a:p>
        </p:txBody>
      </p:sp>
    </p:spTree>
    <p:extLst>
      <p:ext uri="{BB962C8B-B14F-4D97-AF65-F5344CB8AC3E}">
        <p14:creationId xmlns:p14="http://schemas.microsoft.com/office/powerpoint/2010/main" val="4089671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C2E213-F9A6-48F7-AF98-DC02BFD4DC54}"/>
              </a:ext>
            </a:extLst>
          </p:cNvPr>
          <p:cNvSpPr>
            <a:spLocks noGrp="1"/>
          </p:cNvSpPr>
          <p:nvPr>
            <p:ph idx="1"/>
          </p:nvPr>
        </p:nvSpPr>
        <p:spPr>
          <a:xfrm>
            <a:off x="1567543" y="1580607"/>
            <a:ext cx="10256520" cy="4611188"/>
          </a:xfrm>
        </p:spPr>
        <p:txBody>
          <a:bodyPr>
            <a:normAutofit/>
          </a:bodyPr>
          <a:lstStyle/>
          <a:p>
            <a:pPr lvl="0" algn="just" rtl="1"/>
            <a:r>
              <a:rPr lang="ar-EG" b="1" u="sng" dirty="0">
                <a:solidFill>
                  <a:srgbClr val="C00000"/>
                </a:solidFill>
                <a:effectLst>
                  <a:outerShdw blurRad="38100" dist="38100" dir="2700000" algn="tl">
                    <a:srgbClr val="000000">
                      <a:alpha val="43137"/>
                    </a:srgbClr>
                  </a:outerShdw>
                </a:effectLst>
              </a:rPr>
              <a:t>رابعاً </a:t>
            </a:r>
            <a:r>
              <a:rPr lang="en-US" b="1" u="sng" dirty="0">
                <a:solidFill>
                  <a:srgbClr val="C00000"/>
                </a:solidFill>
                <a:effectLst>
                  <a:outerShdw blurRad="38100" dist="38100" dir="2700000" algn="tl">
                    <a:srgbClr val="000000">
                      <a:alpha val="43137"/>
                    </a:srgbClr>
                  </a:outerShdw>
                </a:effectLst>
              </a:rPr>
              <a:t> :</a:t>
            </a:r>
            <a:r>
              <a:rPr lang="ar-EG" b="1" dirty="0">
                <a:solidFill>
                  <a:srgbClr val="C00000"/>
                </a:solidFill>
              </a:rPr>
              <a:t>تحديد الخدمات العامة لكل قسم على حدة مثل الكهرباء  الماء و الصرف و البخار و التبريد و التكييف.</a:t>
            </a:r>
          </a:p>
          <a:p>
            <a:pPr lvl="0" algn="just" rtl="1"/>
            <a:r>
              <a:rPr lang="ar-EG" b="1" u="sng" dirty="0">
                <a:solidFill>
                  <a:srgbClr val="FF0000"/>
                </a:solidFill>
                <a:effectLst>
                  <a:outerShdw blurRad="38100" dist="38100" dir="2700000" algn="tl">
                    <a:srgbClr val="000000">
                      <a:alpha val="43137"/>
                    </a:srgbClr>
                  </a:outerShdw>
                </a:effectLst>
              </a:rPr>
              <a:t>خامساً: </a:t>
            </a:r>
            <a:r>
              <a:rPr lang="ar-EG" b="1" dirty="0">
                <a:solidFill>
                  <a:srgbClr val="FF0000"/>
                </a:solidFill>
              </a:rPr>
              <a:t>تحديد احتياجات الإدارة الفنية و الإدارة العامة من الأفراد .</a:t>
            </a:r>
          </a:p>
          <a:p>
            <a:pPr lvl="0" algn="just" rtl="1"/>
            <a:r>
              <a:rPr lang="ar-EG" b="1" u="sng" dirty="0">
                <a:solidFill>
                  <a:schemeClr val="accent6">
                    <a:lumMod val="50000"/>
                  </a:schemeClr>
                </a:solidFill>
                <a:effectLst>
                  <a:outerShdw blurRad="38100" dist="38100" dir="2700000" algn="tl">
                    <a:srgbClr val="000000">
                      <a:alpha val="43137"/>
                    </a:srgbClr>
                  </a:outerShdw>
                </a:effectLst>
              </a:rPr>
              <a:t>سادساً: </a:t>
            </a:r>
            <a:r>
              <a:rPr lang="ar-EG" b="1" dirty="0">
                <a:solidFill>
                  <a:schemeClr val="accent6">
                    <a:lumMod val="50000"/>
                  </a:schemeClr>
                </a:solidFill>
              </a:rPr>
              <a:t>تحديد الممرات الرئيسية  الفرعية بين الأقسام المختلفة ومن ثم تحدد المساحة الكلية اللازمة للمصنع .</a:t>
            </a:r>
          </a:p>
          <a:p>
            <a:pPr lvl="0" algn="just" rtl="1"/>
            <a:r>
              <a:rPr lang="ar-EG" b="1" u="sng" dirty="0">
                <a:solidFill>
                  <a:schemeClr val="accent1">
                    <a:lumMod val="50000"/>
                  </a:schemeClr>
                </a:solidFill>
                <a:effectLst>
                  <a:outerShdw blurRad="38100" dist="38100" dir="2700000" algn="tl">
                    <a:srgbClr val="000000">
                      <a:alpha val="43137"/>
                    </a:srgbClr>
                  </a:outerShdw>
                </a:effectLst>
              </a:rPr>
              <a:t>سابعاً: </a:t>
            </a:r>
            <a:r>
              <a:rPr lang="ar-EG" b="1" dirty="0">
                <a:solidFill>
                  <a:schemeClr val="accent1">
                    <a:lumMod val="50000"/>
                  </a:schemeClr>
                </a:solidFill>
              </a:rPr>
              <a:t>توضع تصميمات الإنشاءات و المباني مع مراعة الظروف الصحية الملائمة للعمل مثل دورات المياه وقاعات الطعام و الإضاءة المناسبة وأجهزة توليد الحرارة و أجهزة التهوية و أجهزة تكييف الهواء و الحد من الضوضاء .</a:t>
            </a:r>
          </a:p>
          <a:p>
            <a:pPr lvl="0" algn="just" rtl="1"/>
            <a:r>
              <a:rPr lang="ar-EG" b="1" u="sng" dirty="0">
                <a:solidFill>
                  <a:srgbClr val="00B050"/>
                </a:solidFill>
                <a:effectLst>
                  <a:outerShdw blurRad="38100" dist="38100" dir="2700000" algn="tl">
                    <a:srgbClr val="000000">
                      <a:alpha val="43137"/>
                    </a:srgbClr>
                  </a:outerShdw>
                </a:effectLst>
              </a:rPr>
              <a:t>ثامناً: </a:t>
            </a:r>
            <a:r>
              <a:rPr lang="ar-EG" b="1" dirty="0">
                <a:solidFill>
                  <a:srgbClr val="00B050"/>
                </a:solidFill>
              </a:rPr>
              <a:t>يبدأ في التنفيذ للإنشاءات و المباني باستخدام برامج زمنية محددة .</a:t>
            </a:r>
          </a:p>
        </p:txBody>
      </p:sp>
    </p:spTree>
    <p:extLst>
      <p:ext uri="{BB962C8B-B14F-4D97-AF65-F5344CB8AC3E}">
        <p14:creationId xmlns:p14="http://schemas.microsoft.com/office/powerpoint/2010/main" val="1976996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DB4B9-3FF4-4D55-BFC6-E33CD5B6E728}"/>
              </a:ext>
            </a:extLst>
          </p:cNvPr>
          <p:cNvSpPr>
            <a:spLocks noGrp="1"/>
          </p:cNvSpPr>
          <p:nvPr>
            <p:ph type="title"/>
          </p:nvPr>
        </p:nvSpPr>
        <p:spPr/>
        <p:txBody>
          <a:bodyPr/>
          <a:lstStyle/>
          <a:p>
            <a:pPr algn="r" rtl="1"/>
            <a:r>
              <a:rPr lang="ar-EG" b="1" u="sng" dirty="0">
                <a:solidFill>
                  <a:srgbClr val="FF0000"/>
                </a:solidFill>
                <a:effectLst>
                  <a:outerShdw blurRad="38100" dist="38100" dir="2700000" algn="tl">
                    <a:srgbClr val="000000">
                      <a:alpha val="43137"/>
                    </a:srgbClr>
                  </a:outerShdw>
                </a:effectLst>
              </a:rPr>
              <a:t>أولاً : تحديد المساحة الكلية اللازمة للآلة </a:t>
            </a:r>
            <a:endParaRPr lang="en-US" b="1" u="sng"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05C2E213-F9A6-48F7-AF98-DC02BFD4DC54}"/>
              </a:ext>
            </a:extLst>
          </p:cNvPr>
          <p:cNvSpPr>
            <a:spLocks noGrp="1"/>
          </p:cNvSpPr>
          <p:nvPr>
            <p:ph idx="1"/>
          </p:nvPr>
        </p:nvSpPr>
        <p:spPr/>
        <p:txBody>
          <a:bodyPr>
            <a:normAutofit/>
          </a:bodyPr>
          <a:lstStyle/>
          <a:p>
            <a:pPr algn="r" rtl="1"/>
            <a:r>
              <a:rPr lang="ar-EG" b="1" dirty="0"/>
              <a:t>تتم عملية التشغيل في محطات التشغيل داخل القسم و المقصود بمحطة التشغيل أي مجموعة من الآلات (آلة واحدة أو أكثر) يتولى إدارتها (عامل واحد أو أكثر) لتحقيق هدف فني محدد (مثل عملية النسيج) .</a:t>
            </a:r>
          </a:p>
          <a:p>
            <a:pPr algn="r" rtl="1"/>
            <a:r>
              <a:rPr lang="ar-EG" b="1" u="sng" dirty="0">
                <a:solidFill>
                  <a:srgbClr val="FF0000"/>
                </a:solidFill>
                <a:effectLst>
                  <a:outerShdw blurRad="38100" dist="38100" dir="2700000" algn="tl">
                    <a:srgbClr val="000000">
                      <a:alpha val="43137"/>
                    </a:srgbClr>
                  </a:outerShdw>
                </a:effectLst>
              </a:rPr>
              <a:t>◄◄ تحديد مساحة محطة التشغيل :</a:t>
            </a:r>
          </a:p>
          <a:p>
            <a:pPr marL="0" indent="0" algn="r" rtl="1">
              <a:buNone/>
            </a:pPr>
            <a:r>
              <a:rPr lang="ar-EG" b="1" dirty="0"/>
              <a:t>          لكي نحدد المساحة الكلية لمحطة التشغيل يراعي مساحة كل من : </a:t>
            </a:r>
          </a:p>
          <a:p>
            <a:pPr marL="0" indent="0" algn="r" rtl="1">
              <a:buNone/>
            </a:pPr>
            <a:r>
              <a:rPr lang="ar-EG" b="1" dirty="0"/>
              <a:t>1- </a:t>
            </a:r>
            <a:r>
              <a:rPr lang="ar-EG" b="1" dirty="0">
                <a:solidFill>
                  <a:schemeClr val="accent1">
                    <a:lumMod val="50000"/>
                  </a:schemeClr>
                </a:solidFill>
              </a:rPr>
              <a:t>مساحة الآلة من جميع الاتجاهات خلال فترة التوقف و التشغيل وما يلزمها من محركات كهربائية أو محولات أو أي أدوات مساعدة أخرى .</a:t>
            </a:r>
          </a:p>
          <a:p>
            <a:pPr marL="0" indent="0" algn="r" rtl="1">
              <a:buNone/>
            </a:pPr>
            <a:r>
              <a:rPr lang="ar-EG" b="1" dirty="0">
                <a:solidFill>
                  <a:schemeClr val="accent1">
                    <a:lumMod val="75000"/>
                  </a:schemeClr>
                </a:solidFill>
              </a:rPr>
              <a:t>2- المساحة اللازمة للخامات .</a:t>
            </a:r>
          </a:p>
          <a:p>
            <a:pPr marL="0" indent="0" algn="r" rtl="1">
              <a:buNone/>
            </a:pPr>
            <a:r>
              <a:rPr lang="ar-EG" b="1" dirty="0">
                <a:solidFill>
                  <a:schemeClr val="accent1">
                    <a:lumMod val="50000"/>
                  </a:schemeClr>
                </a:solidFill>
              </a:rPr>
              <a:t> 3- المساحة اللازمة للمنتجات .</a:t>
            </a:r>
          </a:p>
          <a:p>
            <a:pPr marL="0" indent="0" algn="r" rtl="1">
              <a:buNone/>
            </a:pPr>
            <a:endParaRPr lang="en-US" b="1" dirty="0"/>
          </a:p>
        </p:txBody>
      </p:sp>
    </p:spTree>
    <p:extLst>
      <p:ext uri="{BB962C8B-B14F-4D97-AF65-F5344CB8AC3E}">
        <p14:creationId xmlns:p14="http://schemas.microsoft.com/office/powerpoint/2010/main" val="365404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C2E213-F9A6-48F7-AF98-DC02BFD4DC54}"/>
              </a:ext>
            </a:extLst>
          </p:cNvPr>
          <p:cNvSpPr>
            <a:spLocks noGrp="1"/>
          </p:cNvSpPr>
          <p:nvPr>
            <p:ph idx="1"/>
          </p:nvPr>
        </p:nvSpPr>
        <p:spPr>
          <a:xfrm>
            <a:off x="692331" y="1838687"/>
            <a:ext cx="10988041" cy="3922033"/>
          </a:xfrm>
        </p:spPr>
        <p:txBody>
          <a:bodyPr>
            <a:normAutofit fontScale="85000" lnSpcReduction="10000"/>
          </a:bodyPr>
          <a:lstStyle/>
          <a:p>
            <a:pPr marL="0" lvl="0" indent="0" algn="r" rtl="1">
              <a:buNone/>
            </a:pPr>
            <a:r>
              <a:rPr lang="ar-EG" sz="4600" b="1" dirty="0">
                <a:solidFill>
                  <a:prstClr val="black"/>
                </a:solidFill>
              </a:rPr>
              <a:t>4- المساحة اللازمة للعامل ليتمكن  من مباشرة عمله في إي اتجاه .</a:t>
            </a:r>
          </a:p>
          <a:p>
            <a:pPr marL="0" lvl="0" indent="0" algn="r" rtl="1">
              <a:buNone/>
            </a:pPr>
            <a:r>
              <a:rPr lang="ar-EG" sz="4600" b="1" dirty="0">
                <a:solidFill>
                  <a:srgbClr val="002060"/>
                </a:solidFill>
              </a:rPr>
              <a:t>5- المساحة اللازمة للصيانة في إي اتجاه .</a:t>
            </a:r>
          </a:p>
          <a:p>
            <a:pPr marL="0" lvl="0" indent="0" algn="r" rtl="1">
              <a:buNone/>
            </a:pPr>
            <a:r>
              <a:rPr lang="ar-EG" sz="4600" b="1" dirty="0">
                <a:solidFill>
                  <a:schemeClr val="accent1">
                    <a:lumMod val="75000"/>
                  </a:schemeClr>
                </a:solidFill>
              </a:rPr>
              <a:t>6- المساحة اللازمة لتخزين العدد .</a:t>
            </a:r>
          </a:p>
          <a:p>
            <a:pPr marL="0" lvl="0" indent="0" algn="r" rtl="1">
              <a:buNone/>
            </a:pPr>
            <a:r>
              <a:rPr lang="ar-EG" sz="4600" b="1" dirty="0">
                <a:solidFill>
                  <a:schemeClr val="accent1">
                    <a:lumMod val="75000"/>
                  </a:schemeClr>
                </a:solidFill>
              </a:rPr>
              <a:t>7- المساحة اللازمة لممرات ووصول الخامات ونقل المنتجات .</a:t>
            </a:r>
          </a:p>
          <a:p>
            <a:pPr marL="0" lvl="0" indent="0" algn="r" rtl="1">
              <a:buNone/>
            </a:pPr>
            <a:r>
              <a:rPr lang="ar-EG" sz="4600" b="1" dirty="0">
                <a:solidFill>
                  <a:srgbClr val="0070C0"/>
                </a:solidFill>
              </a:rPr>
              <a:t>8- المساحة اللازمة لإجراء التفتيش على الخامات و المنتجات .</a:t>
            </a:r>
          </a:p>
          <a:p>
            <a:pPr marL="0" lvl="0" indent="0" algn="r" rtl="1">
              <a:buNone/>
            </a:pPr>
            <a:r>
              <a:rPr lang="ar-EG" sz="4600" b="1" dirty="0">
                <a:solidFill>
                  <a:srgbClr val="00B0F0"/>
                </a:solidFill>
              </a:rPr>
              <a:t>9- المساحة اللازمة لحركة الماكينة .</a:t>
            </a:r>
          </a:p>
          <a:p>
            <a:pPr algn="r" rtl="1"/>
            <a:endParaRPr lang="en-US" dirty="0"/>
          </a:p>
        </p:txBody>
      </p:sp>
    </p:spTree>
    <p:extLst>
      <p:ext uri="{BB962C8B-B14F-4D97-AF65-F5344CB8AC3E}">
        <p14:creationId xmlns:p14="http://schemas.microsoft.com/office/powerpoint/2010/main" val="2123729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DB4B9-3FF4-4D55-BFC6-E33CD5B6E728}"/>
              </a:ext>
            </a:extLst>
          </p:cNvPr>
          <p:cNvSpPr>
            <a:spLocks noGrp="1"/>
          </p:cNvSpPr>
          <p:nvPr>
            <p:ph type="title"/>
          </p:nvPr>
        </p:nvSpPr>
        <p:spPr/>
        <p:txBody>
          <a:bodyPr/>
          <a:lstStyle/>
          <a:p>
            <a:pPr algn="r" rtl="1"/>
            <a:r>
              <a:rPr lang="ar-EG" b="1" u="sng" dirty="0">
                <a:solidFill>
                  <a:srgbClr val="FF0000"/>
                </a:solidFill>
              </a:rPr>
              <a:t>ثانياً : تحديد أقسام المصنع الانتاجية </a:t>
            </a:r>
            <a:endParaRPr lang="en-US" b="1" u="sng" dirty="0">
              <a:solidFill>
                <a:srgbClr val="FF0000"/>
              </a:solidFill>
            </a:endParaRPr>
          </a:p>
        </p:txBody>
      </p:sp>
      <p:sp>
        <p:nvSpPr>
          <p:cNvPr id="3" name="Content Placeholder 2">
            <a:extLst>
              <a:ext uri="{FF2B5EF4-FFF2-40B4-BE49-F238E27FC236}">
                <a16:creationId xmlns:a16="http://schemas.microsoft.com/office/drawing/2014/main" id="{05C2E213-F9A6-48F7-AF98-DC02BFD4DC54}"/>
              </a:ext>
            </a:extLst>
          </p:cNvPr>
          <p:cNvSpPr>
            <a:spLocks noGrp="1"/>
          </p:cNvSpPr>
          <p:nvPr>
            <p:ph idx="1"/>
          </p:nvPr>
        </p:nvSpPr>
        <p:spPr>
          <a:xfrm>
            <a:off x="1567542" y="2374266"/>
            <a:ext cx="9786257" cy="2249986"/>
          </a:xfrm>
        </p:spPr>
        <p:txBody>
          <a:bodyPr/>
          <a:lstStyle/>
          <a:p>
            <a:pPr algn="r" rtl="1"/>
            <a:r>
              <a:rPr lang="ar-EG" b="1" dirty="0"/>
              <a:t>يتم تجميع مراكز الانتاج في قسم واحد حسب نوع الانتاج أو نوع العملية أو على أساس المجموعات وذلك تبعاً إلى نظم الانتاج المستخدمة .</a:t>
            </a:r>
          </a:p>
          <a:p>
            <a:pPr algn="r" rtl="1"/>
            <a:r>
              <a:rPr lang="ar-EG" b="1" dirty="0"/>
              <a:t>ففي حالة الانتاج ترتب الآلات حسب نوع الانتاج وفي الانتاج المتغير ترتب الآلات على أساس نوع العملية وفي انتاج الدفع على أساس المجموعات .</a:t>
            </a:r>
          </a:p>
          <a:p>
            <a:pPr algn="r" rtl="1"/>
            <a:endParaRPr lang="en-US" dirty="0"/>
          </a:p>
        </p:txBody>
      </p:sp>
    </p:spTree>
    <p:extLst>
      <p:ext uri="{BB962C8B-B14F-4D97-AF65-F5344CB8AC3E}">
        <p14:creationId xmlns:p14="http://schemas.microsoft.com/office/powerpoint/2010/main" val="87573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DB4B9-3FF4-4D55-BFC6-E33CD5B6E728}"/>
              </a:ext>
            </a:extLst>
          </p:cNvPr>
          <p:cNvSpPr>
            <a:spLocks noGrp="1"/>
          </p:cNvSpPr>
          <p:nvPr>
            <p:ph type="title"/>
          </p:nvPr>
        </p:nvSpPr>
        <p:spPr>
          <a:xfrm>
            <a:off x="825138" y="286748"/>
            <a:ext cx="10515600" cy="1325563"/>
          </a:xfrm>
        </p:spPr>
        <p:txBody>
          <a:bodyPr/>
          <a:lstStyle/>
          <a:p>
            <a:pPr algn="r" rtl="1"/>
            <a:r>
              <a:rPr lang="ar-EG" dirty="0">
                <a:solidFill>
                  <a:srgbClr val="FF0000"/>
                </a:solidFill>
              </a:rPr>
              <a:t> </a:t>
            </a:r>
            <a:r>
              <a:rPr lang="ar-EG" b="1" u="sng" dirty="0">
                <a:solidFill>
                  <a:srgbClr val="FF0000"/>
                </a:solidFill>
              </a:rPr>
              <a:t>التخطيط النهائي للقسم:- </a:t>
            </a:r>
            <a:endParaRPr lang="en-US" b="1" u="sng" dirty="0">
              <a:solidFill>
                <a:srgbClr val="FF0000"/>
              </a:solidFill>
            </a:endParaRPr>
          </a:p>
        </p:txBody>
      </p:sp>
      <p:sp>
        <p:nvSpPr>
          <p:cNvPr id="3" name="Content Placeholder 2">
            <a:extLst>
              <a:ext uri="{FF2B5EF4-FFF2-40B4-BE49-F238E27FC236}">
                <a16:creationId xmlns:a16="http://schemas.microsoft.com/office/drawing/2014/main" id="{05C2E213-F9A6-48F7-AF98-DC02BFD4DC54}"/>
              </a:ext>
            </a:extLst>
          </p:cNvPr>
          <p:cNvSpPr>
            <a:spLocks noGrp="1"/>
          </p:cNvSpPr>
          <p:nvPr>
            <p:ph idx="1"/>
          </p:nvPr>
        </p:nvSpPr>
        <p:spPr>
          <a:xfrm>
            <a:off x="1463040" y="1541417"/>
            <a:ext cx="9890759" cy="4635546"/>
          </a:xfrm>
        </p:spPr>
        <p:txBody>
          <a:bodyPr>
            <a:normAutofit fontScale="92500" lnSpcReduction="20000"/>
          </a:bodyPr>
          <a:lstStyle/>
          <a:p>
            <a:pPr marL="0" indent="0" algn="just" rtl="1">
              <a:buNone/>
            </a:pPr>
            <a:r>
              <a:rPr lang="ar-EG" b="1" dirty="0"/>
              <a:t>1. نستخدم برامج الكمبيوتر مثل (الأتوكاد) لعمل مخطط أفقي </a:t>
            </a:r>
            <a:r>
              <a:rPr lang="en-US" b="1" dirty="0"/>
              <a:t>Plan</a:t>
            </a:r>
            <a:r>
              <a:rPr lang="ar-EG" b="1" dirty="0"/>
              <a:t> تمثل فيه كل من محطات التشغيل ومراكز الانتاج بمقياس رسم مناسب. </a:t>
            </a:r>
          </a:p>
          <a:p>
            <a:pPr marL="0" indent="0" algn="just" rtl="1">
              <a:buNone/>
            </a:pPr>
            <a:r>
              <a:rPr lang="ar-EG" b="1" dirty="0"/>
              <a:t>2. ترتب كل من محطات التشغيل ومراكز الانتاج بالنسبة لبعضها البعض مع مراعاة الممرات المطلوبة  بينها .</a:t>
            </a:r>
          </a:p>
          <a:p>
            <a:pPr marL="0" indent="0" algn="just" rtl="1">
              <a:buNone/>
            </a:pPr>
            <a:r>
              <a:rPr lang="ar-EG" b="1" dirty="0"/>
              <a:t>يراعي في رسم المخطط الأفقي (</a:t>
            </a:r>
            <a:r>
              <a:rPr lang="en-US" b="1" dirty="0"/>
              <a:t>Plan</a:t>
            </a:r>
            <a:r>
              <a:rPr lang="ar-EG" b="1" dirty="0"/>
              <a:t>) تمثل مساحات الخدمات الفنية والإدارية ثم تأخذ الترتيب المناسب مع مركز الانتاج . </a:t>
            </a:r>
          </a:p>
          <a:p>
            <a:pPr marL="0" indent="0" algn="just" rtl="1">
              <a:buNone/>
            </a:pPr>
            <a:r>
              <a:rPr lang="ar-EG" b="1" dirty="0"/>
              <a:t>4. تراعى وضع الممرات الفرعية والرئيسية  .</a:t>
            </a:r>
          </a:p>
          <a:p>
            <a:pPr marL="0" indent="0" algn="just" rtl="1">
              <a:buNone/>
            </a:pPr>
            <a:r>
              <a:rPr lang="ar-EG" b="1" dirty="0"/>
              <a:t>5. يحدد بذلك المساحة الكلية للقسم .</a:t>
            </a:r>
          </a:p>
          <a:p>
            <a:pPr marL="0" indent="0" algn="just" rtl="1">
              <a:buNone/>
            </a:pPr>
            <a:r>
              <a:rPr lang="ar-EG" b="1" dirty="0"/>
              <a:t>6. نستخدم طريقة المحاولة والخطأ للوصول إلى أقل مسافة ممكنة يتحركها كل من المنتجات والأفراد .</a:t>
            </a:r>
          </a:p>
          <a:p>
            <a:pPr marL="0" indent="0" algn="just" rtl="1">
              <a:buNone/>
            </a:pPr>
            <a:r>
              <a:rPr lang="ar-EG" b="1" dirty="0"/>
              <a:t>7. يراعي وجود مخرج للطوارئ والالتزام بمعاير السلامة المهنية.</a:t>
            </a:r>
          </a:p>
          <a:p>
            <a:pPr marL="0" indent="0" algn="just" rtl="1">
              <a:buNone/>
            </a:pPr>
            <a:r>
              <a:rPr lang="ar-EG" b="1" dirty="0"/>
              <a:t>8. تراعي التوسعات المنتظرة في كل قسم . </a:t>
            </a:r>
          </a:p>
          <a:p>
            <a:pPr algn="r" rtl="1"/>
            <a:endParaRPr lang="en-US" dirty="0"/>
          </a:p>
        </p:txBody>
      </p:sp>
    </p:spTree>
    <p:extLst>
      <p:ext uri="{BB962C8B-B14F-4D97-AF65-F5344CB8AC3E}">
        <p14:creationId xmlns:p14="http://schemas.microsoft.com/office/powerpoint/2010/main" val="2706910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DB4B9-3FF4-4D55-BFC6-E33CD5B6E728}"/>
              </a:ext>
            </a:extLst>
          </p:cNvPr>
          <p:cNvSpPr>
            <a:spLocks noGrp="1"/>
          </p:cNvSpPr>
          <p:nvPr>
            <p:ph type="title"/>
          </p:nvPr>
        </p:nvSpPr>
        <p:spPr/>
        <p:txBody>
          <a:bodyPr/>
          <a:lstStyle/>
          <a:p>
            <a:pPr algn="r" rtl="1"/>
            <a:endParaRPr lang="en-US"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473160" y="1306287"/>
            <a:ext cx="7408120" cy="43238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4127863" y="5781487"/>
            <a:ext cx="4891078" cy="369332"/>
          </a:xfrm>
          <a:prstGeom prst="rect">
            <a:avLst/>
          </a:prstGeom>
        </p:spPr>
        <p:txBody>
          <a:bodyPr wrap="square">
            <a:spAutoFit/>
          </a:bodyPr>
          <a:lstStyle/>
          <a:p>
            <a:pPr algn="ctr" rtl="1"/>
            <a:r>
              <a:rPr lang="ar-EG" b="1" dirty="0"/>
              <a:t>تخطيط أفقي </a:t>
            </a:r>
            <a:r>
              <a:rPr lang="en-US" b="1" dirty="0"/>
              <a:t>Plan </a:t>
            </a:r>
            <a:r>
              <a:rPr lang="ar-EG" b="1" dirty="0"/>
              <a:t>كامل لقسم </a:t>
            </a:r>
            <a:endParaRPr lang="en-US" b="1" dirty="0"/>
          </a:p>
        </p:txBody>
      </p:sp>
    </p:spTree>
    <p:extLst>
      <p:ext uri="{BB962C8B-B14F-4D97-AF65-F5344CB8AC3E}">
        <p14:creationId xmlns:p14="http://schemas.microsoft.com/office/powerpoint/2010/main" val="3735487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DB4B9-3FF4-4D55-BFC6-E33CD5B6E728}"/>
              </a:ext>
            </a:extLst>
          </p:cNvPr>
          <p:cNvSpPr>
            <a:spLocks noGrp="1"/>
          </p:cNvSpPr>
          <p:nvPr>
            <p:ph type="title"/>
          </p:nvPr>
        </p:nvSpPr>
        <p:spPr/>
        <p:txBody>
          <a:bodyPr/>
          <a:lstStyle/>
          <a:p>
            <a:pPr algn="r" rtl="1"/>
            <a:r>
              <a:rPr lang="ar-EG" b="1" dirty="0">
                <a:solidFill>
                  <a:srgbClr val="FF0000"/>
                </a:solidFill>
                <a:effectLst>
                  <a:outerShdw blurRad="38100" dist="38100" dir="2700000" algn="tl">
                    <a:srgbClr val="000000">
                      <a:alpha val="43137"/>
                    </a:srgbClr>
                  </a:outerShdw>
                </a:effectLst>
              </a:rPr>
              <a:t>ثالثاً : احتياج الأقسام الانتاجية من الخدمات الفنية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05C2E213-F9A6-48F7-AF98-DC02BFD4DC54}"/>
              </a:ext>
            </a:extLst>
          </p:cNvPr>
          <p:cNvSpPr>
            <a:spLocks noGrp="1"/>
          </p:cNvSpPr>
          <p:nvPr>
            <p:ph idx="1"/>
          </p:nvPr>
        </p:nvSpPr>
        <p:spPr>
          <a:xfrm>
            <a:off x="940525" y="1436914"/>
            <a:ext cx="10648406" cy="5094515"/>
          </a:xfrm>
        </p:spPr>
        <p:txBody>
          <a:bodyPr>
            <a:normAutofit fontScale="92500" lnSpcReduction="10000"/>
          </a:bodyPr>
          <a:lstStyle/>
          <a:p>
            <a:pPr algn="just" rtl="1"/>
            <a:r>
              <a:rPr lang="ar-EG" b="1" u="sng" dirty="0">
                <a:effectLst>
                  <a:outerShdw blurRad="38100" dist="38100" dir="2700000" algn="tl">
                    <a:srgbClr val="000000">
                      <a:alpha val="43137"/>
                    </a:srgbClr>
                  </a:outerShdw>
                </a:effectLst>
              </a:rPr>
              <a:t>1- أعمال الصيانة : </a:t>
            </a:r>
            <a:r>
              <a:rPr lang="ar-EG" b="1" dirty="0"/>
              <a:t>يقوم قسم الصيانة في المصنع بثلاث أنواع مختلفة من الصيانة  وهي : </a:t>
            </a:r>
          </a:p>
          <a:p>
            <a:pPr marL="0" indent="0" algn="just" rtl="1">
              <a:buNone/>
            </a:pPr>
            <a:r>
              <a:rPr lang="ar-EG" b="1" dirty="0"/>
              <a:t>أ) </a:t>
            </a:r>
            <a:r>
              <a:rPr lang="ar-EG" b="1" dirty="0">
                <a:solidFill>
                  <a:srgbClr val="FF0000"/>
                </a:solidFill>
              </a:rPr>
              <a:t>الصيانة الدورية </a:t>
            </a:r>
            <a:r>
              <a:rPr lang="ar-EG" b="1" dirty="0"/>
              <a:t>: وضع البرامج  الزمنية المسبقة لصيانة الماكينات حتى لا تتعطل في المستقبل .</a:t>
            </a:r>
          </a:p>
          <a:p>
            <a:pPr marL="0" indent="0" algn="just" rtl="1">
              <a:buNone/>
            </a:pPr>
            <a:r>
              <a:rPr lang="ar-EG" b="1" dirty="0">
                <a:solidFill>
                  <a:srgbClr val="FF0000"/>
                </a:solidFill>
              </a:rPr>
              <a:t>ب) الصيانة العلاجية </a:t>
            </a:r>
            <a:r>
              <a:rPr lang="ar-EG" b="1" dirty="0">
                <a:solidFill>
                  <a:srgbClr val="002060"/>
                </a:solidFill>
              </a:rPr>
              <a:t>: عمل الإصلاحات الضرورية  للماكينات عندما تتوقف فعلاً عن العمل .</a:t>
            </a:r>
          </a:p>
          <a:p>
            <a:pPr marL="0" indent="0" algn="just" rtl="1">
              <a:buNone/>
            </a:pPr>
            <a:r>
              <a:rPr lang="ar-EG" b="1" dirty="0">
                <a:solidFill>
                  <a:srgbClr val="FF0000"/>
                </a:solidFill>
              </a:rPr>
              <a:t>ج) الصيانة السريعة : </a:t>
            </a:r>
            <a:r>
              <a:rPr lang="ar-EG" b="1" dirty="0">
                <a:solidFill>
                  <a:srgbClr val="002060"/>
                </a:solidFill>
              </a:rPr>
              <a:t>إجراء الإصلاحات السريعة باستخدام تجهيزات خاصة حتى لا يتوقف خط الإنتاج عن العمل ثم تجري الصيانة العلاجية بعد ذلك بين الورديات أو بعد انتهاء العمل</a:t>
            </a:r>
            <a:r>
              <a:rPr lang="ar-EG" b="1" dirty="0">
                <a:solidFill>
                  <a:srgbClr val="FF0000"/>
                </a:solidFill>
              </a:rPr>
              <a:t> </a:t>
            </a:r>
          </a:p>
          <a:p>
            <a:pPr algn="just" rtl="1"/>
            <a:r>
              <a:rPr lang="ar-EG" b="1" dirty="0"/>
              <a:t>يقوم قسم الصيانة كذلك بتركيب الماكينات الجديدة ونقل الماكينات من مكان إلى اخر لأي سبب و أهمية قسم الصيانة لا يخفى على أحد حيث أن هذا القسم مسئول مسئولية كاملة عن استمرار الخط الانتاجي في العمل دون توقف بالإضافة إلى مسئوليته عن جودة الانتاج حيث أن الصيانة تتدخل مباشرة في تحديد الانتاج كما ونوعا. </a:t>
            </a:r>
          </a:p>
          <a:p>
            <a:pPr algn="just" rtl="1"/>
            <a:r>
              <a:rPr lang="ar-EG" b="1" u="sng" dirty="0">
                <a:solidFill>
                  <a:srgbClr val="002060"/>
                </a:solidFill>
                <a:effectLst>
                  <a:outerShdw blurRad="38100" dist="38100" dir="2700000" algn="tl">
                    <a:srgbClr val="000000">
                      <a:alpha val="43137"/>
                    </a:srgbClr>
                  </a:outerShdw>
                </a:effectLst>
              </a:rPr>
              <a:t>2- المعامل : </a:t>
            </a:r>
            <a:r>
              <a:rPr lang="ar-EG" b="1" dirty="0">
                <a:solidFill>
                  <a:srgbClr val="002060"/>
                </a:solidFill>
              </a:rPr>
              <a:t>تقوم المعامل بدور رئيسي في التفتيش على كل من الخامات قبل الانتاج والمنتجات بعد الانتاج وذلك لمراقبة الصلاحية الفنية لكل من الخامات والمنتجات وتقوم المعامل بتقديم المساعدة لكل من إدارة التفتيش على مراقبة الانتاج وكذلك مساعدة قسم البحوث والتطورات في أبحاثه المستمرة . </a:t>
            </a:r>
            <a:endParaRPr lang="en-US" b="1" dirty="0">
              <a:solidFill>
                <a:srgbClr val="002060"/>
              </a:solidFill>
            </a:endParaRPr>
          </a:p>
        </p:txBody>
      </p:sp>
    </p:spTree>
    <p:extLst>
      <p:ext uri="{BB962C8B-B14F-4D97-AF65-F5344CB8AC3E}">
        <p14:creationId xmlns:p14="http://schemas.microsoft.com/office/powerpoint/2010/main" val="23869080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TotalTime>
  <Words>2956</Words>
  <Application>Microsoft Office PowerPoint</Application>
  <PresentationFormat>Widescreen</PresentationFormat>
  <Paragraphs>144</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تنظيم صناعي  أ.م.د/ عادل عبدالمنعم أبوخزيم</vt:lpstr>
      <vt:lpstr>الفصل الرابع:الدراسات الفنية لتخطيط المصنع</vt:lpstr>
      <vt:lpstr>PowerPoint Presentation</vt:lpstr>
      <vt:lpstr>أولاً : تحديد المساحة الكلية اللازمة للآلة </vt:lpstr>
      <vt:lpstr>PowerPoint Presentation</vt:lpstr>
      <vt:lpstr>ثانياً : تحديد أقسام المصنع الانتاجية </vt:lpstr>
      <vt:lpstr> التخطيط النهائي للقسم:- </vt:lpstr>
      <vt:lpstr>PowerPoint Presentation</vt:lpstr>
      <vt:lpstr>ثالثاً : احتياج الأقسام الانتاجية من الخدمات الفنية :</vt:lpstr>
      <vt:lpstr>PowerPoint Presentation</vt:lpstr>
      <vt:lpstr>PowerPoint Presentation</vt:lpstr>
      <vt:lpstr>رابعا: احتياج الاقسام الانتاجية من الخدمات العامة :</vt:lpstr>
      <vt:lpstr>خامسا: تحديد احتياج الإدارة الفنية والإدارة العامة من الأفراد</vt:lpstr>
      <vt:lpstr>2-إدارة رقابة التنفيذ : وهي بدورها تنقسم إلى الإدارات التالية :  </vt:lpstr>
      <vt:lpstr>الإدارات المالية والإدارية : وهي تنقسم إلى :</vt:lpstr>
      <vt:lpstr> ۲ - إدارة شئون الأفراد : وهي تقوم بالمهام التالية :</vt:lpstr>
      <vt:lpstr>۳ - إدارة التسويق أو المبيعات:-</vt:lpstr>
      <vt:lpstr>سادسا : تحديد المساحة الكلية النهائية للمصنع : نتتبع الخطوات التالية لتحديد المساحة النهائية  للمصنع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Adel Abokhozaim</dc:creator>
  <cp:lastModifiedBy>Adel Abokhozaim</cp:lastModifiedBy>
  <cp:revision>31</cp:revision>
  <dcterms:created xsi:type="dcterms:W3CDTF">2020-03-22T03:57:15Z</dcterms:created>
  <dcterms:modified xsi:type="dcterms:W3CDTF">2020-04-06T04:36:32Z</dcterms:modified>
</cp:coreProperties>
</file>