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E91B-FC03-4892-9280-6EE8B59CA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F196D-0169-41BC-9F91-BD3C2A6AD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BFBBA-BF39-41EB-8102-838AB787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4ECB5-3469-43F3-9184-BED8E314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5DF6-9F3A-49A4-A641-E13A63E1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6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F11A5-3E04-46E2-B73B-6CE0EE3CB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A1C7E-6B5F-4EB4-B9F5-30337889D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441B8-3E70-4075-AA6D-5D843B97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A61BF-A249-410C-83DC-16D396C7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F047B-5457-4DD6-93E3-3D506D21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1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939AE1-78FE-40EB-86DD-160A27520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F2EA3-4B3B-4212-8286-F709F2284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F8792-D102-43B8-ADE0-713A4F06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71377-1D51-4255-9E6E-F3242C65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F5A3B-5E7D-4215-98CD-DA2B0031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7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AECD3-E836-4024-ADFF-AC2A7EFC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3D81-E66E-41B5-BF5E-B99EBA271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AAC4A-E045-4E35-A5BA-7E9C2BE94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43867-0304-42EA-A723-D9065C3B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F6555-6468-415E-A3B2-32D5815D7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1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108D-E00A-470E-BC32-7A887727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53AA6-23AE-4EC2-B688-B41DD12A3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BCA16-2DA5-4CD8-965F-D9EA1E48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B57FD-D6F5-4D60-AE7F-E7823B73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2BC28-EA1F-482E-8A90-787E4B36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1DEF-B5D9-4D77-AEBB-BE61B768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768D-121B-4BCF-904D-41024D3D6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99DF7-99F8-4A07-A9E0-49E06B417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36B79-F771-4E11-9114-804C8372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C6585-C611-4294-B318-E1B111374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DA080-8980-427B-AFF2-19AA624CC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5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EB0B7-94A0-409E-83F9-64E3204FC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2316D-FEE6-43F8-BC31-4451971A4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111E8-0CE2-414D-AEC7-D8FB30E31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CA088-C7A3-4FF2-B4A5-10585AC85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AE17D8-049B-411F-ADB4-3ADAC4949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88AB0-9FA5-4E2E-8C65-5755F61A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C742DA-3EF0-42CD-8DFF-9E23C801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52DD-6FA2-4BC5-A160-BAA83C08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9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9B3B-5FF3-4FBA-93FA-C2FA115F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D6EC7-267E-4826-86BB-42D61EBC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81823-49F0-4508-B1EE-008CBBF4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9D72E-6ABA-4F65-A556-DA2CA046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1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514B0A-29C3-40D3-9866-3C8AD3C8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20B82-DBC5-4B05-AD8B-F6C34D2B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2B06B-70F6-4A65-AF46-58C894C7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6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5CFF-EF2A-4EC9-A482-82DB4EB30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13760-277E-460E-A1DD-28B02ABDC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56678-DC71-4799-A75B-6A7BBC5CA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134C7-A473-4E37-8C03-AF532429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0B3B9-E396-40B2-B9F9-37FD6E90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D69AF-652B-47D0-BDB5-9BDDF26A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6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2EBD7-7128-47CA-854A-8758FD41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F5BB46-8923-4D24-B5AD-0E49BB698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E858C-11C8-49AB-8B08-B6C4CA6F2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524B2-9C13-4CED-A9C2-5818F9D2E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7DB0D-737C-4621-A8CC-56064CA6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9387B-561B-4935-992C-5A74A2F1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2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F8636-1C0B-4AED-900C-850EA3D7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99A43-A991-42E5-9416-4B14CE93B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6FAC1-0B10-47CD-8B5C-2C37DAFD5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AA65E-05AE-449B-9F50-F04CC33BE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E30F9-168D-4B68-9B8C-817E0A2C3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DF7BE-BDFE-48DF-AD78-31858DBC9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0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87EEE-6163-4F6D-AFBA-942E3E84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860857"/>
            <a:ext cx="5576595" cy="1606212"/>
          </a:xfrm>
        </p:spPr>
        <p:txBody>
          <a:bodyPr/>
          <a:lstStyle/>
          <a:p>
            <a:r>
              <a:rPr lang="ar-E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تنظيم صناعي </a:t>
            </a:r>
            <a:br>
              <a:rPr lang="ar-E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EG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أ.م.د/ عادل عبدالمنعم أبوخزيم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3C467-521D-459A-B5AE-9FC10FAE8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08" y="4467069"/>
            <a:ext cx="9144000" cy="1225446"/>
          </a:xfrm>
        </p:spPr>
        <p:txBody>
          <a:bodyPr>
            <a:normAutofit fontScale="77500" lnSpcReduction="20000"/>
          </a:bodyPr>
          <a:lstStyle/>
          <a:p>
            <a:r>
              <a:rPr lang="ar-EG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الفرقة الثالثة </a:t>
            </a:r>
          </a:p>
          <a:p>
            <a:r>
              <a:rPr lang="ar-EG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الغزل والنسيج والتريكو </a:t>
            </a:r>
          </a:p>
          <a:p>
            <a:r>
              <a:rPr lang="ar-EG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محاضرة 29/ 3 / 2020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715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195"/>
            <a:ext cx="10515600" cy="1009651"/>
          </a:xfrm>
        </p:spPr>
        <p:txBody>
          <a:bodyPr>
            <a:norm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رابعاً انتاج متغير ولكنه متكرر (الدفعة)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478" y="1450846"/>
            <a:ext cx="6715593" cy="5407154"/>
          </a:xfrm>
        </p:spPr>
        <p:txBody>
          <a:bodyPr>
            <a:normAutofit/>
          </a:bodyPr>
          <a:lstStyle/>
          <a:p>
            <a:pPr algn="r" rtl="1"/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الإنتاج الذي تتعاقب فيه دور الانتاج لعدة منتجات متماثلة  ولفترة محدودة و قصيرة </a:t>
            </a:r>
            <a:endParaRPr lang="ar-EG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خصائص الإنتاج المتغير ولكنه متكرر (الدفعة) :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يجمع بين خصائص الإنتاج المستمر و المتغير .</a:t>
            </a:r>
            <a:endParaRPr lang="en-US" sz="2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2- يمكن أن ترتب الآلات  في القسم تبعاً لنوع المنتج أو ن</a:t>
            </a:r>
            <a:r>
              <a:rPr lang="ar-EG" sz="2600" b="1" dirty="0">
                <a:latin typeface="Calibri" panose="020F0502020204030204" pitchFamily="34" charset="0"/>
                <a:ea typeface="Calibri" panose="020F0502020204030204" pitchFamily="34" charset="0"/>
              </a:rPr>
              <a:t>و</a:t>
            </a: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ع العملية .</a:t>
            </a:r>
            <a:endParaRPr lang="en-US" sz="2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3- تخصص أقسام معينة لإنتاج منتج معين وقد تتقف هذه الاقسام في فترة زمنية لعدم وجود طلب عليها وتنتج منتج آخر , وما يتبع ذلك من تغيرات لذلك يجب التنبؤ بحجم الدفع المطلوبة</a:t>
            </a:r>
            <a:r>
              <a:rPr lang="ar-EG" sz="2600" b="1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3F4CA-9129-491A-BE54-E047DAA80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13" y="2279112"/>
            <a:ext cx="4706911" cy="425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5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193" y="494675"/>
            <a:ext cx="10124608" cy="6145968"/>
          </a:xfrm>
        </p:spPr>
        <p:txBody>
          <a:bodyPr>
            <a:noAutofit/>
          </a:bodyPr>
          <a:lstStyle/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مزايا الإنتاج بالدفع :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1- خفض زمن الإعداد الآلي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2- زيادة طاقة الماكينات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3- خفض تكاليف النقل الداخلي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4- تسهيل الرقابة على المنتجات تحت التشغيل .</a:t>
            </a:r>
            <a:endParaRPr lang="ar-EG" sz="32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عيوب الإنتاج بالدفع :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1- صعوبة تحقيق التوازن الزمني (التزامن) بين الماكينات في كل مجموعة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2- زيادة تكاليف الصيانة لضمان استمرار التشغيل .		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3- يحتاج إلى مشرفين ذو مهارة عالية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57735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خامساً الإنتاج الكبير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Mass production</a:t>
            </a: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856" y="1791872"/>
            <a:ext cx="10515600" cy="4351338"/>
          </a:xfrm>
        </p:spPr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إنتاج كميات هائلة جداً من نفس نوعية  المنتج نتيجة لتوفر الأسواق و التقدم التكنولوجي الذي ألغى  الطرق اليدوية ثم اتجه إلى الآلية ثم الأوتوماتيكية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◄ خصائص الإنتاج الكبير :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أدى إلى ظهور الانتاج النمطي حيث تكون المنتجات ذات صفات موحدة بحيث يحل الواحد منها مكان الآخر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 </a:t>
            </a: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ظهر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نتيجة للتقدم التكنولوجي وظهور الآلات التي تعمل بالحاسبات الآلية (الكمبيوتر) .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76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9646"/>
            <a:ext cx="10515600" cy="5637317"/>
          </a:xfrm>
        </p:spPr>
        <p:txBody>
          <a:bodyPr>
            <a:normAutofit fontScale="92500" lnSpcReduction="2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5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◄ مزايا الإنتاج الكبير :</a:t>
            </a:r>
            <a:endParaRPr lang="en-US" sz="3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- تحقيق وفورات في الشراء نتيجة الكمية الهائلة للمنتجات و بالتالي الكمية الهائلة المشتراه من الخامات وبذلك يطلب مواصفات معينة وبسعر معقول يتم الشراء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 تحقيق وفرات في تكاليف ال</a:t>
            </a: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ت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صن</a:t>
            </a: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ي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ع نتيجة الكمية الهائلة من المنتجات وثبات التكاليف الثابتة بالنسبة لهذا العدد و الحصول على مزايا الآلية و التكنولوجيا الحديثة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3- تحقيق وافرات في مصروفات البيع نتيجة أن الكمية الهائلة من المنتجات تنظم عملية التسويق و البيع مما يوفر مواصلات رخيصة وتوفير أرباح الوسطاء وتنظيم الحملة الإعلامية يكون رخيص كذلك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4- بث الثقة في منتجات الشركة وتحقيق الاستقرار في السوق .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5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◄ عيوب الإنتاج الكبير :</a:t>
            </a:r>
            <a:endParaRPr lang="en-US" sz="35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1-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ضخامة رأس المال اللازم للمشروع .		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 يحتاج أسواق ضخمة جداً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3- إذا تغيرت مواصفات المنتج تغيراً كبيراً سبب ذلك خسارة باهظة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8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17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96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9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6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BB8AD-3EA7-401A-8E30-603413F7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28" y="5171606"/>
            <a:ext cx="10515600" cy="674559"/>
          </a:xfrm>
        </p:spPr>
        <p:txBody>
          <a:bodyPr/>
          <a:lstStyle/>
          <a:p>
            <a:pPr marL="0" lvl="0" indent="0" algn="ctr" rtl="1">
              <a:buNone/>
            </a:pPr>
            <a:r>
              <a:rPr lang="en-US" sz="3600" dirty="0">
                <a:solidFill>
                  <a:prstClr val="white"/>
                </a:solidFill>
              </a:rPr>
              <a:t>THANK YOU</a:t>
            </a:r>
            <a:endParaRPr lang="ar-EG" sz="36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7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CS  Zomorrod Extra Bold"/>
              </a:rPr>
              <a:t>الفصل الثالث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CS  Zomorrod Extra Bold"/>
              </a:rPr>
              <a:t>نظم (أساليب) الإنتاج</a:t>
            </a:r>
            <a:b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600" b="1" dirty="0">
                <a:latin typeface="Calibri" panose="020F0502020204030204" pitchFamily="34" charset="0"/>
                <a:ea typeface="Calibri" panose="020F0502020204030204" pitchFamily="34" charset="0"/>
                <a:cs typeface="Adobe Arabic"/>
              </a:rPr>
              <a:t>تنقسم أساليب الإنتاج إلى 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أولاً : انتاج الوحدة (المفردة) :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ثانياً الإنتاج المستمر  :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ثالثاً : الإنتاج المتغير (التعاقدي)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رابعاً انتاج متغير ولكنه متكرر (الدفعة)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خامساً الإنتاج الكبير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Mass production</a:t>
            </a: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 :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6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12" y="479686"/>
            <a:ext cx="10515600" cy="791278"/>
          </a:xfrm>
        </p:spPr>
        <p:txBody>
          <a:bodyPr>
            <a:normAutofit/>
          </a:bodyPr>
          <a:lstStyle/>
          <a:p>
            <a:pPr lvl="0" indent="-2286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■ أولاً : انتاج الوحدة (المفردة) :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هو انتاج الجزء (قطعة المنتج الواحدة) بمفردها بصرف النظر عن العدد المطلوب منها ويكون التشغيل منصب على انتهاء المنتج من أوله إلى آخرة بصفة فردية مثل صناعة سيارة</a:t>
            </a:r>
            <a:r>
              <a:rPr lang="ar-EG" sz="32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بمواصفات خاصة 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خصائص انتاج الوحدة :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 الانتاج بمواصفات خاصة جداً – يبدأ في المنتج ويتم التشغيل عليه بالكامل لحين الانتهاء منه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 مميزات انتاج الوحدة :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 الحصول على المواصفات المطلوبة بدقة عالية 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عيوب انتاج الوحدة : 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 ارتفاع التكاليف – عدم التحميل الكامل للماكينات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5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950"/>
          </a:xfrm>
        </p:spPr>
        <p:txBody>
          <a:bodyPr>
            <a:normAutofit/>
          </a:bodyPr>
          <a:lstStyle/>
          <a:p>
            <a:pPr lvl="0" indent="-2286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4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ثانياً الإنتاج المستمر  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92" y="1675724"/>
            <a:ext cx="10515600" cy="4351338"/>
          </a:xfrm>
        </p:spPr>
        <p:txBody>
          <a:bodyPr/>
          <a:lstStyle/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الإنتاج الذي تتتابع عملياته الانتاجية في تسلسل ثابت لا يتغير ولا يتبدل نتيجة ثبات مواصفات الإنتاج  لوقت طويل جداً . لذلك ترتب الآلات</a:t>
            </a:r>
            <a:endParaRPr lang="ar-EG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تبعا لنوع الانتاج (أنظر الشكل)</a:t>
            </a:r>
            <a:endParaRPr lang="ar-EG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4163" marR="0" indent="-223838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7031038" algn="l"/>
              </a:tabLst>
            </a:pP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ومن أمثلة الإنتاج المستمر صناعة السيارات و السكر</a:t>
            </a:r>
            <a:endParaRPr lang="ar-EG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0325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7031038" algn="l"/>
              </a:tabLst>
            </a:pP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و الورق و الحديد و الصلب و السجائر و الدواء</a:t>
            </a:r>
            <a:r>
              <a:rPr lang="ar-EG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225425" indent="-1651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7031038" algn="l"/>
              </a:tabLst>
            </a:pP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يهيئ انتاج بمستوى عالي من الجودة .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DE5D0F-E3EC-4BA1-9F08-940E0E0E7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403762"/>
            <a:ext cx="4653663" cy="408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69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3672" y="491499"/>
            <a:ext cx="9330129" cy="5819359"/>
          </a:xfrm>
        </p:spPr>
        <p:txBody>
          <a:bodyPr>
            <a:normAutofit fontScale="70000" lnSpcReduction="2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44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</a:t>
            </a:r>
            <a:r>
              <a:rPr lang="ar-SA" sz="5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خصائص الإنتاج المستمر :</a:t>
            </a:r>
            <a:endParaRPr lang="en-US" sz="5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1- كمية الانتاج كبيرة جداً .		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2- تشابه مواصفات المنتج .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3- الماكينات المستخدمة تخصصية .	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4- ترتيب الآلات تبعاً لمواصفات المنتج ولا تتغير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5- قلة الخامات تحت التشغيل .	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6- العمال نصف مهرة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7- الإشراف على العمال سهل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8- تعطي التعليمات في بداية الإنتاج فقط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9- رأس المال الم</a:t>
            </a:r>
            <a:r>
              <a:rPr lang="ar-EG" sz="4400" b="1" dirty="0">
                <a:latin typeface="Calibri" panose="020F0502020204030204" pitchFamily="34" charset="0"/>
                <a:ea typeface="Calibri" panose="020F0502020204030204" pitchFamily="34" charset="0"/>
              </a:rPr>
              <a:t>ستثمر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 كبير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10- يجب أن تتزامن العملية الانتاجية لكل ماكينة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11- تعطيل أي آلة يؤدي إلى </a:t>
            </a:r>
            <a:r>
              <a:rPr lang="ar-EG" sz="4400" b="1" dirty="0">
                <a:latin typeface="Calibri" panose="020F0502020204030204" pitchFamily="34" charset="0"/>
                <a:ea typeface="Calibri" panose="020F0502020204030204" pitchFamily="34" charset="0"/>
              </a:rPr>
              <a:t>تو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قف الإنتاج .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35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492" y="284813"/>
            <a:ext cx="7531308" cy="589215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SA" sz="3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مميزات الإنتاج المستمر :</a:t>
            </a:r>
            <a:endParaRPr lang="en-US" sz="3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1- لا يحتاج إلى عمال مهرة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2- سهولة الإشراف على العمال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3- سهولة الإشراف على تتبع تسلسل عمليات التشغيل .	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4- زمن الإنتاج قصير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5- توفير في نقل المنتج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buNone/>
            </a:pP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عيوب  الإنتاج المستمر :</a:t>
            </a:r>
            <a:endParaRPr lang="en-US" sz="38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1- تعطيل أي ماكينة يؤدى إلى ت</a:t>
            </a:r>
            <a:r>
              <a:rPr lang="ar-EG" sz="3800" b="1" dirty="0">
                <a:latin typeface="Calibri" panose="020F0502020204030204" pitchFamily="34" charset="0"/>
                <a:ea typeface="Calibri" panose="020F0502020204030204" pitchFamily="34" charset="0"/>
              </a:rPr>
              <a:t>و</a:t>
            </a: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قف الانتاج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2- تحتاج رأس مال مستثمر كبير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3- صعوبة الإشراف الفني على العمال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4- يجب أن تتزامن العملية الإنتاجية 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ثالثاً : الإنتاج المتغير (التعاقدي)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800598"/>
          </a:xfrm>
        </p:spPr>
        <p:txBody>
          <a:bodyPr/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الإنتاج الذي يتغير مواصفاته من وقت لآخر تبعاً لطلبات المستهلكين لكميات محددة لهذا المنتج . لذلك ترتب الماكينات تبعاً لنوع العملية (أنظر الشكل)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	 </a:t>
            </a:r>
            <a:endParaRPr lang="ar-E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ومن أمثلة الإنتاج المتغير :</a:t>
            </a:r>
            <a:endParaRPr lang="ar-EG" sz="3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صناعة الطائرات – السفن – </a:t>
            </a:r>
            <a:endParaRPr lang="ar-EG" sz="3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آلات الورش – الكباري 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F9C39D-68D5-41FE-8EC7-C05BD69A8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84" y="2930007"/>
            <a:ext cx="4782217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4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823"/>
            <a:ext cx="10515600" cy="5981075"/>
          </a:xfrm>
        </p:spPr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خصائص الإنتاج المتغير  :</a:t>
            </a: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1- المنتجات  غير متشابه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2- الكمية  المطلوبة صغيرة نسبياً ومتغيرة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3- الآلات غير متخصصة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4- يجب أن يكون العمال علي قدر عالي من المهارة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5- كل طلبية تحتاج إلى تخطيط مختلف و تسلسل عمليات تشغيل مختلفة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6- كثرة الخامات تحت التشغيل 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7- الإشراف على العمال و تتبع تسلسل عمليات التشغيل صعب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8- تتغير التعليمات للعمال ك</a:t>
            </a:r>
            <a:r>
              <a:rPr lang="ar-EG" sz="3200" b="1" dirty="0">
                <a:latin typeface="Calibri" panose="020F0502020204030204" pitchFamily="34" charset="0"/>
                <a:ea typeface="Calibri" panose="020F0502020204030204" pitchFamily="34" charset="0"/>
              </a:rPr>
              <a:t>ل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ما تغير المنتج 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6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9744"/>
            <a:ext cx="10515600" cy="6056026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4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مميزات الإنتاج المتغير :</a:t>
            </a:r>
            <a:endParaRPr lang="en-US" sz="4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 المرونة الكاملة لتغير المنتج </a:t>
            </a:r>
            <a:r>
              <a:rPr lang="en-US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</a:p>
          <a:p>
            <a:pPr marL="0" indent="0" algn="r" rtl="1"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2- تعطل أي ماكينة لا يؤدي إلى توقف الإنتاج</a:t>
            </a:r>
            <a:endParaRPr lang="ar-EG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3- قلة رأس المال المستثمر </a:t>
            </a:r>
            <a:endParaRPr lang="ar-EG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4- سهولة الإشراف الفني على العمال </a:t>
            </a:r>
            <a:endParaRPr lang="ar-EG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endParaRPr lang="ar-EG" sz="42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359410" algn="l"/>
              </a:tabLst>
            </a:pPr>
            <a:r>
              <a:rPr lang="ar-SA" sz="4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عيوب الإنتاج المتغير :</a:t>
            </a:r>
            <a:endParaRPr lang="en-US" sz="4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latin typeface="Calibri" panose="020F0502020204030204" pitchFamily="34" charset="0"/>
                <a:ea typeface="Calibri" panose="020F0502020204030204" pitchFamily="34" charset="0"/>
              </a:rPr>
              <a:t>1- </a:t>
            </a: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صعوبة الإشراف على العمال و تتبع تسلسل عمليات التشغيل .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2- يحتاج إلى عمال مهرة .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3- كل طلبية تحتاج  إلى تخطيط جديد .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4- كل طلبية تحتاج إلى تعليمات جديدة . 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8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688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Roboto</vt:lpstr>
      <vt:lpstr>Office Theme</vt:lpstr>
      <vt:lpstr>تنظيم صناعي  أ.م.د/ عادل عبدالمنعم أبوخزيم</vt:lpstr>
      <vt:lpstr>الفصل الثالث نظم (أساليب) الإنتاج </vt:lpstr>
      <vt:lpstr>■ أولاً : انتاج الوحدة (المفردة) :</vt:lpstr>
      <vt:lpstr>ثانياً الإنتاج المستمر  :</vt:lpstr>
      <vt:lpstr>PowerPoint Presentation</vt:lpstr>
      <vt:lpstr>PowerPoint Presentation</vt:lpstr>
      <vt:lpstr>ثالثاً : الإنتاج المتغير (التعاقدي)</vt:lpstr>
      <vt:lpstr>PowerPoint Presentation</vt:lpstr>
      <vt:lpstr>PowerPoint Presentation</vt:lpstr>
      <vt:lpstr>رابعاً انتاج متغير ولكنه متكرر (الدفعة)</vt:lpstr>
      <vt:lpstr>PowerPoint Presentation</vt:lpstr>
      <vt:lpstr>خامساً الإنتاج الكبير Mass production: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 Abokhozaim</dc:creator>
  <cp:lastModifiedBy>Adel Abokhozaim</cp:lastModifiedBy>
  <cp:revision>10</cp:revision>
  <dcterms:created xsi:type="dcterms:W3CDTF">2020-03-22T03:57:15Z</dcterms:created>
  <dcterms:modified xsi:type="dcterms:W3CDTF">2020-03-29T20:57:26Z</dcterms:modified>
</cp:coreProperties>
</file>