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7" r:id="rId2"/>
    <p:sldId id="312" r:id="rId3"/>
    <p:sldId id="311" r:id="rId4"/>
    <p:sldId id="310" r:id="rId5"/>
    <p:sldId id="309" r:id="rId6"/>
    <p:sldId id="313" r:id="rId7"/>
    <p:sldId id="315" r:id="rId8"/>
    <p:sldId id="318" r:id="rId9"/>
    <p:sldId id="317" r:id="rId10"/>
    <p:sldId id="319" r:id="rId11"/>
    <p:sldId id="320" r:id="rId12"/>
    <p:sldId id="258" r:id="rId13"/>
    <p:sldId id="259"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03" autoAdjust="0"/>
    <p:restoredTop sz="94576" autoAdjust="0"/>
  </p:normalViewPr>
  <p:slideViewPr>
    <p:cSldViewPr>
      <p:cViewPr varScale="1">
        <p:scale>
          <a:sx n="86" d="100"/>
          <a:sy n="86" d="100"/>
        </p:scale>
        <p:origin x="162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571A28-4F08-48DE-809D-1098B2C76827}" type="datetimeFigureOut">
              <a:rPr lang="en-US" smtClean="0"/>
              <a:pPr/>
              <a:t>3/19/2020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9A581A-70EE-4D34-A375-4F038F8890FA}" type="slidenum">
              <a:rPr lang="en-US" smtClean="0"/>
              <a:pPr/>
              <a:t>‹#›</a:t>
            </a:fld>
            <a:endParaRPr lang="en-US"/>
          </a:p>
        </p:txBody>
      </p:sp>
    </p:spTree>
    <p:extLst>
      <p:ext uri="{BB962C8B-B14F-4D97-AF65-F5344CB8AC3E}">
        <p14:creationId xmlns:p14="http://schemas.microsoft.com/office/powerpoint/2010/main" val="2974878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F314975-0C46-4608-AD80-0840CD33D419}" type="datetimeFigureOut">
              <a:rPr lang="en-US" smtClean="0"/>
              <a:pPr/>
              <a:t>3/19/2020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A82793A-2163-4A62-98AA-2E89DF6F7B7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F314975-0C46-4608-AD80-0840CD33D41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2793A-2163-4A62-98AA-2E89DF6F7B7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F314975-0C46-4608-AD80-0840CD33D41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2793A-2163-4A62-98AA-2E89DF6F7B7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F314975-0C46-4608-AD80-0840CD33D41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2793A-2163-4A62-98AA-2E89DF6F7B78}"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F314975-0C46-4608-AD80-0840CD33D41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2793A-2163-4A62-98AA-2E89DF6F7B7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F314975-0C46-4608-AD80-0840CD33D419}"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2793A-2163-4A62-98AA-2E89DF6F7B78}"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F314975-0C46-4608-AD80-0840CD33D419}" type="datetimeFigureOut">
              <a:rPr lang="en-US" smtClean="0"/>
              <a:pPr/>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82793A-2163-4A62-98AA-2E89DF6F7B7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F314975-0C46-4608-AD80-0840CD33D419}" type="datetimeFigureOut">
              <a:rPr lang="en-US" smtClean="0"/>
              <a:pPr/>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82793A-2163-4A62-98AA-2E89DF6F7B78}"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314975-0C46-4608-AD80-0840CD33D419}" type="datetimeFigureOut">
              <a:rPr lang="en-US" smtClean="0"/>
              <a:pPr/>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82793A-2163-4A62-98AA-2E89DF6F7B7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F314975-0C46-4608-AD80-0840CD33D419}"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2793A-2163-4A62-98AA-2E89DF6F7B7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F314975-0C46-4608-AD80-0840CD33D419}" type="datetimeFigureOut">
              <a:rPr lang="en-US" smtClean="0"/>
              <a:pPr/>
              <a:t>3/19/2020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A82793A-2163-4A62-98AA-2E89DF6F7B7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F314975-0C46-4608-AD80-0840CD33D419}" type="datetimeFigureOut">
              <a:rPr lang="en-US" smtClean="0"/>
              <a:pPr/>
              <a:t>3/19/2020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A82793A-2163-4A62-98AA-2E89DF6F7B7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3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rtl="1"/>
            <a:r>
              <a:rPr lang="ar-EG" sz="8000" dirty="0"/>
              <a:t>تنظيم صناعى </a:t>
            </a:r>
            <a:endParaRPr lang="en-US" sz="8000" dirty="0"/>
          </a:p>
        </p:txBody>
      </p:sp>
      <p:sp>
        <p:nvSpPr>
          <p:cNvPr id="3" name="Subtitle 2"/>
          <p:cNvSpPr>
            <a:spLocks noGrp="1"/>
          </p:cNvSpPr>
          <p:nvPr>
            <p:ph type="subTitle" idx="1"/>
          </p:nvPr>
        </p:nvSpPr>
        <p:spPr/>
        <p:txBody>
          <a:bodyPr>
            <a:normAutofit lnSpcReduction="10000"/>
          </a:bodyPr>
          <a:lstStyle/>
          <a:p>
            <a:pPr algn="ctr" rtl="1"/>
            <a:r>
              <a:rPr lang="ar-EG" sz="3600" b="1" dirty="0"/>
              <a:t>الفرقة الثالثة قسم الغزل والنسيج </a:t>
            </a:r>
          </a:p>
          <a:p>
            <a:pPr algn="ctr" rtl="1"/>
            <a:r>
              <a:rPr lang="ar-EG" sz="3600" b="1" dirty="0"/>
              <a:t>محاضرة 15 / 3 /2020</a:t>
            </a:r>
            <a:endParaRPr lang="en-US" sz="3600" b="1" dirty="0"/>
          </a:p>
        </p:txBody>
      </p:sp>
    </p:spTree>
    <p:extLst>
      <p:ext uri="{BB962C8B-B14F-4D97-AF65-F5344CB8AC3E}">
        <p14:creationId xmlns:p14="http://schemas.microsoft.com/office/powerpoint/2010/main" val="4280292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1001B6-2F6E-4833-A837-DE05A57C20A0}"/>
              </a:ext>
            </a:extLst>
          </p:cNvPr>
          <p:cNvSpPr>
            <a:spLocks noGrp="1"/>
          </p:cNvSpPr>
          <p:nvPr>
            <p:ph idx="1"/>
          </p:nvPr>
        </p:nvSpPr>
        <p:spPr>
          <a:xfrm>
            <a:off x="457200" y="1498263"/>
            <a:ext cx="8229600" cy="3911938"/>
          </a:xfrm>
        </p:spPr>
        <p:txBody>
          <a:bodyPr>
            <a:noAutofit/>
          </a:bodyPr>
          <a:lstStyle/>
          <a:p>
            <a:pPr marL="0" marR="0" algn="r" rtl="1">
              <a:lnSpc>
                <a:spcPct val="150000"/>
              </a:lnSpc>
              <a:spcBef>
                <a:spcPts val="0"/>
              </a:spcBef>
              <a:spcAft>
                <a:spcPts val="1000"/>
              </a:spcAft>
            </a:pPr>
            <a:r>
              <a:rPr lang="ar-SA" sz="2000" dirty="0">
                <a:latin typeface="Calibri" panose="020F0502020204030204" pitchFamily="34" charset="0"/>
                <a:ea typeface="Times New Roman" panose="02020603050405020304" pitchFamily="18" charset="0"/>
                <a:cs typeface="Times New Roman" panose="02020603050405020304" pitchFamily="18" charset="0"/>
              </a:rPr>
              <a:t>مقــــــــــــدمه</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000" dirty="0">
                <a:latin typeface="Calibri" panose="020F0502020204030204" pitchFamily="34" charset="0"/>
                <a:ea typeface="Times New Roman" panose="02020603050405020304" pitchFamily="18" charset="0"/>
                <a:cs typeface="Times New Roman" panose="02020603050405020304" pitchFamily="18" charset="0"/>
              </a:rPr>
              <a:t>     في أعقاب الحرب العالمية الثانية، ومع زيادة الطلب على منتجات استهلاكية أكثر تعقيداً، تم اختراع ماكينات التحكم الرقمي بالحاسب</a:t>
            </a:r>
            <a:r>
              <a:rPr lang="en-US" sz="2000" dirty="0">
                <a:latin typeface="Times New Roman" panose="02020603050405020304" pitchFamily="18" charset="0"/>
                <a:ea typeface="Times New Roman" panose="02020603050405020304" pitchFamily="18" charset="0"/>
                <a:cs typeface="Arial" panose="020B0604020202020204" pitchFamily="34" charset="0"/>
              </a:rPr>
              <a:t>Numerical Control Machine</a:t>
            </a:r>
            <a:r>
              <a:rPr lang="en-GB" sz="2000" dirty="0">
                <a:latin typeface="Times New Roman" panose="02020603050405020304" pitchFamily="18" charset="0"/>
                <a:ea typeface="Times New Roman" panose="02020603050405020304" pitchFamily="18" charset="0"/>
                <a:cs typeface="Arial" panose="020B0604020202020204" pitchFamily="34" charset="0"/>
              </a:rPr>
              <a:t>s</a:t>
            </a:r>
            <a:r>
              <a:rPr lang="ar-SA" sz="2000" dirty="0">
                <a:latin typeface="Calibri" panose="020F0502020204030204" pitchFamily="34" charset="0"/>
                <a:ea typeface="Times New Roman" panose="02020603050405020304" pitchFamily="18" charset="0"/>
                <a:cs typeface="Times New Roman" panose="02020603050405020304" pitchFamily="18" charset="0"/>
              </a:rPr>
              <a:t>   لتحد بشكل فعال من الحاجة الملحة للمهارات الفنية اللازمة لتشغيل نظم التصنيع، ومنذ خمسينيات القرن العشرين الميلادي حدثت عدة تطورات علمية وتقنية، أثرت تأثيراً بالغاً على نظم التصنيع واستراتيجياته، وكان من أبرز هذه التطورات اختراع الحاسوب الذي يشكل العمود الفقري لتطور عدة تقنيات و نظم صناعية أهمها التحكم الرقمي والإنسان الآلي (ربوت)</a:t>
            </a:r>
            <a:r>
              <a:rPr lang="en-US" sz="2000" dirty="0">
                <a:latin typeface="Times New Roman" panose="02020603050405020304" pitchFamily="18" charset="0"/>
                <a:ea typeface="Times New Roman" panose="02020603050405020304" pitchFamily="18" charset="0"/>
                <a:cs typeface="Arial" panose="020B0604020202020204" pitchFamily="34" charset="0"/>
              </a:rPr>
              <a:t>Robot</a:t>
            </a:r>
            <a:r>
              <a:rPr lang="ar-SA" sz="2000" dirty="0">
                <a:latin typeface="Calibri" panose="020F0502020204030204" pitchFamily="34" charset="0"/>
                <a:ea typeface="Times New Roman" panose="02020603050405020304" pitchFamily="18" charset="0"/>
                <a:cs typeface="Times New Roman" panose="02020603050405020304" pitchFamily="18" charset="0"/>
              </a:rPr>
              <a:t> والتصنيع المدعم بالحاسب </a:t>
            </a:r>
            <a:r>
              <a:rPr lang="en-US" sz="2000" dirty="0">
                <a:latin typeface="Times New Roman" panose="02020603050405020304" pitchFamily="18" charset="0"/>
                <a:ea typeface="Times New Roman" panose="02020603050405020304" pitchFamily="18" charset="0"/>
                <a:cs typeface="Arial" panose="020B0604020202020204" pitchFamily="34" charset="0"/>
              </a:rPr>
              <a:t>CAM</a:t>
            </a:r>
            <a:r>
              <a:rPr lang="ar-SA" sz="2000" dirty="0">
                <a:latin typeface="Calibri" panose="020F0502020204030204" pitchFamily="34" charset="0"/>
                <a:ea typeface="Times New Roman" panose="02020603050405020304" pitchFamily="18" charset="0"/>
                <a:cs typeface="Times New Roman" panose="02020603050405020304" pitchFamily="18" charset="0"/>
              </a:rPr>
              <a:t> ونظم التصنيع المرن </a:t>
            </a:r>
            <a:r>
              <a:rPr lang="en-US" sz="2000" dirty="0">
                <a:latin typeface="Times New Roman" panose="02020603050405020304" pitchFamily="18" charset="0"/>
                <a:ea typeface="Times New Roman" panose="02020603050405020304" pitchFamily="18" charset="0"/>
                <a:cs typeface="Arial" panose="020B0604020202020204" pitchFamily="34" charset="0"/>
              </a:rPr>
              <a:t>FMS</a:t>
            </a:r>
            <a:r>
              <a:rPr lang="ar-SA" sz="2000" dirty="0">
                <a:latin typeface="Calibri" panose="020F0502020204030204" pitchFamily="34" charset="0"/>
                <a:ea typeface="Times New Roman" panose="02020603050405020304" pitchFamily="18" charset="0"/>
                <a:cs typeface="Times New Roman" panose="02020603050405020304" pitchFamily="18" charset="0"/>
              </a:rPr>
              <a:t>. لقد وفرت هذه التقنيات المبنية على الحاسوب إمكانية تصنيع منتجات على شكل دفع (</a:t>
            </a:r>
            <a:r>
              <a:rPr lang="en-US" sz="2000" dirty="0">
                <a:latin typeface="Times New Roman" panose="02020603050405020304" pitchFamily="18" charset="0"/>
                <a:ea typeface="Times New Roman" panose="02020603050405020304" pitchFamily="18" charset="0"/>
                <a:cs typeface="Arial" panose="020B0604020202020204" pitchFamily="34" charset="0"/>
              </a:rPr>
              <a:t>Lots</a:t>
            </a:r>
            <a:r>
              <a:rPr lang="ar-SA" sz="2000" dirty="0">
                <a:latin typeface="Calibri" panose="020F0502020204030204" pitchFamily="34" charset="0"/>
                <a:ea typeface="Times New Roman" panose="02020603050405020304" pitchFamily="18" charset="0"/>
                <a:cs typeface="Times New Roman" panose="02020603050405020304" pitchFamily="18" charset="0"/>
              </a:rPr>
              <a:t>) صغيرة و بتكلفة منخفضة.</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000" dirty="0">
                <a:latin typeface="Calibri" panose="020F0502020204030204" pitchFamily="34" charset="0"/>
                <a:ea typeface="Times New Roman" panose="02020603050405020304" pitchFamily="18" charset="0"/>
                <a:cs typeface="Times New Roman" panose="02020603050405020304" pitchFamily="18" charset="0"/>
              </a:rPr>
              <a:t> نهدف من خلال هذه المحاضرة إلى تقديم تصنيف نظم التصنيع المستعملة في إنتاج المنتجات الصناعية الحديثة.</a:t>
            </a:r>
            <a:r>
              <a:rPr lang="ar-SA" sz="2000" dirty="0">
                <a:ea typeface="Times New Roman" panose="02020603050405020304" pitchFamily="18" charset="0"/>
                <a:cs typeface="Times New Roman" panose="02020603050405020304" pitchFamily="18" charset="0"/>
              </a:rPr>
              <a:t> يمكن اعتبار نظام التصنيع مكونا من أربعة مستويات هي </a:t>
            </a:r>
            <a:endParaRPr lang="en-US" sz="2000" dirty="0"/>
          </a:p>
        </p:txBody>
      </p:sp>
      <p:sp>
        <p:nvSpPr>
          <p:cNvPr id="3" name="Title 2">
            <a:extLst>
              <a:ext uri="{FF2B5EF4-FFF2-40B4-BE49-F238E27FC236}">
                <a16:creationId xmlns:a16="http://schemas.microsoft.com/office/drawing/2014/main" id="{3AD4A51F-01AE-459A-A3CA-C4B663DAA8E9}"/>
              </a:ext>
            </a:extLst>
          </p:cNvPr>
          <p:cNvSpPr>
            <a:spLocks noGrp="1"/>
          </p:cNvSpPr>
          <p:nvPr>
            <p:ph type="title"/>
          </p:nvPr>
        </p:nvSpPr>
        <p:spPr>
          <a:xfrm>
            <a:off x="457200" y="372195"/>
            <a:ext cx="8229600" cy="1143000"/>
          </a:xfrm>
        </p:spPr>
        <p:txBody>
          <a:bodyPr>
            <a:normAutofit fontScale="90000"/>
          </a:bodyPr>
          <a:lstStyle/>
          <a:p>
            <a:pPr marL="0" marR="0" algn="r" rtl="1">
              <a:lnSpc>
                <a:spcPct val="150000"/>
              </a:lnSpc>
              <a:spcBef>
                <a:spcPts val="0"/>
              </a:spcBef>
            </a:pPr>
            <a:r>
              <a:rPr lang="ar-SA" sz="31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تصنيف نظم التصنيع</a:t>
            </a:r>
            <a:r>
              <a:rPr lang="en-US" sz="3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r>
            <a:br>
              <a:rPr lang="en-US" sz="3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US" sz="31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Classification of Manufacturing Systems</a:t>
            </a:r>
            <a:r>
              <a:rPr lang="en-US" sz="3600" dirty="0">
                <a:effectLst/>
                <a:latin typeface="Calibri" panose="020F0502020204030204" pitchFamily="34" charset="0"/>
                <a:ea typeface="Calibri" panose="020F0502020204030204" pitchFamily="34" charset="0"/>
                <a:cs typeface="Arial" panose="020B0604020202020204" pitchFamily="34" charset="0"/>
              </a:rPr>
              <a:t/>
            </a:r>
            <a:br>
              <a:rPr lang="en-US" sz="36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Tree>
    <p:extLst>
      <p:ext uri="{BB962C8B-B14F-4D97-AF65-F5344CB8AC3E}">
        <p14:creationId xmlns:p14="http://schemas.microsoft.com/office/powerpoint/2010/main" val="1055892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97CDDD-71AF-4425-9612-190E1A8E4FFD}"/>
              </a:ext>
            </a:extLst>
          </p:cNvPr>
          <p:cNvSpPr>
            <a:spLocks noGrp="1"/>
          </p:cNvSpPr>
          <p:nvPr>
            <p:ph idx="1"/>
          </p:nvPr>
        </p:nvSpPr>
        <p:spPr>
          <a:xfrm>
            <a:off x="457200" y="304800"/>
            <a:ext cx="8229600" cy="5702491"/>
          </a:xfrm>
        </p:spPr>
        <p:txBody>
          <a:bodyPr>
            <a:noAutofit/>
          </a:bodyPr>
          <a:lstStyle/>
          <a:p>
            <a:pPr marL="342900" marR="0" lvl="0" indent="-342900" algn="just" rtl="1">
              <a:lnSpc>
                <a:spcPct val="150000"/>
              </a:lnSpc>
              <a:spcBef>
                <a:spcPts val="0"/>
              </a:spcBef>
              <a:spcAft>
                <a:spcPts val="1000"/>
              </a:spcAft>
              <a:buSzPts val="1000"/>
              <a:buFont typeface="Symbol" panose="05050102010706020507" pitchFamily="18" charset="2"/>
              <a:buChar char=""/>
              <a:tabLst>
                <a:tab pos="457200" algn="l"/>
              </a:tabLst>
            </a:pPr>
            <a:r>
              <a:rPr lang="ar-SA" sz="2800" dirty="0">
                <a:latin typeface="Calibri" panose="020F0502020204030204" pitchFamily="34" charset="0"/>
                <a:ea typeface="Times New Roman" panose="02020603050405020304" pitchFamily="18" charset="0"/>
                <a:cs typeface="Times New Roman" panose="02020603050405020304" pitchFamily="18" charset="0"/>
              </a:rPr>
              <a:t>نظام التصنيع بكامله.</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1000"/>
              </a:spcAft>
              <a:buSzPts val="1000"/>
              <a:buFont typeface="Symbol" panose="05050102010706020507" pitchFamily="18" charset="2"/>
              <a:buChar char=""/>
              <a:tabLst>
                <a:tab pos="457200" algn="l"/>
              </a:tabLst>
            </a:pPr>
            <a:r>
              <a:rPr lang="ar-SA" sz="2800" dirty="0">
                <a:latin typeface="Calibri" panose="020F0502020204030204" pitchFamily="34" charset="0"/>
                <a:ea typeface="Times New Roman" panose="02020603050405020304" pitchFamily="18" charset="0"/>
                <a:cs typeface="Times New Roman" panose="02020603050405020304" pitchFamily="18" charset="0"/>
              </a:rPr>
              <a:t>الأقسام التي يتكون منها نظام التصنيع : وهي المعنية بالدراسة و التي ستكون محور التركيز في هذه المحاضرة.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1000"/>
              </a:spcAft>
              <a:buSzPts val="1000"/>
              <a:buFont typeface="Symbol" panose="05050102010706020507" pitchFamily="18" charset="2"/>
              <a:buChar char=""/>
              <a:tabLst>
                <a:tab pos="457200" algn="l"/>
              </a:tabLst>
            </a:pPr>
            <a:r>
              <a:rPr lang="ar-SA" sz="2800" dirty="0">
                <a:latin typeface="Calibri" panose="020F0502020204030204" pitchFamily="34" charset="0"/>
                <a:ea typeface="Times New Roman" panose="02020603050405020304" pitchFamily="18" charset="0"/>
                <a:cs typeface="Times New Roman" panose="02020603050405020304" pitchFamily="18" charset="0"/>
              </a:rPr>
              <a:t>مراكز العمل : وهي التي تتكون منها الأقسام.</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1000"/>
              </a:spcAft>
              <a:buSzPts val="1000"/>
              <a:buFont typeface="Symbol" panose="05050102010706020507" pitchFamily="18" charset="2"/>
              <a:buChar char=""/>
              <a:tabLst>
                <a:tab pos="457200" algn="l"/>
              </a:tabLst>
            </a:pPr>
            <a:r>
              <a:rPr lang="ar-SA" sz="2800" dirty="0">
                <a:latin typeface="Calibri" panose="020F0502020204030204" pitchFamily="34" charset="0"/>
                <a:ea typeface="Times New Roman" panose="02020603050405020304" pitchFamily="18" charset="0"/>
                <a:cs typeface="Times New Roman" panose="02020603050405020304" pitchFamily="18" charset="0"/>
              </a:rPr>
              <a:t>الأجزاء المفردة من المعدات : وهي التي تكون مركز العمل.</a:t>
            </a:r>
            <a:endParaRPr lang="en-US" sz="2800" dirty="0">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50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أن نظم التصنيع يمكن تصنيفها استنادا على عدة خصائص منها نوع الخامات المستخدمة في التصنيع، و مستوى الطلب على المنتج ، أو نوعية تقنية التصنيع إضافة إلى خصائص أخرى.</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spTree>
    <p:extLst>
      <p:ext uri="{BB962C8B-B14F-4D97-AF65-F5344CB8AC3E}">
        <p14:creationId xmlns:p14="http://schemas.microsoft.com/office/powerpoint/2010/main" val="2335633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228600" algn="just" rtl="1">
              <a:lnSpc>
                <a:spcPct val="115000"/>
              </a:lnSpc>
              <a:spcAft>
                <a:spcPts val="1000"/>
              </a:spcAft>
              <a:buNone/>
            </a:pPr>
            <a:r>
              <a:rPr lang="ar-SA" sz="2800" dirty="0">
                <a:latin typeface="Calibri"/>
                <a:ea typeface="Times New Roman"/>
                <a:cs typeface="Times New Roman"/>
              </a:rPr>
              <a:t>يمكن </a:t>
            </a:r>
            <a:r>
              <a:rPr lang="ar-SA" sz="2800" b="1" dirty="0">
                <a:latin typeface="Calibri"/>
                <a:ea typeface="Times New Roman"/>
                <a:cs typeface="Times New Roman"/>
              </a:rPr>
              <a:t>تصنيف نظم التصنيع على الأسس الخمسة التالية :</a:t>
            </a:r>
            <a:endParaRPr lang="en-US" sz="2000" b="1" dirty="0">
              <a:latin typeface="Calibri"/>
              <a:ea typeface="Calibri"/>
              <a:cs typeface="Arial"/>
            </a:endParaRPr>
          </a:p>
          <a:p>
            <a:pPr marL="457200" indent="-228600" algn="just" rtl="1">
              <a:lnSpc>
                <a:spcPct val="115000"/>
              </a:lnSpc>
              <a:spcAft>
                <a:spcPts val="1000"/>
              </a:spcAft>
              <a:buNone/>
            </a:pPr>
            <a:r>
              <a:rPr lang="ar-SA" sz="2800" b="1" dirty="0">
                <a:latin typeface="Calibri"/>
                <a:ea typeface="Times New Roman"/>
                <a:cs typeface="Times New Roman"/>
              </a:rPr>
              <a:t>1-   طبيعة المنتج (</a:t>
            </a:r>
            <a:r>
              <a:rPr lang="en-US" sz="2800" b="1" dirty="0">
                <a:latin typeface="Times New Roman"/>
                <a:ea typeface="Times New Roman"/>
                <a:cs typeface="Arial"/>
              </a:rPr>
              <a:t>Product</a:t>
            </a:r>
            <a:r>
              <a:rPr lang="ar-SA" sz="2800" b="1" dirty="0">
                <a:latin typeface="Calibri"/>
                <a:ea typeface="Times New Roman"/>
                <a:cs typeface="Times New Roman"/>
              </a:rPr>
              <a:t> </a:t>
            </a:r>
            <a:r>
              <a:rPr lang="en-US" sz="2800" b="1" dirty="0">
                <a:latin typeface="Times New Roman"/>
                <a:ea typeface="Times New Roman"/>
                <a:cs typeface="Arial"/>
              </a:rPr>
              <a:t>Nature</a:t>
            </a:r>
            <a:r>
              <a:rPr lang="ar-SA" sz="2800" b="1" dirty="0">
                <a:latin typeface="Calibri"/>
                <a:ea typeface="Times New Roman"/>
                <a:cs typeface="Times New Roman"/>
              </a:rPr>
              <a:t>)</a:t>
            </a:r>
            <a:endParaRPr lang="en-US" sz="2000" b="1" dirty="0">
              <a:latin typeface="Calibri"/>
              <a:ea typeface="Calibri"/>
              <a:cs typeface="Arial"/>
            </a:endParaRPr>
          </a:p>
          <a:p>
            <a:pPr marL="457200" indent="-228600" algn="just" rtl="1">
              <a:lnSpc>
                <a:spcPct val="115000"/>
              </a:lnSpc>
              <a:spcAft>
                <a:spcPts val="1000"/>
              </a:spcAft>
              <a:buNone/>
            </a:pPr>
            <a:r>
              <a:rPr lang="ar-SA" sz="2800" b="1" dirty="0">
                <a:latin typeface="Calibri"/>
                <a:ea typeface="Times New Roman"/>
                <a:cs typeface="Times New Roman"/>
              </a:rPr>
              <a:t>2 - طبيعة المعالجة (</a:t>
            </a:r>
            <a:r>
              <a:rPr lang="en-US" sz="2800" b="1" dirty="0">
                <a:latin typeface="Times New Roman"/>
                <a:ea typeface="Times New Roman"/>
                <a:cs typeface="Arial"/>
              </a:rPr>
              <a:t>Processing Nature</a:t>
            </a:r>
            <a:r>
              <a:rPr lang="ar-SA" sz="2800" b="1" dirty="0">
                <a:latin typeface="Calibri"/>
                <a:ea typeface="Times New Roman"/>
                <a:cs typeface="Times New Roman"/>
              </a:rPr>
              <a:t>)</a:t>
            </a:r>
            <a:endParaRPr lang="en-US" sz="2000" b="1" dirty="0">
              <a:latin typeface="Calibri"/>
              <a:ea typeface="Calibri"/>
              <a:cs typeface="Arial"/>
            </a:endParaRPr>
          </a:p>
          <a:p>
            <a:pPr marL="457200" indent="-228600" algn="just" rtl="1">
              <a:lnSpc>
                <a:spcPct val="115000"/>
              </a:lnSpc>
              <a:spcAft>
                <a:spcPts val="1000"/>
              </a:spcAft>
              <a:buNone/>
            </a:pPr>
            <a:r>
              <a:rPr lang="ar-SA" sz="2800" b="1" dirty="0">
                <a:latin typeface="Calibri"/>
                <a:ea typeface="Times New Roman"/>
                <a:cs typeface="Times New Roman"/>
              </a:rPr>
              <a:t>3 - نوع المخطط الداخلي للمصنع (</a:t>
            </a:r>
            <a:r>
              <a:rPr lang="en-US" sz="2800" b="1" dirty="0">
                <a:latin typeface="Times New Roman"/>
                <a:ea typeface="Times New Roman"/>
                <a:cs typeface="Arial"/>
              </a:rPr>
              <a:t>Layout</a:t>
            </a:r>
            <a:r>
              <a:rPr lang="ar-SA" sz="2800" b="1" dirty="0">
                <a:latin typeface="Calibri"/>
                <a:ea typeface="Times New Roman"/>
                <a:cs typeface="Times New Roman"/>
              </a:rPr>
              <a:t>)</a:t>
            </a:r>
            <a:endParaRPr lang="en-US" sz="2000" b="1" dirty="0">
              <a:latin typeface="Calibri"/>
              <a:ea typeface="Calibri"/>
              <a:cs typeface="Arial"/>
            </a:endParaRPr>
          </a:p>
          <a:p>
            <a:pPr marL="457200" indent="-228600" algn="just" rtl="1">
              <a:lnSpc>
                <a:spcPct val="115000"/>
              </a:lnSpc>
              <a:spcAft>
                <a:spcPts val="1000"/>
              </a:spcAft>
              <a:buNone/>
            </a:pPr>
            <a:r>
              <a:rPr lang="ar-SA" sz="2800" b="1" dirty="0">
                <a:latin typeface="Calibri"/>
                <a:ea typeface="Times New Roman"/>
                <a:cs typeface="Times New Roman"/>
              </a:rPr>
              <a:t>4 - حجم و معدل الإنتاج (</a:t>
            </a:r>
            <a:r>
              <a:rPr lang="en-US" sz="2800" b="1" dirty="0">
                <a:latin typeface="Times New Roman"/>
                <a:ea typeface="Times New Roman"/>
                <a:cs typeface="Arial"/>
              </a:rPr>
              <a:t>Production</a:t>
            </a:r>
            <a:r>
              <a:rPr lang="ar-SA" sz="2800" b="1" dirty="0">
                <a:latin typeface="Calibri"/>
                <a:ea typeface="Times New Roman"/>
                <a:cs typeface="Times New Roman"/>
              </a:rPr>
              <a:t> </a:t>
            </a:r>
            <a:r>
              <a:rPr lang="en-US" sz="2800" b="1" dirty="0">
                <a:latin typeface="Times New Roman"/>
                <a:ea typeface="Times New Roman"/>
                <a:cs typeface="Arial"/>
              </a:rPr>
              <a:t>Size</a:t>
            </a:r>
            <a:r>
              <a:rPr lang="ar-SA" sz="2800" b="1" dirty="0">
                <a:latin typeface="Calibri"/>
                <a:ea typeface="Times New Roman"/>
                <a:cs typeface="Times New Roman"/>
              </a:rPr>
              <a:t>)</a:t>
            </a:r>
            <a:endParaRPr lang="en-US" sz="2000" b="1" dirty="0">
              <a:latin typeface="Calibri"/>
              <a:ea typeface="Calibri"/>
              <a:cs typeface="Arial"/>
            </a:endParaRPr>
          </a:p>
          <a:p>
            <a:pPr marL="457200" indent="-228600" algn="just" rtl="1">
              <a:lnSpc>
                <a:spcPct val="115000"/>
              </a:lnSpc>
              <a:spcAft>
                <a:spcPts val="1000"/>
              </a:spcAft>
              <a:buNone/>
            </a:pPr>
            <a:r>
              <a:rPr lang="ar-SA" sz="2800" b="1" dirty="0">
                <a:latin typeface="Calibri"/>
                <a:ea typeface="Times New Roman"/>
                <a:cs typeface="Times New Roman"/>
              </a:rPr>
              <a:t>5 - نوع المادة الخام (</a:t>
            </a:r>
            <a:r>
              <a:rPr lang="en-US" sz="2800" b="1" dirty="0">
                <a:latin typeface="Times New Roman"/>
                <a:ea typeface="Times New Roman"/>
                <a:cs typeface="Arial"/>
              </a:rPr>
              <a:t>Raw</a:t>
            </a:r>
            <a:r>
              <a:rPr lang="ar-SA" sz="2800" b="1" dirty="0">
                <a:latin typeface="Calibri"/>
                <a:ea typeface="Times New Roman"/>
                <a:cs typeface="Times New Roman"/>
              </a:rPr>
              <a:t> </a:t>
            </a:r>
            <a:r>
              <a:rPr lang="en-US" sz="2800" b="1" dirty="0">
                <a:latin typeface="Times New Roman"/>
                <a:ea typeface="Times New Roman"/>
                <a:cs typeface="Arial"/>
              </a:rPr>
              <a:t>Material</a:t>
            </a:r>
            <a:r>
              <a:rPr lang="ar-SA" sz="2800" b="1" dirty="0">
                <a:latin typeface="Calibri"/>
                <a:ea typeface="Times New Roman"/>
                <a:cs typeface="Times New Roman"/>
              </a:rPr>
              <a:t> </a:t>
            </a:r>
            <a:r>
              <a:rPr lang="en-US" sz="2800" b="1" dirty="0">
                <a:latin typeface="Times New Roman"/>
                <a:ea typeface="Times New Roman"/>
                <a:cs typeface="Arial"/>
              </a:rPr>
              <a:t>Nature</a:t>
            </a:r>
            <a:r>
              <a:rPr lang="ar-SA" sz="2800" b="1" dirty="0">
                <a:latin typeface="Calibri"/>
                <a:ea typeface="Times New Roman"/>
                <a:cs typeface="Times New Roman"/>
              </a:rPr>
              <a:t>)</a:t>
            </a:r>
            <a:endParaRPr lang="en-US" sz="2000" b="1" dirty="0">
              <a:latin typeface="Calibri"/>
              <a:ea typeface="Calibri"/>
              <a:cs typeface="Arial"/>
            </a:endParaRPr>
          </a:p>
          <a:p>
            <a:pPr algn="r" rtl="1"/>
            <a:endParaRPr lang="ar-EG" b="1" dirty="0"/>
          </a:p>
        </p:txBody>
      </p:sp>
      <p:sp>
        <p:nvSpPr>
          <p:cNvPr id="3" name="Title 2"/>
          <p:cNvSpPr>
            <a:spLocks noGrp="1"/>
          </p:cNvSpPr>
          <p:nvPr>
            <p:ph type="title"/>
          </p:nvPr>
        </p:nvSpPr>
        <p:spPr/>
        <p:txBody>
          <a:bodyPr>
            <a:normAutofit/>
          </a:bodyPr>
          <a:lstStyle/>
          <a:p>
            <a:pPr algn="r" rtl="1"/>
            <a:r>
              <a:rPr lang="ar-SA" sz="4400" dirty="0">
                <a:solidFill>
                  <a:srgbClr val="FF0000"/>
                </a:solidFill>
                <a:latin typeface="Calibri"/>
                <a:ea typeface="Times New Roman"/>
                <a:cs typeface="Times New Roman"/>
              </a:rPr>
              <a:t>  أسس تصنيف نظم التصنيع</a:t>
            </a:r>
            <a:endParaRPr lang="ar-EG"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86918" indent="-514350" algn="just" rtl="1">
              <a:lnSpc>
                <a:spcPct val="115000"/>
              </a:lnSpc>
              <a:spcAft>
                <a:spcPts val="1000"/>
              </a:spcAft>
              <a:buFont typeface="+mj-cs"/>
              <a:buAutoNum type="arabic2Minus"/>
            </a:pPr>
            <a:r>
              <a:rPr lang="ar-SA" sz="2800" b="1" dirty="0">
                <a:latin typeface="Calibri"/>
                <a:ea typeface="Times New Roman"/>
                <a:cs typeface="Times New Roman"/>
              </a:rPr>
              <a:t>يتم التصنيف في هذه الحالة حسب طبيعة المنتج التي تحدد إما كمنتج </a:t>
            </a:r>
            <a:r>
              <a:rPr lang="ar-SA" sz="2800" b="1" dirty="0">
                <a:solidFill>
                  <a:srgbClr val="FF0000"/>
                </a:solidFill>
                <a:latin typeface="Calibri"/>
                <a:ea typeface="Times New Roman"/>
                <a:cs typeface="Times New Roman"/>
              </a:rPr>
              <a:t>متفرد (</a:t>
            </a:r>
            <a:r>
              <a:rPr lang="en-US" sz="2800" b="1" dirty="0">
                <a:solidFill>
                  <a:srgbClr val="FF0000"/>
                </a:solidFill>
                <a:latin typeface="Times New Roman"/>
                <a:ea typeface="Times New Roman"/>
                <a:cs typeface="Arial"/>
              </a:rPr>
              <a:t>Discrete </a:t>
            </a:r>
            <a:r>
              <a:rPr lang="ar-SA" sz="2800" b="1" dirty="0">
                <a:solidFill>
                  <a:srgbClr val="FF0000"/>
                </a:solidFill>
                <a:latin typeface="Calibri"/>
                <a:ea typeface="Times New Roman"/>
                <a:cs typeface="Times New Roman"/>
              </a:rPr>
              <a:t> ) ( أو متقطع ) </a:t>
            </a:r>
            <a:r>
              <a:rPr lang="ar-SA" sz="2800" b="1" dirty="0">
                <a:latin typeface="Calibri"/>
                <a:ea typeface="Times New Roman"/>
                <a:cs typeface="Times New Roman"/>
              </a:rPr>
              <a:t>يمكن تحديده كوحدة واحدة بصورة قاطعة وبالتالي يمكن تقدير كمية الإنتاج في هذه الحالة بعدد القطع المنتجة مثل إن يكون</a:t>
            </a:r>
            <a:r>
              <a:rPr lang="ar-SA" sz="2800" b="1" dirty="0">
                <a:solidFill>
                  <a:srgbClr val="FF0000"/>
                </a:solidFill>
                <a:latin typeface="Calibri"/>
                <a:ea typeface="Times New Roman"/>
                <a:cs typeface="Times New Roman"/>
              </a:rPr>
              <a:t> المنتج ترس مخروطي </a:t>
            </a:r>
            <a:r>
              <a:rPr lang="ar-SA" sz="2800" b="1" dirty="0">
                <a:latin typeface="Calibri"/>
                <a:ea typeface="Times New Roman"/>
                <a:cs typeface="Times New Roman"/>
              </a:rPr>
              <a:t>.</a:t>
            </a:r>
            <a:endParaRPr lang="en-US" sz="2000" b="1" dirty="0">
              <a:latin typeface="Calibri"/>
              <a:ea typeface="Calibri"/>
              <a:cs typeface="Arial"/>
            </a:endParaRPr>
          </a:p>
          <a:p>
            <a:pPr marL="486918" indent="-514350" algn="just" rtl="1">
              <a:lnSpc>
                <a:spcPct val="115000"/>
              </a:lnSpc>
              <a:spcAft>
                <a:spcPts val="1000"/>
              </a:spcAft>
              <a:buFont typeface="+mj-cs"/>
              <a:buAutoNum type="arabic2Minus"/>
            </a:pPr>
            <a:r>
              <a:rPr lang="ar-SA" sz="2800" b="1" dirty="0">
                <a:latin typeface="Calibri"/>
                <a:ea typeface="Times New Roman"/>
                <a:cs typeface="Times New Roman"/>
              </a:rPr>
              <a:t>وأما إن تحدد طبيعة المنتج كمنتج </a:t>
            </a:r>
            <a:r>
              <a:rPr lang="ar-SA" sz="2800" b="1" dirty="0">
                <a:solidFill>
                  <a:srgbClr val="FF0000"/>
                </a:solidFill>
                <a:latin typeface="Calibri"/>
                <a:ea typeface="Times New Roman"/>
                <a:cs typeface="Times New Roman"/>
              </a:rPr>
              <a:t>مستمر السريان ( </a:t>
            </a:r>
            <a:r>
              <a:rPr lang="en-US" sz="2800" b="1" dirty="0">
                <a:solidFill>
                  <a:srgbClr val="FF0000"/>
                </a:solidFill>
                <a:latin typeface="Times New Roman"/>
                <a:ea typeface="Times New Roman"/>
                <a:cs typeface="Arial"/>
              </a:rPr>
              <a:t>Continuous</a:t>
            </a:r>
            <a:r>
              <a:rPr lang="ar-SA" sz="2800" b="1" dirty="0">
                <a:solidFill>
                  <a:srgbClr val="FF0000"/>
                </a:solidFill>
                <a:latin typeface="Calibri"/>
                <a:ea typeface="Times New Roman"/>
                <a:cs typeface="Times New Roman"/>
              </a:rPr>
              <a:t>) </a:t>
            </a:r>
            <a:r>
              <a:rPr lang="ar-SA" sz="2800" b="1" dirty="0">
                <a:latin typeface="Calibri"/>
                <a:ea typeface="Times New Roman"/>
                <a:cs typeface="Times New Roman"/>
              </a:rPr>
              <a:t>وهنا تقدر كمية الإنتاج بالحجم أو الوزن مثل أنتاج </a:t>
            </a:r>
            <a:r>
              <a:rPr lang="ar-SA" sz="2800" b="1" dirty="0">
                <a:solidFill>
                  <a:srgbClr val="FF0000"/>
                </a:solidFill>
                <a:latin typeface="Calibri"/>
                <a:ea typeface="Times New Roman"/>
                <a:cs typeface="Times New Roman"/>
              </a:rPr>
              <a:t>النفط في مصفاة لتكرير النفط .</a:t>
            </a:r>
            <a:endParaRPr lang="en-US" sz="2000" b="1" dirty="0">
              <a:solidFill>
                <a:srgbClr val="FF0000"/>
              </a:solidFill>
              <a:latin typeface="Calibri"/>
              <a:ea typeface="Calibri"/>
              <a:cs typeface="Arial"/>
            </a:endParaRPr>
          </a:p>
          <a:p>
            <a:endParaRPr lang="ar-EG" b="1" dirty="0"/>
          </a:p>
        </p:txBody>
      </p:sp>
      <p:sp>
        <p:nvSpPr>
          <p:cNvPr id="3" name="Title 2"/>
          <p:cNvSpPr>
            <a:spLocks noGrp="1"/>
          </p:cNvSpPr>
          <p:nvPr>
            <p:ph type="title"/>
          </p:nvPr>
        </p:nvSpPr>
        <p:spPr/>
        <p:txBody>
          <a:bodyPr>
            <a:normAutofit fontScale="90000"/>
          </a:bodyPr>
          <a:lstStyle/>
          <a:p>
            <a:pPr algn="r" rtl="1"/>
            <a:r>
              <a:rPr lang="ar-EG" sz="4400" dirty="0">
                <a:solidFill>
                  <a:srgbClr val="FF0000"/>
                </a:solidFill>
                <a:latin typeface="Calibri"/>
                <a:ea typeface="Times New Roman"/>
                <a:cs typeface="Times New Roman"/>
              </a:rPr>
              <a:t>1- </a:t>
            </a:r>
            <a:r>
              <a:rPr lang="ar-SA" sz="4400" dirty="0">
                <a:solidFill>
                  <a:srgbClr val="FF0000"/>
                </a:solidFill>
                <a:latin typeface="Calibri"/>
                <a:ea typeface="Times New Roman"/>
                <a:cs typeface="Times New Roman"/>
              </a:rPr>
              <a:t>تصنيف نظم التصنيع على أساس طبيعة المنتج</a:t>
            </a:r>
            <a:endParaRPr lang="ar-EG"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228600" algn="just" rtl="1">
              <a:lnSpc>
                <a:spcPct val="115000"/>
              </a:lnSpc>
              <a:spcAft>
                <a:spcPts val="1000"/>
              </a:spcAft>
              <a:buNone/>
            </a:pPr>
            <a:r>
              <a:rPr lang="ar-SA" sz="2800" dirty="0">
                <a:latin typeface="Calibri"/>
                <a:ea typeface="Times New Roman"/>
                <a:cs typeface="Times New Roman"/>
              </a:rPr>
              <a:t>يتم </a:t>
            </a:r>
            <a:r>
              <a:rPr lang="ar-SA" sz="2800" b="1" dirty="0">
                <a:latin typeface="Calibri"/>
                <a:ea typeface="Times New Roman"/>
                <a:cs typeface="Times New Roman"/>
              </a:rPr>
              <a:t>تصنيف نظم التصنيع في هذه الحالة إلى ثلاث أنواع :</a:t>
            </a:r>
            <a:endParaRPr lang="en-US" sz="2000" b="1" dirty="0">
              <a:latin typeface="Calibri"/>
              <a:ea typeface="Calibri"/>
              <a:cs typeface="Arial"/>
            </a:endParaRPr>
          </a:p>
          <a:p>
            <a:pPr marL="228600" algn="just" rtl="1">
              <a:lnSpc>
                <a:spcPct val="115000"/>
              </a:lnSpc>
              <a:spcAft>
                <a:spcPts val="1000"/>
              </a:spcAft>
              <a:buNone/>
            </a:pPr>
            <a:r>
              <a:rPr lang="ar-SA" sz="2800" b="1" dirty="0">
                <a:latin typeface="Calibri"/>
                <a:ea typeface="Times New Roman"/>
                <a:cs typeface="Times New Roman"/>
              </a:rPr>
              <a:t>أ - نظام تصنيع يقوم بتشغيل المنتجات </a:t>
            </a:r>
            <a:r>
              <a:rPr lang="ar-SA" sz="2800" b="1" dirty="0">
                <a:solidFill>
                  <a:srgbClr val="FF0000"/>
                </a:solidFill>
                <a:latin typeface="Calibri"/>
                <a:ea typeface="Times New Roman"/>
                <a:cs typeface="Times New Roman"/>
              </a:rPr>
              <a:t>بإزالة جزء من المادة </a:t>
            </a:r>
            <a:r>
              <a:rPr lang="ar-SA" sz="2800" b="1" dirty="0">
                <a:latin typeface="Calibri"/>
                <a:ea typeface="Times New Roman"/>
                <a:cs typeface="Times New Roman"/>
              </a:rPr>
              <a:t>الخام مثل خراطة الأعمدة .</a:t>
            </a:r>
            <a:endParaRPr lang="en-US" sz="2000" b="1" dirty="0">
              <a:latin typeface="Calibri"/>
              <a:ea typeface="Calibri"/>
              <a:cs typeface="Arial"/>
            </a:endParaRPr>
          </a:p>
          <a:p>
            <a:pPr marL="245110" algn="just" rtl="1">
              <a:lnSpc>
                <a:spcPct val="115000"/>
              </a:lnSpc>
              <a:spcAft>
                <a:spcPts val="1000"/>
              </a:spcAft>
              <a:buNone/>
            </a:pPr>
            <a:r>
              <a:rPr lang="ar-SA" sz="2800" b="1" dirty="0">
                <a:latin typeface="Calibri"/>
                <a:ea typeface="Times New Roman"/>
                <a:cs typeface="Times New Roman"/>
              </a:rPr>
              <a:t>ب - نظام تصنيع يقوم </a:t>
            </a:r>
            <a:r>
              <a:rPr lang="ar-SA" sz="2800" b="1" dirty="0">
                <a:solidFill>
                  <a:srgbClr val="FF0000"/>
                </a:solidFill>
                <a:latin typeface="Calibri"/>
                <a:ea typeface="Times New Roman"/>
                <a:cs typeface="Times New Roman"/>
              </a:rPr>
              <a:t>بتشكيل المنتجات </a:t>
            </a:r>
            <a:r>
              <a:rPr lang="ar-SA" sz="2800" b="1" dirty="0">
                <a:latin typeface="Calibri"/>
                <a:ea typeface="Times New Roman"/>
                <a:cs typeface="Times New Roman"/>
              </a:rPr>
              <a:t>إلى شكل يراد الاستفادة منه خلال عملية تشكيل (</a:t>
            </a:r>
            <a:r>
              <a:rPr lang="en-US" sz="2800" b="1" dirty="0">
                <a:latin typeface="Times New Roman"/>
                <a:ea typeface="Times New Roman"/>
                <a:cs typeface="Arial"/>
              </a:rPr>
              <a:t>Forming</a:t>
            </a:r>
            <a:r>
              <a:rPr lang="ar-SA" sz="2800" b="1" dirty="0">
                <a:latin typeface="Calibri"/>
                <a:ea typeface="Times New Roman"/>
                <a:cs typeface="Times New Roman"/>
              </a:rPr>
              <a:t>) </a:t>
            </a:r>
            <a:r>
              <a:rPr lang="ar-SA" sz="2800" b="1" dirty="0">
                <a:solidFill>
                  <a:srgbClr val="FF0000"/>
                </a:solidFill>
                <a:latin typeface="Calibri"/>
                <a:ea typeface="Times New Roman"/>
                <a:cs typeface="Times New Roman"/>
              </a:rPr>
              <a:t>من نوع معين مثل سحب </a:t>
            </a:r>
            <a:r>
              <a:rPr lang="ar-SA" sz="2800" b="1" dirty="0">
                <a:latin typeface="Calibri"/>
                <a:ea typeface="Times New Roman"/>
                <a:cs typeface="Times New Roman"/>
              </a:rPr>
              <a:t>الألمنيوم </a:t>
            </a:r>
            <a:endParaRPr lang="en-US" sz="2000" b="1" dirty="0">
              <a:latin typeface="Calibri"/>
              <a:ea typeface="Calibri"/>
              <a:cs typeface="Arial"/>
            </a:endParaRPr>
          </a:p>
          <a:p>
            <a:pPr marL="228600" algn="just" rtl="1">
              <a:lnSpc>
                <a:spcPct val="115000"/>
              </a:lnSpc>
              <a:spcAft>
                <a:spcPts val="1000"/>
              </a:spcAft>
              <a:buNone/>
            </a:pPr>
            <a:r>
              <a:rPr lang="ar-SA" sz="2800" b="1" dirty="0">
                <a:latin typeface="Calibri"/>
                <a:ea typeface="Times New Roman"/>
                <a:cs typeface="Times New Roman"/>
              </a:rPr>
              <a:t>ج - نظام تصنيع يقوم بتجميع عدة أجزاء ج</a:t>
            </a:r>
            <a:r>
              <a:rPr lang="ar-SA" sz="2800" b="1" dirty="0">
                <a:solidFill>
                  <a:srgbClr val="FF0000"/>
                </a:solidFill>
                <a:latin typeface="Calibri"/>
                <a:ea typeface="Times New Roman"/>
                <a:cs typeface="Times New Roman"/>
              </a:rPr>
              <a:t>اهزة التصنيع في شكل منتج موحد أكثر قيمة وفائدة مثل مصنع لتجميع أجزاء السيارات </a:t>
            </a:r>
            <a:r>
              <a:rPr lang="ar-SA" sz="2800" b="1" dirty="0">
                <a:latin typeface="Calibri"/>
                <a:ea typeface="Times New Roman"/>
                <a:cs typeface="Times New Roman"/>
              </a:rPr>
              <a:t>.</a:t>
            </a:r>
            <a:endParaRPr lang="en-US" sz="2000" b="1" dirty="0">
              <a:latin typeface="Calibri"/>
              <a:ea typeface="Calibri"/>
              <a:cs typeface="Arial"/>
            </a:endParaRPr>
          </a:p>
          <a:p>
            <a:pPr>
              <a:buNone/>
            </a:pPr>
            <a:endParaRPr lang="ar-EG" b="1" dirty="0"/>
          </a:p>
        </p:txBody>
      </p:sp>
      <p:sp>
        <p:nvSpPr>
          <p:cNvPr id="3" name="Title 2"/>
          <p:cNvSpPr>
            <a:spLocks noGrp="1"/>
          </p:cNvSpPr>
          <p:nvPr>
            <p:ph type="title"/>
          </p:nvPr>
        </p:nvSpPr>
        <p:spPr/>
        <p:txBody>
          <a:bodyPr>
            <a:normAutofit fontScale="90000"/>
          </a:bodyPr>
          <a:lstStyle/>
          <a:p>
            <a:pPr algn="r" rtl="1"/>
            <a:r>
              <a:rPr lang="ar-EG" sz="4400" dirty="0">
                <a:solidFill>
                  <a:srgbClr val="FF0000"/>
                </a:solidFill>
                <a:latin typeface="Calibri"/>
                <a:ea typeface="Times New Roman"/>
                <a:cs typeface="Times New Roman"/>
              </a:rPr>
              <a:t>2- </a:t>
            </a:r>
            <a:r>
              <a:rPr lang="ar-SA" sz="4400" dirty="0">
                <a:solidFill>
                  <a:srgbClr val="FF0000"/>
                </a:solidFill>
                <a:latin typeface="Calibri"/>
                <a:ea typeface="Times New Roman"/>
                <a:cs typeface="Times New Roman"/>
              </a:rPr>
              <a:t>تصنيف نظم التصنيع على أساس طبيعة المعالجة </a:t>
            </a:r>
            <a:r>
              <a:rPr lang="ar-EG" sz="4400" dirty="0">
                <a:solidFill>
                  <a:srgbClr val="FF0000"/>
                </a:solidFill>
                <a:latin typeface="Calibri"/>
                <a:ea typeface="Times New Roman"/>
                <a:cs typeface="Times New Roman"/>
              </a:rPr>
              <a:t>:-</a:t>
            </a:r>
            <a:endParaRPr lang="ar-EG"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228600" algn="just" rtl="1">
              <a:lnSpc>
                <a:spcPct val="115000"/>
              </a:lnSpc>
              <a:spcAft>
                <a:spcPts val="1000"/>
              </a:spcAft>
              <a:buNone/>
            </a:pPr>
            <a:r>
              <a:rPr lang="ar-SA" sz="2800" b="1" dirty="0">
                <a:latin typeface="Calibri"/>
                <a:ea typeface="Times New Roman"/>
                <a:cs typeface="Times New Roman"/>
              </a:rPr>
              <a:t>توجد </a:t>
            </a:r>
            <a:r>
              <a:rPr lang="ar-EG" sz="2800" b="1" dirty="0">
                <a:latin typeface="Calibri"/>
                <a:ea typeface="Times New Roman"/>
                <a:cs typeface="Times New Roman"/>
              </a:rPr>
              <a:t>أربعة </a:t>
            </a:r>
            <a:r>
              <a:rPr lang="ar-SA" sz="2800" b="1" dirty="0">
                <a:latin typeface="Calibri"/>
                <a:ea typeface="Times New Roman"/>
                <a:cs typeface="Times New Roman"/>
              </a:rPr>
              <a:t> أنواع من المخططات الداخلية لنظم التصنيع التقليدية وهي  :</a:t>
            </a:r>
            <a:endParaRPr lang="en-US" sz="2000" b="1" dirty="0">
              <a:latin typeface="Calibri"/>
              <a:ea typeface="Calibri"/>
              <a:cs typeface="Arial"/>
            </a:endParaRPr>
          </a:p>
          <a:p>
            <a:pPr marL="742950" indent="-514350" algn="just" rtl="1">
              <a:lnSpc>
                <a:spcPct val="115000"/>
              </a:lnSpc>
              <a:buFont typeface="+mj-lt"/>
              <a:buAutoNum type="arabicPeriod"/>
            </a:pPr>
            <a:r>
              <a:rPr lang="ar-SA" sz="2800" b="1" dirty="0">
                <a:latin typeface="Calibri"/>
                <a:ea typeface="Times New Roman"/>
                <a:cs typeface="Times New Roman"/>
              </a:rPr>
              <a:t>مخطط الموقع الثابت (</a:t>
            </a:r>
            <a:r>
              <a:rPr lang="en-US" sz="2800" b="1" dirty="0">
                <a:latin typeface="Times New Roman"/>
                <a:ea typeface="Times New Roman"/>
                <a:cs typeface="Arial"/>
              </a:rPr>
              <a:t>Fixed Position Layout</a:t>
            </a:r>
            <a:r>
              <a:rPr lang="ar-SA" sz="2800" b="1" dirty="0">
                <a:latin typeface="Calibri"/>
                <a:ea typeface="Times New Roman"/>
                <a:cs typeface="Times New Roman"/>
              </a:rPr>
              <a:t>)  .</a:t>
            </a:r>
            <a:endParaRPr lang="ar-EG" sz="2000" b="1" dirty="0">
              <a:latin typeface="Calibri"/>
              <a:ea typeface="Times New Roman"/>
              <a:cs typeface="Arial"/>
            </a:endParaRPr>
          </a:p>
          <a:p>
            <a:pPr marL="742950" indent="-514350" algn="just" rtl="1">
              <a:lnSpc>
                <a:spcPct val="115000"/>
              </a:lnSpc>
              <a:buFont typeface="+mj-lt"/>
              <a:buAutoNum type="arabicPeriod"/>
            </a:pPr>
            <a:r>
              <a:rPr lang="ar-SA" sz="2800" b="1" dirty="0">
                <a:latin typeface="Calibri"/>
                <a:ea typeface="Times New Roman"/>
                <a:cs typeface="Times New Roman"/>
              </a:rPr>
              <a:t>المخطط القائم على نوع عملية التصنيع (</a:t>
            </a:r>
            <a:r>
              <a:rPr lang="en-US" sz="2800" b="1" dirty="0">
                <a:latin typeface="Times New Roman"/>
                <a:ea typeface="Times New Roman"/>
                <a:cs typeface="Arial"/>
              </a:rPr>
              <a:t>Process - Based Layout</a:t>
            </a:r>
            <a:r>
              <a:rPr lang="ar-SA" sz="2800" b="1" dirty="0">
                <a:latin typeface="Calibri"/>
                <a:ea typeface="Times New Roman"/>
                <a:cs typeface="Times New Roman"/>
              </a:rPr>
              <a:t>) .</a:t>
            </a:r>
            <a:endParaRPr lang="en-US" sz="2000" b="1" dirty="0">
              <a:latin typeface="Calibri"/>
              <a:ea typeface="Calibri"/>
              <a:cs typeface="Arial"/>
            </a:endParaRPr>
          </a:p>
          <a:p>
            <a:pPr marL="514350" indent="-514350" algn="just" rtl="1">
              <a:lnSpc>
                <a:spcPct val="115000"/>
              </a:lnSpc>
              <a:buFont typeface="+mj-lt"/>
              <a:buAutoNum type="arabicPeriod"/>
            </a:pPr>
            <a:r>
              <a:rPr lang="ar-SA" sz="2800" b="1" dirty="0">
                <a:latin typeface="Calibri"/>
                <a:ea typeface="Times New Roman"/>
                <a:cs typeface="Times New Roman"/>
              </a:rPr>
              <a:t>المخطط القائم على المنتج (</a:t>
            </a:r>
            <a:r>
              <a:rPr lang="en-US" sz="2800" b="1" dirty="0">
                <a:latin typeface="Times New Roman"/>
                <a:ea typeface="Times New Roman"/>
                <a:cs typeface="Arial"/>
              </a:rPr>
              <a:t>Product - Based Layout</a:t>
            </a:r>
            <a:r>
              <a:rPr lang="ar-SA" sz="2800" b="1" dirty="0">
                <a:latin typeface="Calibri"/>
                <a:ea typeface="Times New Roman"/>
                <a:cs typeface="Times New Roman"/>
              </a:rPr>
              <a:t>) .</a:t>
            </a:r>
            <a:endParaRPr lang="en-US" sz="2000" b="1" dirty="0">
              <a:latin typeface="Calibri"/>
              <a:ea typeface="Calibri"/>
              <a:cs typeface="Arial"/>
            </a:endParaRPr>
          </a:p>
          <a:p>
            <a:pPr marL="514350" indent="-514350" algn="just" rtl="1">
              <a:lnSpc>
                <a:spcPct val="115000"/>
              </a:lnSpc>
              <a:buFont typeface="+mj-lt"/>
              <a:buAutoNum type="arabicPeriod"/>
            </a:pPr>
            <a:r>
              <a:rPr lang="ar-SA" sz="2800" b="1" dirty="0">
                <a:latin typeface="Calibri"/>
                <a:ea typeface="Times New Roman"/>
                <a:cs typeface="Times New Roman"/>
              </a:rPr>
              <a:t>مخطط تكنولوجيا المجموعات (</a:t>
            </a:r>
            <a:r>
              <a:rPr lang="en-US" sz="2800" b="1" dirty="0">
                <a:latin typeface="Times New Roman"/>
                <a:ea typeface="Times New Roman"/>
                <a:cs typeface="Arial"/>
              </a:rPr>
              <a:t>Group Technology Layout</a:t>
            </a:r>
            <a:r>
              <a:rPr lang="ar-SA" sz="2800" b="1" dirty="0">
                <a:latin typeface="Calibri"/>
                <a:ea typeface="Times New Roman"/>
                <a:cs typeface="Times New Roman"/>
              </a:rPr>
              <a:t>) .</a:t>
            </a:r>
            <a:endParaRPr lang="en-US" sz="2000" b="1" dirty="0">
              <a:latin typeface="Calibri"/>
              <a:ea typeface="Calibri"/>
              <a:cs typeface="Arial"/>
            </a:endParaRPr>
          </a:p>
          <a:p>
            <a:pPr marL="858393" indent="-514350" algn="just" rtl="1">
              <a:lnSpc>
                <a:spcPct val="115000"/>
              </a:lnSpc>
              <a:buFont typeface="+mj-lt"/>
              <a:buAutoNum type="arabicPeriod"/>
            </a:pPr>
            <a:endParaRPr lang="ar-EG" dirty="0"/>
          </a:p>
        </p:txBody>
      </p:sp>
      <p:sp>
        <p:nvSpPr>
          <p:cNvPr id="3" name="Title 2"/>
          <p:cNvSpPr>
            <a:spLocks noGrp="1"/>
          </p:cNvSpPr>
          <p:nvPr>
            <p:ph type="title"/>
          </p:nvPr>
        </p:nvSpPr>
        <p:spPr/>
        <p:txBody>
          <a:bodyPr>
            <a:normAutofit fontScale="90000"/>
          </a:bodyPr>
          <a:lstStyle/>
          <a:p>
            <a:pPr algn="r" rtl="1"/>
            <a:r>
              <a:rPr lang="ar-EG" sz="4400" dirty="0">
                <a:solidFill>
                  <a:srgbClr val="FF0000"/>
                </a:solidFill>
                <a:latin typeface="Calibri"/>
                <a:ea typeface="Times New Roman"/>
                <a:cs typeface="Times New Roman"/>
              </a:rPr>
              <a:t>3- </a:t>
            </a:r>
            <a:r>
              <a:rPr lang="ar-SA" sz="4400" dirty="0">
                <a:solidFill>
                  <a:srgbClr val="FF0000"/>
                </a:solidFill>
                <a:latin typeface="Calibri"/>
                <a:ea typeface="Times New Roman"/>
                <a:cs typeface="Times New Roman"/>
              </a:rPr>
              <a:t>تصنيف نظم التصنيع على أساس نوع المخطط الداخلي لأرضية المصنع ( </a:t>
            </a:r>
            <a:r>
              <a:rPr lang="en-US" sz="4400" dirty="0">
                <a:solidFill>
                  <a:srgbClr val="FF0000"/>
                </a:solidFill>
                <a:latin typeface="Times New Roman"/>
                <a:ea typeface="Times New Roman"/>
                <a:cs typeface="Arial"/>
              </a:rPr>
              <a:t>Layout</a:t>
            </a:r>
            <a:r>
              <a:rPr lang="ar-SA" sz="4400" dirty="0">
                <a:solidFill>
                  <a:srgbClr val="FF0000"/>
                </a:solidFill>
                <a:latin typeface="Calibri"/>
                <a:ea typeface="Times New Roman"/>
                <a:cs typeface="Times New Roman"/>
              </a:rPr>
              <a:t> ) :</a:t>
            </a:r>
            <a:endParaRPr lang="ar-EG"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1947671"/>
          </a:xfrm>
        </p:spPr>
        <p:txBody>
          <a:bodyPr/>
          <a:lstStyle/>
          <a:p>
            <a:pPr marL="228600" algn="just" rtl="1">
              <a:lnSpc>
                <a:spcPct val="115000"/>
              </a:lnSpc>
              <a:spcAft>
                <a:spcPts val="1000"/>
              </a:spcAft>
            </a:pPr>
            <a:r>
              <a:rPr lang="ar-SA" sz="2800" b="1" dirty="0">
                <a:latin typeface="Calibri"/>
                <a:ea typeface="Times New Roman"/>
                <a:cs typeface="Times New Roman"/>
              </a:rPr>
              <a:t>يرجع مصطلح الموقع الثابت إلى المنتج نفسه والذي بسبب حجمه أو وزنه الكبيرين يبقى في موضعه وتجلب إليه المعدات والأدوات اللازمة لتصنيعه مثل تجميع الطائرات وبناء السفن</a:t>
            </a:r>
            <a:r>
              <a:rPr lang="ar-EG" sz="2800" b="1" dirty="0">
                <a:latin typeface="Calibri"/>
                <a:ea typeface="Times New Roman"/>
                <a:cs typeface="Times New Roman"/>
              </a:rPr>
              <a:t> .</a:t>
            </a:r>
            <a:endParaRPr lang="ar-EG" dirty="0"/>
          </a:p>
        </p:txBody>
      </p:sp>
      <p:sp>
        <p:nvSpPr>
          <p:cNvPr id="3" name="Title 2"/>
          <p:cNvSpPr>
            <a:spLocks noGrp="1"/>
          </p:cNvSpPr>
          <p:nvPr>
            <p:ph type="title"/>
          </p:nvPr>
        </p:nvSpPr>
        <p:spPr/>
        <p:txBody>
          <a:bodyPr>
            <a:normAutofit/>
          </a:bodyPr>
          <a:lstStyle/>
          <a:p>
            <a:pPr algn="r" rtl="1"/>
            <a:r>
              <a:rPr lang="ar-EG" sz="4400" dirty="0">
                <a:solidFill>
                  <a:srgbClr val="FF0000"/>
                </a:solidFill>
                <a:latin typeface="Calibri"/>
                <a:ea typeface="Times New Roman"/>
                <a:cs typeface="Times New Roman"/>
              </a:rPr>
              <a:t>1- </a:t>
            </a:r>
            <a:r>
              <a:rPr lang="ar-SA" sz="4400" dirty="0">
                <a:solidFill>
                  <a:srgbClr val="FF0000"/>
                </a:solidFill>
                <a:latin typeface="Calibri"/>
                <a:ea typeface="Times New Roman"/>
                <a:cs typeface="Times New Roman"/>
              </a:rPr>
              <a:t>مخطط الموقع الثابت :</a:t>
            </a:r>
            <a:endParaRPr lang="ar-EG" dirty="0">
              <a:solidFill>
                <a:srgbClr val="FF0000"/>
              </a:solidFill>
            </a:endParaRPr>
          </a:p>
        </p:txBody>
      </p:sp>
      <p:pic>
        <p:nvPicPr>
          <p:cNvPr id="1026" name="Picture 8" descr="http://hctmanufacturing.tripod.com/images/airbus2.jpg"/>
          <p:cNvPicPr>
            <a:picLocks noChangeAspect="1" noChangeArrowheads="1"/>
          </p:cNvPicPr>
          <p:nvPr/>
        </p:nvPicPr>
        <p:blipFill>
          <a:blip r:embed="rId2" cstate="print"/>
          <a:srcRect/>
          <a:stretch>
            <a:fillRect/>
          </a:stretch>
        </p:blipFill>
        <p:spPr bwMode="auto">
          <a:xfrm>
            <a:off x="541868" y="4114800"/>
            <a:ext cx="2658532" cy="1997658"/>
          </a:xfrm>
          <a:prstGeom prst="rect">
            <a:avLst/>
          </a:prstGeom>
          <a:noFill/>
          <a:ln w="9525">
            <a:noFill/>
            <a:miter lim="800000"/>
            <a:headEnd/>
            <a:tailEnd/>
          </a:ln>
        </p:spPr>
      </p:pic>
      <p:pic>
        <p:nvPicPr>
          <p:cNvPr id="1027" name="Picture 9" descr="http://hctmanufacturing.tripod.com/images/airbusconstruction.gif"/>
          <p:cNvPicPr>
            <a:picLocks noChangeAspect="1" noChangeArrowheads="1"/>
          </p:cNvPicPr>
          <p:nvPr/>
        </p:nvPicPr>
        <p:blipFill>
          <a:blip r:embed="rId3" cstate="print"/>
          <a:srcRect/>
          <a:stretch>
            <a:fillRect/>
          </a:stretch>
        </p:blipFill>
        <p:spPr bwMode="auto">
          <a:xfrm>
            <a:off x="3352800" y="3117376"/>
            <a:ext cx="5257800" cy="3740624"/>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81328"/>
            <a:ext cx="8305800" cy="5148072"/>
          </a:xfrm>
        </p:spPr>
        <p:txBody>
          <a:bodyPr>
            <a:normAutofit fontScale="85000" lnSpcReduction="10000"/>
          </a:bodyPr>
          <a:lstStyle/>
          <a:p>
            <a:pPr marL="228600" algn="just" rtl="1">
              <a:lnSpc>
                <a:spcPct val="115000"/>
              </a:lnSpc>
              <a:spcAft>
                <a:spcPts val="1000"/>
              </a:spcAft>
            </a:pPr>
            <a:r>
              <a:rPr lang="ar-SA" sz="3300" b="1" dirty="0">
                <a:latin typeface="Calibri"/>
                <a:ea typeface="Times New Roman"/>
                <a:cs typeface="Times New Roman"/>
              </a:rPr>
              <a:t>في هذا النوع من المخططات</a:t>
            </a:r>
            <a:r>
              <a:rPr lang="ar-SA" sz="3300" b="1" dirty="0">
                <a:solidFill>
                  <a:srgbClr val="FF0000"/>
                </a:solidFill>
                <a:latin typeface="Calibri"/>
                <a:ea typeface="Times New Roman"/>
                <a:cs typeface="Times New Roman"/>
              </a:rPr>
              <a:t> ترتب ماكينات التصنيع في أقسام حسب نوع عملية التصنيع أي بعبارة أخرى حسب نوع الماكينة</a:t>
            </a:r>
            <a:r>
              <a:rPr lang="ar-SA" sz="3300" b="1" dirty="0">
                <a:latin typeface="Calibri"/>
                <a:ea typeface="Times New Roman"/>
                <a:cs typeface="Times New Roman"/>
              </a:rPr>
              <a:t> </a:t>
            </a:r>
            <a:endParaRPr lang="en-US" sz="3300" b="1" dirty="0">
              <a:latin typeface="Calibri"/>
              <a:ea typeface="Times New Roman"/>
              <a:cs typeface="Times New Roman"/>
            </a:endParaRPr>
          </a:p>
          <a:p>
            <a:pPr marL="228600" algn="just" rtl="1">
              <a:lnSpc>
                <a:spcPct val="115000"/>
              </a:lnSpc>
              <a:spcAft>
                <a:spcPts val="1000"/>
              </a:spcAft>
            </a:pPr>
            <a:r>
              <a:rPr lang="ar-SA" sz="3300" b="1" dirty="0">
                <a:latin typeface="Calibri"/>
                <a:ea typeface="Times New Roman"/>
                <a:cs typeface="Times New Roman"/>
              </a:rPr>
              <a:t>ويمثل هذا النوع من المخططات أكثر </a:t>
            </a:r>
            <a:r>
              <a:rPr lang="ar-SA" sz="3300" b="1" dirty="0">
                <a:solidFill>
                  <a:schemeClr val="bg2">
                    <a:lumMod val="50000"/>
                  </a:schemeClr>
                </a:solidFill>
                <a:latin typeface="Calibri"/>
                <a:ea typeface="Times New Roman"/>
                <a:cs typeface="Times New Roman"/>
              </a:rPr>
              <a:t>أنواع المصانع تقليديه وأكثرها شيوعا</a:t>
            </a:r>
            <a:endParaRPr lang="en-US" sz="3300" b="1" dirty="0">
              <a:solidFill>
                <a:schemeClr val="bg2">
                  <a:lumMod val="50000"/>
                </a:schemeClr>
              </a:solidFill>
              <a:latin typeface="Calibri"/>
              <a:ea typeface="Times New Roman"/>
              <a:cs typeface="Times New Roman"/>
            </a:endParaRPr>
          </a:p>
          <a:p>
            <a:pPr marL="228600" algn="just" rtl="1">
              <a:lnSpc>
                <a:spcPct val="115000"/>
              </a:lnSpc>
              <a:spcAft>
                <a:spcPts val="1000"/>
              </a:spcAft>
            </a:pPr>
            <a:r>
              <a:rPr lang="ar-SA" sz="2800" b="1" dirty="0">
                <a:latin typeface="Calibri"/>
                <a:ea typeface="Times New Roman"/>
                <a:cs typeface="Times New Roman"/>
              </a:rPr>
              <a:t> فمثلا تكون ماكينات المخارط ( </a:t>
            </a:r>
            <a:r>
              <a:rPr lang="en-US" sz="2800" b="1" dirty="0">
                <a:latin typeface="Times New Roman"/>
                <a:ea typeface="Times New Roman"/>
                <a:cs typeface="Arial"/>
              </a:rPr>
              <a:t>Lathe M</a:t>
            </a:r>
            <a:r>
              <a:rPr lang="en-GB" sz="2800" b="1" dirty="0" err="1">
                <a:latin typeface="Times New Roman"/>
                <a:ea typeface="Times New Roman"/>
                <a:cs typeface="Arial"/>
              </a:rPr>
              <a:t>achines</a:t>
            </a:r>
            <a:r>
              <a:rPr lang="ar-SA" sz="2800" b="1" dirty="0">
                <a:latin typeface="Calibri"/>
                <a:ea typeface="Times New Roman"/>
                <a:cs typeface="Times New Roman"/>
              </a:rPr>
              <a:t> )  في قسم قائم بذاته وكذلك تكون ماكينات التفريز ( </a:t>
            </a:r>
            <a:r>
              <a:rPr lang="en-US" sz="2800" b="1" dirty="0">
                <a:latin typeface="Times New Roman"/>
                <a:ea typeface="Times New Roman"/>
                <a:cs typeface="Arial"/>
              </a:rPr>
              <a:t>Milling M</a:t>
            </a:r>
            <a:r>
              <a:rPr lang="en-GB" sz="2800" b="1" dirty="0" err="1">
                <a:latin typeface="Times New Roman"/>
                <a:ea typeface="Times New Roman"/>
                <a:cs typeface="Arial"/>
              </a:rPr>
              <a:t>achines</a:t>
            </a:r>
            <a:r>
              <a:rPr lang="ar-SA" sz="2800" b="1" dirty="0">
                <a:latin typeface="Calibri"/>
                <a:ea typeface="Times New Roman"/>
                <a:cs typeface="Times New Roman"/>
              </a:rPr>
              <a:t> )  في قسم أخر ويلاحظ في هذا النوع من المخططات وجود عمليات التشغيل الأولية ( التخشين )  في موقع قريب من جهة تخزين الخامات والمواد الداخلة في التصنيع بينما تكون عمليات التشطيب في موقع قريب من موقع تخزين القطع المكتملة التصنيع , والمخطط من هذا النوع  يمثل المثال المعتاد في حالتي الإنتاج بالطلبية ( </a:t>
            </a:r>
            <a:r>
              <a:rPr lang="en-US" sz="2800" b="1" dirty="0">
                <a:latin typeface="Times New Roman"/>
                <a:ea typeface="Times New Roman"/>
                <a:cs typeface="Arial"/>
              </a:rPr>
              <a:t>Job shop Production</a:t>
            </a:r>
            <a:r>
              <a:rPr lang="ar-SA" sz="2800" b="1" dirty="0">
                <a:latin typeface="Calibri"/>
                <a:ea typeface="Times New Roman"/>
                <a:cs typeface="Times New Roman"/>
              </a:rPr>
              <a:t> ) , والإنتاج بنظام الدفع ( </a:t>
            </a:r>
            <a:r>
              <a:rPr lang="en-US" sz="2800" b="1" dirty="0">
                <a:latin typeface="Times New Roman"/>
                <a:ea typeface="Times New Roman"/>
                <a:cs typeface="Arial"/>
              </a:rPr>
              <a:t>Batch Production</a:t>
            </a:r>
            <a:r>
              <a:rPr lang="ar-SA" sz="2800" b="1" dirty="0">
                <a:latin typeface="Calibri"/>
                <a:ea typeface="Times New Roman"/>
                <a:cs typeface="Times New Roman"/>
              </a:rPr>
              <a:t> ) .</a:t>
            </a:r>
            <a:endParaRPr lang="en-US" sz="2000" b="1" dirty="0">
              <a:latin typeface="Calibri"/>
              <a:ea typeface="Calibri"/>
              <a:cs typeface="Arial"/>
            </a:endParaRPr>
          </a:p>
          <a:p>
            <a:endParaRPr lang="ar-EG" b="1" dirty="0"/>
          </a:p>
        </p:txBody>
      </p:sp>
      <p:sp>
        <p:nvSpPr>
          <p:cNvPr id="3" name="Title 2"/>
          <p:cNvSpPr>
            <a:spLocks noGrp="1"/>
          </p:cNvSpPr>
          <p:nvPr>
            <p:ph type="title"/>
          </p:nvPr>
        </p:nvSpPr>
        <p:spPr/>
        <p:txBody>
          <a:bodyPr>
            <a:normAutofit fontScale="90000"/>
          </a:bodyPr>
          <a:lstStyle/>
          <a:p>
            <a:pPr algn="r" rtl="1"/>
            <a:r>
              <a:rPr lang="ar-EG" sz="4400" dirty="0">
                <a:solidFill>
                  <a:srgbClr val="FF0000"/>
                </a:solidFill>
                <a:latin typeface="Calibri"/>
                <a:ea typeface="Times New Roman"/>
                <a:cs typeface="Times New Roman"/>
              </a:rPr>
              <a:t>3-</a:t>
            </a:r>
            <a:r>
              <a:rPr lang="ar-EG" sz="4400" dirty="0">
                <a:latin typeface="Calibri"/>
                <a:ea typeface="Times New Roman"/>
                <a:cs typeface="Times New Roman"/>
              </a:rPr>
              <a:t> </a:t>
            </a:r>
            <a:r>
              <a:rPr lang="ar-SA" sz="4400" dirty="0">
                <a:solidFill>
                  <a:srgbClr val="FF0000"/>
                </a:solidFill>
                <a:latin typeface="Calibri"/>
                <a:ea typeface="Times New Roman"/>
                <a:cs typeface="Times New Roman"/>
              </a:rPr>
              <a:t>المخطط القائم على نوع عملية التصنيع </a:t>
            </a:r>
            <a:r>
              <a:rPr lang="en-US" sz="4400" dirty="0">
                <a:solidFill>
                  <a:srgbClr val="FF0000"/>
                </a:solidFill>
                <a:latin typeface="Times New Roman"/>
                <a:ea typeface="Times New Roman"/>
                <a:cs typeface="Arial"/>
              </a:rPr>
              <a:t>Process Layout</a:t>
            </a:r>
            <a:r>
              <a:rPr lang="ar-SA" sz="4400" dirty="0">
                <a:solidFill>
                  <a:srgbClr val="FF0000"/>
                </a:solidFill>
                <a:latin typeface="Calibri"/>
                <a:ea typeface="Times New Roman"/>
                <a:cs typeface="Times New Roman"/>
              </a:rPr>
              <a:t> :</a:t>
            </a:r>
            <a:endParaRPr lang="ar-EG"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0" descr="http://hctmanufacturing.tripod.com/images/2-2.jpg"/>
          <p:cNvPicPr>
            <a:picLocks noChangeAspect="1" noChangeArrowheads="1"/>
          </p:cNvPicPr>
          <p:nvPr/>
        </p:nvPicPr>
        <p:blipFill>
          <a:blip r:embed="rId2" cstate="print"/>
          <a:srcRect l="14583" t="7948" r="17157" b="13049"/>
          <a:stretch>
            <a:fillRect/>
          </a:stretch>
        </p:blipFill>
        <p:spPr bwMode="auto">
          <a:xfrm>
            <a:off x="2590800" y="609600"/>
            <a:ext cx="4876800" cy="57912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1185672"/>
          </a:xfrm>
        </p:spPr>
        <p:txBody>
          <a:bodyPr>
            <a:normAutofit lnSpcReduction="10000"/>
          </a:bodyPr>
          <a:lstStyle/>
          <a:p>
            <a:pPr marL="228600" algn="just" rtl="1">
              <a:lnSpc>
                <a:spcPct val="115000"/>
              </a:lnSpc>
              <a:spcAft>
                <a:spcPts val="1000"/>
              </a:spcAft>
            </a:pPr>
            <a:r>
              <a:rPr lang="ar-SA" sz="2800" b="1" dirty="0">
                <a:latin typeface="Calibri"/>
                <a:ea typeface="Times New Roman"/>
                <a:cs typeface="Times New Roman"/>
              </a:rPr>
              <a:t>تتميز بانخفاض مستوى المخزون من المنتجات غير المكتملة بين مراحل التصنيع المختلفة , أنظر الشكل</a:t>
            </a:r>
            <a:endParaRPr lang="en-US" sz="2000" b="1" dirty="0">
              <a:latin typeface="Calibri"/>
              <a:ea typeface="Calibri"/>
              <a:cs typeface="Arial"/>
            </a:endParaRPr>
          </a:p>
          <a:p>
            <a:endParaRPr lang="ar-EG" dirty="0"/>
          </a:p>
        </p:txBody>
      </p:sp>
      <p:sp>
        <p:nvSpPr>
          <p:cNvPr id="3" name="Title 2"/>
          <p:cNvSpPr>
            <a:spLocks noGrp="1"/>
          </p:cNvSpPr>
          <p:nvPr>
            <p:ph type="title"/>
          </p:nvPr>
        </p:nvSpPr>
        <p:spPr/>
        <p:txBody>
          <a:bodyPr>
            <a:normAutofit fontScale="90000"/>
          </a:bodyPr>
          <a:lstStyle/>
          <a:p>
            <a:pPr algn="r" rtl="1"/>
            <a:r>
              <a:rPr lang="ar-EG" sz="4400" dirty="0">
                <a:solidFill>
                  <a:srgbClr val="FF0000"/>
                </a:solidFill>
                <a:latin typeface="Calibri"/>
                <a:ea typeface="Times New Roman"/>
                <a:cs typeface="Times New Roman"/>
              </a:rPr>
              <a:t>3- </a:t>
            </a:r>
            <a:r>
              <a:rPr lang="ar-SA" sz="4400" dirty="0">
                <a:solidFill>
                  <a:srgbClr val="FF0000"/>
                </a:solidFill>
                <a:latin typeface="Calibri"/>
                <a:ea typeface="Times New Roman"/>
                <a:cs typeface="Times New Roman"/>
              </a:rPr>
              <a:t>المخطط القائم على المنتج</a:t>
            </a:r>
            <a:r>
              <a:rPr lang="ar-EG" sz="4400" dirty="0">
                <a:solidFill>
                  <a:srgbClr val="FF0000"/>
                </a:solidFill>
                <a:latin typeface="Calibri"/>
                <a:ea typeface="Times New Roman"/>
                <a:cs typeface="Times New Roman"/>
              </a:rPr>
              <a:t/>
            </a:r>
            <a:br>
              <a:rPr lang="ar-EG" sz="4400" dirty="0">
                <a:solidFill>
                  <a:srgbClr val="FF0000"/>
                </a:solidFill>
                <a:latin typeface="Calibri"/>
                <a:ea typeface="Times New Roman"/>
                <a:cs typeface="Times New Roman"/>
              </a:rPr>
            </a:br>
            <a:r>
              <a:rPr lang="ar-SA" sz="4400" dirty="0">
                <a:solidFill>
                  <a:srgbClr val="FF0000"/>
                </a:solidFill>
                <a:latin typeface="Calibri"/>
                <a:ea typeface="Times New Roman"/>
                <a:cs typeface="Times New Roman"/>
              </a:rPr>
              <a:t> </a:t>
            </a:r>
            <a:r>
              <a:rPr lang="en-US" sz="4400" dirty="0">
                <a:solidFill>
                  <a:srgbClr val="FF0000"/>
                </a:solidFill>
                <a:latin typeface="Times New Roman"/>
                <a:ea typeface="Times New Roman"/>
                <a:cs typeface="Arial"/>
              </a:rPr>
              <a:t>Product Layout</a:t>
            </a:r>
            <a:r>
              <a:rPr lang="ar-SA" sz="4400" dirty="0">
                <a:solidFill>
                  <a:srgbClr val="FF0000"/>
                </a:solidFill>
                <a:latin typeface="Calibri"/>
                <a:ea typeface="Times New Roman"/>
                <a:cs typeface="Times New Roman"/>
              </a:rPr>
              <a:t>:</a:t>
            </a:r>
            <a:endParaRPr lang="ar-EG" dirty="0">
              <a:solidFill>
                <a:srgbClr val="FF0000"/>
              </a:solidFill>
            </a:endParaRPr>
          </a:p>
        </p:txBody>
      </p:sp>
      <p:pic>
        <p:nvPicPr>
          <p:cNvPr id="3074" name="Picture 11" descr="http://hctmanufacturing.tripod.com/images/workshops1.jpg"/>
          <p:cNvPicPr>
            <a:picLocks noChangeAspect="1" noChangeArrowheads="1"/>
          </p:cNvPicPr>
          <p:nvPr/>
        </p:nvPicPr>
        <p:blipFill>
          <a:blip r:embed="rId2" cstate="print"/>
          <a:srcRect/>
          <a:stretch>
            <a:fillRect/>
          </a:stretch>
        </p:blipFill>
        <p:spPr bwMode="auto">
          <a:xfrm>
            <a:off x="1682398" y="2819400"/>
            <a:ext cx="5021086" cy="32766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B188E6-5327-463F-AD35-8B319A636DFC}"/>
              </a:ext>
            </a:extLst>
          </p:cNvPr>
          <p:cNvSpPr>
            <a:spLocks noGrp="1"/>
          </p:cNvSpPr>
          <p:nvPr>
            <p:ph idx="1"/>
          </p:nvPr>
        </p:nvSpPr>
        <p:spPr>
          <a:xfrm>
            <a:off x="457200" y="1828800"/>
            <a:ext cx="8229600" cy="4525963"/>
          </a:xfrm>
        </p:spPr>
        <p:txBody>
          <a:bodyPr>
            <a:normAutofit fontScale="92500"/>
          </a:bodyPr>
          <a:lstStyle/>
          <a:p>
            <a:pPr algn="just" rtl="1"/>
            <a:r>
              <a:rPr lang="ar-EG" dirty="0">
                <a:solidFill>
                  <a:srgbClr val="FF0000"/>
                </a:solidFill>
              </a:rPr>
              <a:t>مقدمة:-  </a:t>
            </a:r>
            <a:r>
              <a:rPr lang="ar-EG" dirty="0"/>
              <a:t>لقد كان اختراع ماكينات التشغيل (</a:t>
            </a:r>
            <a:r>
              <a:rPr lang="en-US" dirty="0"/>
              <a:t>Machine Tools) </a:t>
            </a:r>
            <a:r>
              <a:rPr lang="ar-EG" dirty="0"/>
              <a:t>علامة تحول بارزة في تاريخ البشرية لتحل محل الإنسان فتقوم هذه الماكينات بالتصنيع بدلا من أن يقوم بذلك الإنسان باستعمال العدد اليدوية ( </a:t>
            </a:r>
            <a:r>
              <a:rPr lang="en-US" dirty="0"/>
              <a:t>Hand Tools ) </a:t>
            </a:r>
            <a:r>
              <a:rPr lang="ar-EG" dirty="0"/>
              <a:t>وكانت بداية ذلك في حدود عام 1775 ميلادي. و مع بداية القرن العشرين الميلادي بدأ العمل بفكرة الإنتاج المستمر أو ما يتعارف عليه حاليا بخطوط التجميع حيث تم تطبيقه عمليا بكثافة في تجميع محركات السيارات في مصانع فورد في عام 1913 م. و في أعقاب الحرب العالمية الثانية وما تبعها من تقدم هائل في المعدات الميكانيكية عامة و الأجهزة الإلكترونية بصفة خاصة أصبح التحكم الآلي ممكنا في مختلف المجالات الإنتاجية ، وسمي ذلك بالآلية أوالأتمتة (</a:t>
            </a:r>
            <a:r>
              <a:rPr lang="en-US" dirty="0"/>
              <a:t>Automation) </a:t>
            </a:r>
            <a:r>
              <a:rPr lang="ar-EG" dirty="0"/>
              <a:t>بينما سمى ظهور الماكينات بالميكنة ( </a:t>
            </a:r>
            <a:r>
              <a:rPr lang="en-US" dirty="0"/>
              <a:t>Mechanization).</a:t>
            </a:r>
          </a:p>
        </p:txBody>
      </p:sp>
      <p:sp>
        <p:nvSpPr>
          <p:cNvPr id="3" name="Title 2">
            <a:extLst>
              <a:ext uri="{FF2B5EF4-FFF2-40B4-BE49-F238E27FC236}">
                <a16:creationId xmlns:a16="http://schemas.microsoft.com/office/drawing/2014/main" id="{066C1180-A11D-403C-B57B-4203C02BF7A9}"/>
              </a:ext>
            </a:extLst>
          </p:cNvPr>
          <p:cNvSpPr>
            <a:spLocks noGrp="1"/>
          </p:cNvSpPr>
          <p:nvPr>
            <p:ph type="title"/>
          </p:nvPr>
        </p:nvSpPr>
        <p:spPr>
          <a:xfrm>
            <a:off x="457200" y="685800"/>
            <a:ext cx="8229600" cy="1143000"/>
          </a:xfrm>
        </p:spPr>
        <p:txBody>
          <a:bodyPr>
            <a:normAutofit fontScale="90000"/>
          </a:bodyPr>
          <a:lstStyle/>
          <a:p>
            <a:pPr marL="0" marR="0" algn="r">
              <a:lnSpc>
                <a:spcPct val="115000"/>
              </a:lnSpc>
              <a:spcBef>
                <a:spcPts val="0"/>
              </a:spcBef>
              <a:spcAft>
                <a:spcPts val="1000"/>
              </a:spcAft>
            </a:pPr>
            <a:r>
              <a:rPr lang="ar-SA" sz="4400" u="sng"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الفصل الثاني</a:t>
            </a:r>
            <a:r>
              <a:rPr lang="ar-EG" sz="4400" u="sng"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ar-SA" sz="4400" u="sng"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المفاهيم الأساسية لنظم التصنيع</a:t>
            </a:r>
            <a:r>
              <a:rPr lang="en-US" sz="3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r>
            <a:br>
              <a:rPr lang="en-US" sz="3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en-US" sz="31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Basic Concepts on Manufacturing Systems</a:t>
            </a:r>
            <a:r>
              <a:rPr lang="en-US" sz="2700" dirty="0">
                <a:effectLst/>
                <a:latin typeface="Calibri" panose="020F0502020204030204" pitchFamily="34" charset="0"/>
                <a:ea typeface="Calibri" panose="020F0502020204030204" pitchFamily="34" charset="0"/>
                <a:cs typeface="Arial" panose="020B0604020202020204" pitchFamily="34" charset="0"/>
              </a:rPr>
              <a:t/>
            </a:r>
            <a:br>
              <a:rPr lang="en-US" sz="2700" dirty="0">
                <a:effectLst/>
                <a:latin typeface="Calibri" panose="020F0502020204030204" pitchFamily="34" charset="0"/>
                <a:ea typeface="Calibri" panose="020F0502020204030204" pitchFamily="34" charset="0"/>
                <a:cs typeface="Arial" panose="020B0604020202020204" pitchFamily="34" charset="0"/>
              </a:rPr>
            </a:br>
            <a:endParaRPr lang="en-US" sz="2700" dirty="0"/>
          </a:p>
        </p:txBody>
      </p:sp>
    </p:spTree>
    <p:extLst>
      <p:ext uri="{BB962C8B-B14F-4D97-AF65-F5344CB8AC3E}">
        <p14:creationId xmlns:p14="http://schemas.microsoft.com/office/powerpoint/2010/main" val="638709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rmAutofit/>
          </a:bodyPr>
          <a:lstStyle/>
          <a:p>
            <a:pPr marL="228600" algn="just" rtl="1">
              <a:lnSpc>
                <a:spcPct val="115000"/>
              </a:lnSpc>
              <a:spcAft>
                <a:spcPts val="1000"/>
              </a:spcAft>
            </a:pPr>
            <a:r>
              <a:rPr lang="ar-SA" sz="2800" dirty="0">
                <a:latin typeface="Calibri"/>
                <a:ea typeface="Times New Roman"/>
                <a:cs typeface="Times New Roman"/>
              </a:rPr>
              <a:t> </a:t>
            </a:r>
            <a:r>
              <a:rPr lang="ar-SA" sz="2800" b="1" dirty="0">
                <a:latin typeface="Calibri"/>
                <a:ea typeface="Times New Roman"/>
                <a:cs typeface="Times New Roman"/>
              </a:rPr>
              <a:t>بدأ هذا النوع من المخططات على يد </a:t>
            </a:r>
            <a:r>
              <a:rPr lang="ar-SA" sz="2800" b="1" dirty="0">
                <a:solidFill>
                  <a:srgbClr val="FF0000"/>
                </a:solidFill>
                <a:latin typeface="Calibri"/>
                <a:ea typeface="Times New Roman"/>
                <a:cs typeface="Times New Roman"/>
              </a:rPr>
              <a:t>هنري فورد بالولايات المتحدة </a:t>
            </a:r>
            <a:r>
              <a:rPr lang="ar-SA" sz="2800" b="1" dirty="0">
                <a:latin typeface="Calibri"/>
                <a:ea typeface="Times New Roman"/>
                <a:cs typeface="Times New Roman"/>
              </a:rPr>
              <a:t>الامريكيه في مدينة ديترويت في مطلع القرن العشرين ميلادي , و الذي طور </a:t>
            </a:r>
            <a:r>
              <a:rPr lang="ar-SA" sz="2800" b="1" dirty="0">
                <a:solidFill>
                  <a:srgbClr val="FF0000"/>
                </a:solidFill>
                <a:latin typeface="Calibri"/>
                <a:ea typeface="Times New Roman"/>
                <a:cs typeface="Times New Roman"/>
              </a:rPr>
              <a:t>خط التجميع الذي تمر عبره مجم</a:t>
            </a:r>
            <a:r>
              <a:rPr lang="ar-EG" sz="2800" b="1" dirty="0">
                <a:solidFill>
                  <a:srgbClr val="FF0000"/>
                </a:solidFill>
                <a:latin typeface="Calibri"/>
                <a:ea typeface="Times New Roman"/>
                <a:cs typeface="Times New Roman"/>
              </a:rPr>
              <a:t>و</a:t>
            </a:r>
            <a:r>
              <a:rPr lang="ar-SA" sz="2800" b="1" dirty="0">
                <a:solidFill>
                  <a:srgbClr val="FF0000"/>
                </a:solidFill>
                <a:latin typeface="Calibri"/>
                <a:ea typeface="Times New Roman"/>
                <a:cs typeface="Times New Roman"/>
              </a:rPr>
              <a:t>عات مكتملة جزئيا على سير نقل ( </a:t>
            </a:r>
            <a:r>
              <a:rPr lang="en-US" sz="2800" b="1" dirty="0">
                <a:solidFill>
                  <a:srgbClr val="FF0000"/>
                </a:solidFill>
                <a:latin typeface="Times New Roman"/>
                <a:ea typeface="Times New Roman"/>
                <a:cs typeface="Arial"/>
              </a:rPr>
              <a:t>Conveyor </a:t>
            </a:r>
            <a:r>
              <a:rPr lang="ar-SA" sz="2800" b="1" dirty="0">
                <a:solidFill>
                  <a:srgbClr val="FF0000"/>
                </a:solidFill>
                <a:latin typeface="Calibri"/>
                <a:ea typeface="Times New Roman"/>
                <a:cs typeface="Times New Roman"/>
              </a:rPr>
              <a:t> )</a:t>
            </a:r>
            <a:r>
              <a:rPr lang="ar-SA" sz="2800" b="1" dirty="0">
                <a:latin typeface="Calibri"/>
                <a:ea typeface="Times New Roman"/>
                <a:cs typeface="Times New Roman"/>
              </a:rPr>
              <a:t> حيث تضاف إلى هذه المجمعات الأجزاء الناقصة لتكتمل تدريجيا أثناء مرورها بمحطات التجميع المرتبة على طول الخط </a:t>
            </a:r>
            <a:endParaRPr lang="en-US" sz="2000" b="1" dirty="0">
              <a:latin typeface="Calibri"/>
              <a:ea typeface="Calibri"/>
              <a:cs typeface="Arial"/>
            </a:endParaRPr>
          </a:p>
          <a:p>
            <a:pPr marL="228600" algn="just" rtl="1">
              <a:lnSpc>
                <a:spcPct val="115000"/>
              </a:lnSpc>
              <a:spcAft>
                <a:spcPts val="1000"/>
              </a:spcAft>
            </a:pPr>
            <a:r>
              <a:rPr lang="ar-SA" sz="2800" b="1" dirty="0">
                <a:latin typeface="Calibri"/>
                <a:ea typeface="Times New Roman"/>
                <a:cs typeface="Times New Roman"/>
              </a:rPr>
              <a:t>هذا الأسلوب في التصنيع طور أصلا للتجميع و لكنه لاحقا امتد ليشمل أيضا عمليات التشغيل وسمى هذا التطبيق الأخير بماكينات الانتقال ( </a:t>
            </a:r>
            <a:r>
              <a:rPr lang="en-US" sz="2800" b="1" dirty="0">
                <a:latin typeface="Times New Roman"/>
                <a:ea typeface="Times New Roman"/>
                <a:cs typeface="Arial"/>
              </a:rPr>
              <a:t>Transfer Machines</a:t>
            </a:r>
            <a:r>
              <a:rPr lang="ar-SA" sz="2800" b="1" dirty="0">
                <a:latin typeface="Calibri"/>
                <a:ea typeface="Times New Roman"/>
                <a:cs typeface="Times New Roman"/>
              </a:rPr>
              <a:t> ) .</a:t>
            </a:r>
            <a:endParaRPr lang="en-US" sz="2000" b="1" dirty="0">
              <a:latin typeface="Calibri"/>
              <a:ea typeface="Calibri"/>
              <a:cs typeface="Arial"/>
            </a:endParaRPr>
          </a:p>
          <a:p>
            <a:endParaRPr lang="ar-EG" dirty="0"/>
          </a:p>
        </p:txBody>
      </p:sp>
      <p:sp>
        <p:nvSpPr>
          <p:cNvPr id="3" name="Title 2"/>
          <p:cNvSpPr>
            <a:spLocks noGrp="1"/>
          </p:cNvSpPr>
          <p:nvPr>
            <p:ph type="title"/>
          </p:nvPr>
        </p:nvSpPr>
        <p:spPr/>
        <p:txBody>
          <a:bodyPr>
            <a:normAutofit/>
          </a:bodyPr>
          <a:lstStyle/>
          <a:p>
            <a:pPr algn="r" rtl="1"/>
            <a:r>
              <a:rPr lang="ar-SA" sz="4400" dirty="0">
                <a:solidFill>
                  <a:srgbClr val="FF0000"/>
                </a:solidFill>
                <a:latin typeface="Calibri"/>
                <a:ea typeface="Times New Roman"/>
                <a:cs typeface="Times New Roman"/>
              </a:rPr>
              <a:t>أ - خطوط السريان ( </a:t>
            </a:r>
            <a:r>
              <a:rPr lang="en-US" sz="4400" dirty="0">
                <a:solidFill>
                  <a:srgbClr val="FF0000"/>
                </a:solidFill>
                <a:latin typeface="Times New Roman"/>
                <a:ea typeface="Times New Roman"/>
                <a:cs typeface="Arial"/>
              </a:rPr>
              <a:t>Flow Lines</a:t>
            </a:r>
            <a:r>
              <a:rPr lang="ar-SA" sz="4400" dirty="0">
                <a:solidFill>
                  <a:srgbClr val="FF0000"/>
                </a:solidFill>
                <a:latin typeface="Calibri"/>
                <a:ea typeface="Times New Roman"/>
                <a:cs typeface="Times New Roman"/>
              </a:rPr>
              <a:t> ) :</a:t>
            </a:r>
            <a:endParaRPr lang="ar-EG"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600200"/>
            <a:ext cx="7467600" cy="3547871"/>
          </a:xfrm>
        </p:spPr>
        <p:txBody>
          <a:bodyPr>
            <a:normAutofit/>
          </a:bodyPr>
          <a:lstStyle/>
          <a:p>
            <a:pPr algn="r" rtl="1">
              <a:buNone/>
            </a:pPr>
            <a:r>
              <a:rPr lang="ar-SA" sz="2800" b="1" dirty="0">
                <a:ea typeface="Times New Roman"/>
                <a:cs typeface="Times New Roman"/>
              </a:rPr>
              <a:t> </a:t>
            </a:r>
            <a:r>
              <a:rPr lang="ar-SA" sz="3600" b="1" dirty="0">
                <a:ea typeface="Times New Roman"/>
                <a:cs typeface="Times New Roman"/>
              </a:rPr>
              <a:t>يصمم المخطط خصيصا لإجراء التصنيع الذي هو في الأساس عمل واحد وخير مثال لذلك مصفاة لإنتاج النفط </a:t>
            </a:r>
            <a:endParaRPr lang="ar-EG" sz="3600" b="1" dirty="0"/>
          </a:p>
        </p:txBody>
      </p:sp>
      <p:sp>
        <p:nvSpPr>
          <p:cNvPr id="3" name="Title 2"/>
          <p:cNvSpPr>
            <a:spLocks noGrp="1"/>
          </p:cNvSpPr>
          <p:nvPr>
            <p:ph type="title"/>
          </p:nvPr>
        </p:nvSpPr>
        <p:spPr/>
        <p:txBody>
          <a:bodyPr>
            <a:normAutofit fontScale="90000"/>
          </a:bodyPr>
          <a:lstStyle/>
          <a:p>
            <a:pPr algn="r" rtl="1"/>
            <a:r>
              <a:rPr lang="ar-SA" sz="4400" dirty="0">
                <a:solidFill>
                  <a:srgbClr val="FF0000"/>
                </a:solidFill>
                <a:latin typeface="Calibri"/>
                <a:ea typeface="Times New Roman"/>
                <a:cs typeface="Times New Roman"/>
              </a:rPr>
              <a:t>ب - الإنتاج المستمر </a:t>
            </a:r>
            <a:r>
              <a:rPr lang="ar-SA" sz="3100" dirty="0">
                <a:solidFill>
                  <a:srgbClr val="FF0000"/>
                </a:solidFill>
                <a:latin typeface="Calibri"/>
                <a:ea typeface="Times New Roman"/>
                <a:cs typeface="Times New Roman"/>
              </a:rPr>
              <a:t>( </a:t>
            </a:r>
            <a:r>
              <a:rPr lang="en-US" sz="3100" dirty="0">
                <a:solidFill>
                  <a:srgbClr val="FF0000"/>
                </a:solidFill>
                <a:latin typeface="Times New Roman"/>
                <a:ea typeface="Times New Roman"/>
                <a:cs typeface="Arial"/>
              </a:rPr>
              <a:t>Continuous Production</a:t>
            </a:r>
            <a:r>
              <a:rPr lang="ar-SA" sz="3100" dirty="0">
                <a:solidFill>
                  <a:srgbClr val="FF0000"/>
                </a:solidFill>
                <a:latin typeface="Calibri"/>
                <a:ea typeface="Times New Roman"/>
                <a:cs typeface="Times New Roman"/>
              </a:rPr>
              <a:t> ) :</a:t>
            </a:r>
            <a:endParaRPr lang="ar-EG" sz="3100"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http://hctmanufacturing.tripod.com/images/facility_layouts.GIF"/>
          <p:cNvPicPr>
            <a:picLocks noGrp="1" noChangeAspect="1" noChangeArrowheads="1"/>
          </p:cNvPicPr>
          <p:nvPr>
            <p:ph idx="1"/>
          </p:nvPr>
        </p:nvPicPr>
        <p:blipFill>
          <a:blip r:embed="rId2" cstate="print">
            <a:lum bright="-54000" contrast="48000"/>
          </a:blip>
          <a:srcRect/>
          <a:stretch>
            <a:fillRect/>
          </a:stretch>
        </p:blipFill>
        <p:spPr bwMode="auto">
          <a:xfrm>
            <a:off x="0" y="-1"/>
            <a:ext cx="9144000" cy="909032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1328"/>
            <a:ext cx="8382000" cy="5376672"/>
          </a:xfrm>
        </p:spPr>
        <p:txBody>
          <a:bodyPr>
            <a:normAutofit/>
          </a:bodyPr>
          <a:lstStyle/>
          <a:p>
            <a:pPr marL="228600" algn="just" rtl="1">
              <a:lnSpc>
                <a:spcPct val="115000"/>
              </a:lnSpc>
              <a:spcAft>
                <a:spcPts val="1000"/>
              </a:spcAft>
            </a:pPr>
            <a:r>
              <a:rPr lang="ar-SA" sz="2800" b="1" dirty="0">
                <a:latin typeface="Calibri"/>
                <a:ea typeface="Times New Roman"/>
                <a:cs typeface="Times New Roman"/>
              </a:rPr>
              <a:t>هي فلسفة تصنيعية تم تطويرها في الاتحاد السوفيتي سابقا مع بداية الخمسينيات الميلادية و تم اعتمادها كأسلوب تصنيعي في كل من اليابان و أوروبا خلال سنوات 1970 و لم تدخل الولايات الأمريكية المتحدة إلا في منتصف 1980 م. تقوم هذه الفلسفة التصنيعية على </a:t>
            </a:r>
            <a:r>
              <a:rPr lang="ar-SA" sz="2800" b="1" dirty="0">
                <a:solidFill>
                  <a:srgbClr val="FF0000"/>
                </a:solidFill>
                <a:latin typeface="Calibri"/>
                <a:ea typeface="Times New Roman"/>
                <a:cs typeface="Times New Roman"/>
              </a:rPr>
              <a:t>تحديد وتصنيف المنتجات للاستفادة من مزايا تشابهها في التصميم والتصنيع في عملية أنتاجها.</a:t>
            </a:r>
            <a:r>
              <a:rPr lang="ar-SA" sz="2800" b="1" dirty="0">
                <a:latin typeface="Calibri"/>
                <a:ea typeface="Times New Roman"/>
                <a:cs typeface="Times New Roman"/>
              </a:rPr>
              <a:t> </a:t>
            </a:r>
            <a:r>
              <a:rPr lang="ar-SA" sz="2800" b="1" dirty="0">
                <a:solidFill>
                  <a:srgbClr val="C00000"/>
                </a:solidFill>
                <a:latin typeface="Calibri"/>
                <a:ea typeface="Times New Roman"/>
                <a:cs typeface="Times New Roman"/>
              </a:rPr>
              <a:t>المنتجات المتشابهة تكون ما يسمى بالأسر والماكينات المستخدمة لتصنيع الأسرة تسمى مجموعة </a:t>
            </a:r>
            <a:r>
              <a:rPr lang="ar-SA" sz="2800" b="1" dirty="0">
                <a:latin typeface="Calibri"/>
                <a:ea typeface="Times New Roman"/>
                <a:cs typeface="Times New Roman"/>
              </a:rPr>
              <a:t>.  يمكن اعتبار مخطط تكنولوجيا المجموعات والذي يسمى تطبيقه في نظم التصنيع </a:t>
            </a:r>
            <a:r>
              <a:rPr lang="ar-SA" sz="2800" b="1" dirty="0">
                <a:solidFill>
                  <a:schemeClr val="bg2">
                    <a:lumMod val="50000"/>
                  </a:schemeClr>
                </a:solidFill>
                <a:latin typeface="Calibri"/>
                <a:ea typeface="Times New Roman"/>
                <a:cs typeface="Times New Roman"/>
              </a:rPr>
              <a:t>بالتصنيع بنظام الخلايا اختراعا </a:t>
            </a:r>
            <a:r>
              <a:rPr lang="ar-SA" sz="2800" b="1" dirty="0">
                <a:latin typeface="Calibri"/>
                <a:ea typeface="Times New Roman"/>
                <a:cs typeface="Times New Roman"/>
              </a:rPr>
              <a:t>لا يقل أهمية عن اختراع التحكم الرقمي أو الإنسان الآلي .</a:t>
            </a:r>
            <a:endParaRPr lang="en-US" sz="2000" b="1" dirty="0">
              <a:latin typeface="Calibri"/>
              <a:ea typeface="Calibri"/>
              <a:cs typeface="Arial"/>
            </a:endParaRPr>
          </a:p>
          <a:p>
            <a:endParaRPr lang="ar-EG" dirty="0"/>
          </a:p>
        </p:txBody>
      </p:sp>
      <p:sp>
        <p:nvSpPr>
          <p:cNvPr id="3" name="Title 2"/>
          <p:cNvSpPr>
            <a:spLocks noGrp="1"/>
          </p:cNvSpPr>
          <p:nvPr>
            <p:ph type="title"/>
          </p:nvPr>
        </p:nvSpPr>
        <p:spPr/>
        <p:txBody>
          <a:bodyPr>
            <a:normAutofit fontScale="90000"/>
          </a:bodyPr>
          <a:lstStyle/>
          <a:p>
            <a:pPr algn="r" rtl="1"/>
            <a:r>
              <a:rPr lang="ar-SA" sz="4400" dirty="0">
                <a:solidFill>
                  <a:srgbClr val="FF0000"/>
                </a:solidFill>
                <a:latin typeface="Calibri"/>
                <a:ea typeface="Times New Roman"/>
                <a:cs typeface="Times New Roman"/>
              </a:rPr>
              <a:t> </a:t>
            </a:r>
            <a:r>
              <a:rPr lang="ar-EG" sz="4400" dirty="0">
                <a:solidFill>
                  <a:srgbClr val="FF0000"/>
                </a:solidFill>
                <a:latin typeface="Calibri"/>
                <a:ea typeface="Times New Roman"/>
                <a:cs typeface="Times New Roman"/>
              </a:rPr>
              <a:t>4-</a:t>
            </a:r>
            <a:r>
              <a:rPr lang="ar-EG" sz="4400" dirty="0">
                <a:latin typeface="Calibri"/>
                <a:ea typeface="Times New Roman"/>
                <a:cs typeface="Times New Roman"/>
              </a:rPr>
              <a:t> </a:t>
            </a:r>
            <a:r>
              <a:rPr lang="ar-SA" sz="4400" dirty="0">
                <a:solidFill>
                  <a:srgbClr val="FF0000"/>
                </a:solidFill>
                <a:latin typeface="Calibri"/>
                <a:ea typeface="Times New Roman"/>
                <a:cs typeface="Times New Roman"/>
              </a:rPr>
              <a:t>مخطط تكنولوجيا المجموعات</a:t>
            </a:r>
            <a:r>
              <a:rPr lang="ar-EG" sz="4400" dirty="0">
                <a:solidFill>
                  <a:srgbClr val="FF0000"/>
                </a:solidFill>
                <a:latin typeface="Calibri"/>
                <a:ea typeface="Times New Roman"/>
                <a:cs typeface="Times New Roman"/>
              </a:rPr>
              <a:t/>
            </a:r>
            <a:br>
              <a:rPr lang="ar-EG" sz="4400" dirty="0">
                <a:solidFill>
                  <a:srgbClr val="FF0000"/>
                </a:solidFill>
                <a:latin typeface="Calibri"/>
                <a:ea typeface="Times New Roman"/>
                <a:cs typeface="Times New Roman"/>
              </a:rPr>
            </a:br>
            <a:r>
              <a:rPr lang="ar-SA" sz="4400" dirty="0">
                <a:solidFill>
                  <a:srgbClr val="FF0000"/>
                </a:solidFill>
                <a:latin typeface="Calibri"/>
                <a:ea typeface="Times New Roman"/>
                <a:cs typeface="Times New Roman"/>
              </a:rPr>
              <a:t> </a:t>
            </a:r>
            <a:r>
              <a:rPr lang="en-US" sz="4400" dirty="0">
                <a:solidFill>
                  <a:srgbClr val="FF0000"/>
                </a:solidFill>
                <a:latin typeface="Times New Roman"/>
                <a:ea typeface="Times New Roman"/>
                <a:cs typeface="Arial"/>
              </a:rPr>
              <a:t>Group Technology</a:t>
            </a:r>
            <a:r>
              <a:rPr lang="ar-SA" sz="4400" dirty="0">
                <a:solidFill>
                  <a:srgbClr val="FF0000"/>
                </a:solidFill>
                <a:latin typeface="Calibri"/>
                <a:ea typeface="Times New Roman"/>
                <a:cs typeface="Times New Roman"/>
              </a:rPr>
              <a:t>:</a:t>
            </a:r>
            <a:endParaRPr lang="ar-EG"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3" descr="http://hctmanufacturing.tripod.com/images/gt_families.GIF"/>
          <p:cNvPicPr>
            <a:picLocks noChangeAspect="1" noChangeArrowheads="1"/>
          </p:cNvPicPr>
          <p:nvPr/>
        </p:nvPicPr>
        <p:blipFill>
          <a:blip r:embed="rId2" cstate="print">
            <a:lum bright="-40000"/>
          </a:blip>
          <a:srcRect/>
          <a:stretch>
            <a:fillRect/>
          </a:stretch>
        </p:blipFill>
        <p:spPr bwMode="auto">
          <a:xfrm>
            <a:off x="1295400" y="-457200"/>
            <a:ext cx="6553200" cy="73152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a:bodyPr>
          <a:lstStyle/>
          <a:p>
            <a:pPr marL="228600" algn="just" rtl="1">
              <a:lnSpc>
                <a:spcPct val="115000"/>
              </a:lnSpc>
              <a:spcAft>
                <a:spcPts val="1000"/>
              </a:spcAft>
            </a:pPr>
            <a:r>
              <a:rPr lang="ar-SA" sz="2800" b="1" dirty="0">
                <a:latin typeface="Calibri"/>
                <a:ea typeface="Times New Roman"/>
                <a:cs typeface="Times New Roman"/>
              </a:rPr>
              <a:t>يمكن تصنيف نظم التصنيع طبقا لحجم ومعدل الإنتاج للأنواع التالية :</a:t>
            </a:r>
            <a:endParaRPr lang="en-US" sz="2000" b="1" dirty="0">
              <a:latin typeface="Calibri"/>
              <a:ea typeface="Calibri"/>
              <a:cs typeface="Arial"/>
            </a:endParaRPr>
          </a:p>
          <a:p>
            <a:pPr marL="457200" indent="-228600" algn="just" rtl="1">
              <a:lnSpc>
                <a:spcPct val="115000"/>
              </a:lnSpc>
              <a:spcAft>
                <a:spcPts val="1000"/>
              </a:spcAft>
              <a:buNone/>
            </a:pPr>
            <a:r>
              <a:rPr lang="ar-SA" sz="3200" b="1" dirty="0">
                <a:solidFill>
                  <a:srgbClr val="FF0000"/>
                </a:solidFill>
                <a:latin typeface="Calibri"/>
                <a:ea typeface="Times New Roman"/>
                <a:cs typeface="Times New Roman"/>
              </a:rPr>
              <a:t>1</a:t>
            </a:r>
            <a:r>
              <a:rPr lang="ar-SA" sz="3200" b="1" u="sng" dirty="0">
                <a:solidFill>
                  <a:srgbClr val="FF0000"/>
                </a:solidFill>
                <a:latin typeface="Calibri"/>
                <a:ea typeface="Times New Roman"/>
                <a:cs typeface="Times New Roman"/>
              </a:rPr>
              <a:t>-  الإنتاج بالطلبية :</a:t>
            </a:r>
            <a:r>
              <a:rPr lang="ar-SA" sz="2800" b="1" dirty="0">
                <a:latin typeface="Calibri"/>
                <a:ea typeface="Times New Roman"/>
                <a:cs typeface="Times New Roman"/>
              </a:rPr>
              <a:t> </a:t>
            </a:r>
            <a:endParaRPr lang="ar-EG" sz="2800" b="1" dirty="0">
              <a:latin typeface="Calibri"/>
              <a:ea typeface="Times New Roman"/>
              <a:cs typeface="Times New Roman"/>
            </a:endParaRPr>
          </a:p>
          <a:p>
            <a:pPr marL="457200" indent="-228600" algn="just" rtl="1">
              <a:lnSpc>
                <a:spcPct val="115000"/>
              </a:lnSpc>
              <a:spcAft>
                <a:spcPts val="1000"/>
              </a:spcAft>
              <a:buNone/>
            </a:pPr>
            <a:r>
              <a:rPr lang="ar-EG" sz="2800" b="1" dirty="0">
                <a:latin typeface="Calibri"/>
                <a:ea typeface="Times New Roman"/>
                <a:cs typeface="Times New Roman"/>
              </a:rPr>
              <a:t>   </a:t>
            </a:r>
            <a:r>
              <a:rPr lang="ar-SA" sz="2800" b="1" dirty="0">
                <a:latin typeface="Calibri"/>
                <a:ea typeface="Times New Roman"/>
                <a:cs typeface="Times New Roman"/>
              </a:rPr>
              <a:t>يتميز هذا النوع من نظم التصنيع </a:t>
            </a:r>
            <a:r>
              <a:rPr lang="ar-SA" sz="2800" b="1" dirty="0">
                <a:solidFill>
                  <a:srgbClr val="FF0000"/>
                </a:solidFill>
                <a:latin typeface="Calibri"/>
                <a:ea typeface="Times New Roman"/>
                <a:cs typeface="Times New Roman"/>
              </a:rPr>
              <a:t>بانخفاض حجم الإنتاج</a:t>
            </a:r>
            <a:r>
              <a:rPr lang="ar-SA" sz="2800" b="1" dirty="0">
                <a:latin typeface="Calibri"/>
                <a:ea typeface="Times New Roman"/>
                <a:cs typeface="Times New Roman"/>
              </a:rPr>
              <a:t> ويكون </a:t>
            </a:r>
            <a:r>
              <a:rPr lang="ar-SA" sz="2800" b="1" dirty="0">
                <a:solidFill>
                  <a:srgbClr val="FF0000"/>
                </a:solidFill>
                <a:latin typeface="Calibri"/>
                <a:ea typeface="Times New Roman"/>
                <a:cs typeface="Times New Roman"/>
              </a:rPr>
              <a:t>الطلب الذي تتلقاه الجهة المصنعة عادة لعدد محدود من نوع معين </a:t>
            </a:r>
            <a:r>
              <a:rPr lang="ar-SA" sz="2800" b="1" dirty="0">
                <a:latin typeface="Calibri"/>
                <a:ea typeface="Times New Roman"/>
                <a:cs typeface="Times New Roman"/>
              </a:rPr>
              <a:t>وغالبا ما يكون المراد تصنيع وحدة واحدة فقط من النوع المطلوب . مهمته هي مقابلة طلبات الزبائن التي تتميز بالتنوع الشديد  ويتطلب إن تكون </a:t>
            </a:r>
            <a:r>
              <a:rPr lang="ar-SA" sz="2800" b="1" dirty="0">
                <a:solidFill>
                  <a:srgbClr val="FF0000"/>
                </a:solidFill>
                <a:latin typeface="Calibri"/>
                <a:ea typeface="Times New Roman"/>
                <a:cs typeface="Times New Roman"/>
              </a:rPr>
              <a:t>ماكينات الإنتاج من نوع ماكينات الإغراض العامة .</a:t>
            </a:r>
            <a:endParaRPr lang="en-US" sz="2000" b="1" dirty="0">
              <a:solidFill>
                <a:srgbClr val="FF0000"/>
              </a:solidFill>
              <a:latin typeface="Calibri"/>
              <a:ea typeface="Calibri"/>
              <a:cs typeface="Arial"/>
            </a:endParaRPr>
          </a:p>
        </p:txBody>
      </p:sp>
      <p:sp>
        <p:nvSpPr>
          <p:cNvPr id="3" name="Title 2"/>
          <p:cNvSpPr>
            <a:spLocks noGrp="1"/>
          </p:cNvSpPr>
          <p:nvPr>
            <p:ph type="title"/>
          </p:nvPr>
        </p:nvSpPr>
        <p:spPr/>
        <p:txBody>
          <a:bodyPr>
            <a:normAutofit fontScale="90000"/>
          </a:bodyPr>
          <a:lstStyle/>
          <a:p>
            <a:pPr algn="r" rtl="1"/>
            <a:r>
              <a:rPr lang="ar-EG" sz="4400" dirty="0">
                <a:solidFill>
                  <a:srgbClr val="FF0000"/>
                </a:solidFill>
                <a:latin typeface="Calibri"/>
                <a:ea typeface="Times New Roman"/>
                <a:cs typeface="Times New Roman"/>
              </a:rPr>
              <a:t>رابعا:- </a:t>
            </a:r>
            <a:r>
              <a:rPr lang="ar-SA" sz="4400" dirty="0">
                <a:solidFill>
                  <a:srgbClr val="FF0000"/>
                </a:solidFill>
                <a:latin typeface="Calibri"/>
                <a:ea typeface="Times New Roman"/>
                <a:cs typeface="Times New Roman"/>
              </a:rPr>
              <a:t>تصنيف نظم التصنيع على أساس حجم ومعدل الإنتاج :</a:t>
            </a:r>
            <a:endParaRPr lang="ar-EG"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pPr marL="457200" indent="-228600" algn="just" rtl="1">
              <a:lnSpc>
                <a:spcPct val="115000"/>
              </a:lnSpc>
              <a:spcAft>
                <a:spcPts val="1000"/>
              </a:spcAft>
              <a:buNone/>
            </a:pPr>
            <a:r>
              <a:rPr lang="ar-EG" sz="3200" b="1" u="sng" dirty="0">
                <a:solidFill>
                  <a:srgbClr val="FF0000"/>
                </a:solidFill>
                <a:latin typeface="Calibri"/>
                <a:ea typeface="Times New Roman"/>
                <a:cs typeface="Times New Roman"/>
              </a:rPr>
              <a:t>2-</a:t>
            </a:r>
            <a:r>
              <a:rPr lang="ar-SA" sz="3200" b="1" u="sng" dirty="0">
                <a:solidFill>
                  <a:srgbClr val="FF0000"/>
                </a:solidFill>
                <a:latin typeface="Calibri"/>
                <a:ea typeface="Times New Roman"/>
                <a:cs typeface="Times New Roman"/>
              </a:rPr>
              <a:t> الإنتاج على دفعات :</a:t>
            </a:r>
            <a:r>
              <a:rPr lang="ar-SA" sz="2800" b="1" dirty="0">
                <a:latin typeface="Calibri"/>
                <a:ea typeface="Times New Roman"/>
                <a:cs typeface="Times New Roman"/>
              </a:rPr>
              <a:t> وهذا النوع يشمل أنتاح كميات من نوع </a:t>
            </a:r>
            <a:r>
              <a:rPr lang="ar-SA" sz="2800" b="1" dirty="0">
                <a:solidFill>
                  <a:srgbClr val="FF0000"/>
                </a:solidFill>
                <a:latin typeface="Calibri"/>
                <a:ea typeface="Times New Roman"/>
                <a:cs typeface="Times New Roman"/>
              </a:rPr>
              <a:t>واحد بحجم أنتاج متوسط </a:t>
            </a:r>
            <a:r>
              <a:rPr lang="ar-SA" sz="2800" b="1" dirty="0">
                <a:latin typeface="Calibri"/>
                <a:ea typeface="Times New Roman"/>
                <a:cs typeface="Times New Roman"/>
              </a:rPr>
              <a:t>وقد يتم إنتاجها مرة واحده فقط أو قد يتكرر بعد فترات معلومة ويكون </a:t>
            </a:r>
            <a:r>
              <a:rPr lang="ar-SA" sz="2800" b="1" dirty="0">
                <a:solidFill>
                  <a:srgbClr val="FF0000"/>
                </a:solidFill>
                <a:latin typeface="Calibri"/>
                <a:ea typeface="Times New Roman"/>
                <a:cs typeface="Times New Roman"/>
              </a:rPr>
              <a:t>الغرض من الإنتاج عادة الوفاء بطلب مستمر معلوم لزبون معين .</a:t>
            </a:r>
            <a:endParaRPr lang="en-US" sz="2800" b="1" dirty="0">
              <a:solidFill>
                <a:srgbClr val="FF0000"/>
              </a:solidFill>
              <a:latin typeface="Calibri"/>
              <a:ea typeface="Calibri"/>
              <a:cs typeface="Arial"/>
            </a:endParaRPr>
          </a:p>
          <a:p>
            <a:pPr marL="457200" indent="-228600" algn="just" rtl="1">
              <a:lnSpc>
                <a:spcPct val="115000"/>
              </a:lnSpc>
              <a:spcAft>
                <a:spcPts val="1000"/>
              </a:spcAft>
              <a:buNone/>
            </a:pPr>
            <a:r>
              <a:rPr lang="ar-SA" sz="3200" b="1" u="sng" dirty="0">
                <a:solidFill>
                  <a:srgbClr val="FF0000"/>
                </a:solidFill>
                <a:latin typeface="Calibri"/>
                <a:ea typeface="Times New Roman"/>
                <a:cs typeface="Times New Roman"/>
              </a:rPr>
              <a:t>3-  الإنتاج الكمي :</a:t>
            </a:r>
            <a:r>
              <a:rPr lang="ar-SA" sz="2800" b="1" u="sng" dirty="0">
                <a:latin typeface="Calibri"/>
                <a:ea typeface="Times New Roman"/>
                <a:cs typeface="Times New Roman"/>
              </a:rPr>
              <a:t>  </a:t>
            </a:r>
            <a:r>
              <a:rPr lang="ar-SA" sz="2800" b="1" dirty="0">
                <a:latin typeface="Calibri"/>
                <a:ea typeface="Times New Roman"/>
                <a:cs typeface="Times New Roman"/>
              </a:rPr>
              <a:t>هو نظام التصنيع ذو إنتاج مستمر ومتخصص في إنتاج منتجات متطابقة ويتميز </a:t>
            </a:r>
            <a:r>
              <a:rPr lang="ar-SA" sz="2800" b="1" dirty="0">
                <a:solidFill>
                  <a:srgbClr val="FF0000"/>
                </a:solidFill>
                <a:latin typeface="Calibri"/>
                <a:ea typeface="Times New Roman"/>
                <a:cs typeface="Times New Roman"/>
              </a:rPr>
              <a:t>بضخامة حجم الإنتاج واستعمال ماكينات مصممة خصيصا لإنتاج منتج معين كما يتميز بضخامة حجم الطلب على منتجاته</a:t>
            </a:r>
            <a:r>
              <a:rPr lang="ar-SA" sz="2800" b="1" dirty="0">
                <a:latin typeface="Calibri"/>
                <a:ea typeface="Times New Roman"/>
                <a:cs typeface="Times New Roman"/>
              </a:rPr>
              <a:t> .  ولذلك إن ماكينات الإنتاج في هذه الحالة هي من </a:t>
            </a:r>
            <a:r>
              <a:rPr lang="ar-SA" sz="2800" b="1" dirty="0">
                <a:solidFill>
                  <a:srgbClr val="FF0000"/>
                </a:solidFill>
                <a:latin typeface="Calibri"/>
                <a:ea typeface="Times New Roman"/>
                <a:cs typeface="Times New Roman"/>
              </a:rPr>
              <a:t>النوع المتخصص الإغراض </a:t>
            </a:r>
            <a:r>
              <a:rPr lang="ar-SA" sz="2800" b="1" dirty="0">
                <a:latin typeface="Calibri"/>
                <a:ea typeface="Times New Roman"/>
                <a:cs typeface="Times New Roman"/>
              </a:rPr>
              <a:t>أكثر من إن تكون عامة الإغراض </a:t>
            </a:r>
            <a:r>
              <a:rPr lang="ar-EG" sz="2800" dirty="0"/>
              <a:t>.</a:t>
            </a:r>
            <a:endParaRPr lang="en-US" sz="2800" b="1" dirty="0">
              <a:latin typeface="Calibri"/>
              <a:ea typeface="Calibri"/>
              <a:cs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a:bodyPr>
          <a:lstStyle/>
          <a:p>
            <a:pPr marL="457200" indent="-228600" algn="just" rtl="1">
              <a:lnSpc>
                <a:spcPct val="115000"/>
              </a:lnSpc>
              <a:spcAft>
                <a:spcPts val="1000"/>
              </a:spcAft>
              <a:buNone/>
            </a:pPr>
            <a:r>
              <a:rPr lang="ar-EG" sz="2800" b="1" dirty="0">
                <a:latin typeface="Calibri"/>
                <a:ea typeface="Times New Roman"/>
                <a:cs typeface="Times New Roman"/>
              </a:rPr>
              <a:t>   </a:t>
            </a:r>
            <a:r>
              <a:rPr lang="ar-SA" sz="2800" b="1" dirty="0">
                <a:latin typeface="Calibri"/>
                <a:ea typeface="Times New Roman"/>
                <a:cs typeface="Times New Roman"/>
              </a:rPr>
              <a:t>يتم في هذه الحالة تصنيف نظم التصنيع حسب نوع الخامة التي يتم تحويلها إلى منتجات مباشرة أو تجهيزها للاستخدام في صناعات أخرى .  وعلى هذا الأساس نستطيع تقسيم نظم التصنيع إلى الأنواع التالية :</a:t>
            </a:r>
            <a:endParaRPr lang="en-US" sz="2000" b="1" dirty="0">
              <a:latin typeface="Calibri"/>
              <a:ea typeface="Calibri"/>
              <a:cs typeface="Arial"/>
            </a:endParaRPr>
          </a:p>
          <a:p>
            <a:pPr marL="457200" indent="-228600" algn="just" rtl="1">
              <a:lnSpc>
                <a:spcPct val="115000"/>
              </a:lnSpc>
              <a:spcAft>
                <a:spcPts val="1000"/>
              </a:spcAft>
              <a:buNone/>
            </a:pPr>
            <a:r>
              <a:rPr lang="ar-SA" sz="3200" b="1" u="sng" dirty="0">
                <a:solidFill>
                  <a:srgbClr val="FF0000"/>
                </a:solidFill>
                <a:latin typeface="Calibri"/>
                <a:ea typeface="Times New Roman"/>
                <a:cs typeface="Times New Roman"/>
              </a:rPr>
              <a:t>1-  الصناعات المعدنية : </a:t>
            </a:r>
            <a:r>
              <a:rPr lang="ar-SA" sz="2800" b="1" dirty="0">
                <a:latin typeface="Calibri"/>
                <a:ea typeface="Times New Roman"/>
                <a:cs typeface="Times New Roman"/>
              </a:rPr>
              <a:t> وهي التي يتم فيها </a:t>
            </a:r>
            <a:r>
              <a:rPr lang="ar-SA" sz="2800" b="1" dirty="0">
                <a:solidFill>
                  <a:srgbClr val="FF0000"/>
                </a:solidFill>
                <a:latin typeface="Calibri"/>
                <a:ea typeface="Times New Roman"/>
                <a:cs typeface="Times New Roman"/>
              </a:rPr>
              <a:t>استخلاص المعادن من خامتها وتجهيزها بصورة محددة أو </a:t>
            </a:r>
            <a:r>
              <a:rPr lang="ar-SA" sz="2800" b="1" dirty="0">
                <a:latin typeface="Calibri"/>
                <a:ea typeface="Times New Roman"/>
                <a:cs typeface="Times New Roman"/>
              </a:rPr>
              <a:t>مقاطع هندسية قياسية تمكن من استخدامها في صناعات أخرى مثل الصناعات الهندسة وتحتاج الصناعات المعدنية إلى </a:t>
            </a:r>
            <a:r>
              <a:rPr lang="ar-SA" sz="2800" b="1" dirty="0">
                <a:solidFill>
                  <a:srgbClr val="FF0000"/>
                </a:solidFill>
                <a:latin typeface="Calibri"/>
                <a:ea typeface="Times New Roman"/>
                <a:cs typeface="Times New Roman"/>
              </a:rPr>
              <a:t>مقدرات هندسيه وتقنية عالية .</a:t>
            </a:r>
            <a:endParaRPr lang="en-US" sz="2000" b="1" dirty="0">
              <a:solidFill>
                <a:srgbClr val="FF0000"/>
              </a:solidFill>
              <a:latin typeface="Calibri"/>
              <a:ea typeface="Calibri"/>
              <a:cs typeface="Arial"/>
            </a:endParaRPr>
          </a:p>
          <a:p>
            <a:endParaRPr lang="ar-EG" dirty="0"/>
          </a:p>
        </p:txBody>
      </p:sp>
      <p:sp>
        <p:nvSpPr>
          <p:cNvPr id="3" name="Title 2"/>
          <p:cNvSpPr>
            <a:spLocks noGrp="1"/>
          </p:cNvSpPr>
          <p:nvPr>
            <p:ph type="title"/>
          </p:nvPr>
        </p:nvSpPr>
        <p:spPr/>
        <p:txBody>
          <a:bodyPr>
            <a:normAutofit fontScale="90000"/>
          </a:bodyPr>
          <a:lstStyle/>
          <a:p>
            <a:pPr algn="r" rtl="1"/>
            <a:r>
              <a:rPr lang="ar-EG" sz="4400" dirty="0">
                <a:solidFill>
                  <a:srgbClr val="FF0000"/>
                </a:solidFill>
                <a:latin typeface="Calibri"/>
                <a:ea typeface="Times New Roman"/>
                <a:cs typeface="Times New Roman"/>
              </a:rPr>
              <a:t>خامسا:- </a:t>
            </a:r>
            <a:r>
              <a:rPr lang="ar-SA" sz="4400" dirty="0">
                <a:solidFill>
                  <a:srgbClr val="FF0000"/>
                </a:solidFill>
                <a:latin typeface="Calibri"/>
                <a:ea typeface="Times New Roman"/>
                <a:cs typeface="Times New Roman"/>
              </a:rPr>
              <a:t>تصنيف نظم التصنيع طبقا لنوع المادة الخام :</a:t>
            </a:r>
            <a:endParaRPr lang="ar-EG"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858000"/>
          </a:xfrm>
        </p:spPr>
        <p:txBody>
          <a:bodyPr>
            <a:normAutofit fontScale="92500" lnSpcReduction="10000"/>
          </a:bodyPr>
          <a:lstStyle/>
          <a:p>
            <a:pPr marL="457200" indent="-228600" algn="just" rtl="1">
              <a:lnSpc>
                <a:spcPct val="115000"/>
              </a:lnSpc>
              <a:spcAft>
                <a:spcPts val="1000"/>
              </a:spcAft>
              <a:buNone/>
            </a:pPr>
            <a:r>
              <a:rPr lang="ar-SA" sz="3500" b="1" u="sng" dirty="0">
                <a:solidFill>
                  <a:srgbClr val="FF0000"/>
                </a:solidFill>
                <a:latin typeface="Calibri"/>
                <a:ea typeface="Times New Roman"/>
                <a:cs typeface="Times New Roman"/>
              </a:rPr>
              <a:t>2- الصناعات الهندسية :</a:t>
            </a:r>
            <a:r>
              <a:rPr lang="ar-SA" sz="2800" b="1" dirty="0">
                <a:latin typeface="Calibri"/>
                <a:ea typeface="Times New Roman"/>
                <a:cs typeface="Times New Roman"/>
              </a:rPr>
              <a:t> هي الصناعات التي تقول بتحويل  </a:t>
            </a:r>
            <a:r>
              <a:rPr lang="ar-SA" sz="2800" b="1" dirty="0">
                <a:solidFill>
                  <a:srgbClr val="FF0000"/>
                </a:solidFill>
                <a:latin typeface="Calibri"/>
                <a:ea typeface="Times New Roman"/>
                <a:cs typeface="Times New Roman"/>
              </a:rPr>
              <a:t>منتجات الصناعات المعدنية إلى سلع إنتاجية</a:t>
            </a:r>
            <a:r>
              <a:rPr lang="ar-SA" sz="2800" b="1" dirty="0">
                <a:latin typeface="Calibri"/>
                <a:ea typeface="Times New Roman"/>
                <a:cs typeface="Times New Roman"/>
              </a:rPr>
              <a:t> مثل ماكينات العدد وأدوات القطع أو سلع استهلاكية  مثل أجهزة المنزلية والسيارات  وتحتاج مثل هذه الصناعات إلى إفراد </a:t>
            </a:r>
            <a:r>
              <a:rPr lang="ar-SA" sz="2800" b="1" dirty="0">
                <a:solidFill>
                  <a:srgbClr val="FF0000"/>
                </a:solidFill>
                <a:latin typeface="Calibri"/>
                <a:ea typeface="Times New Roman"/>
                <a:cs typeface="Times New Roman"/>
              </a:rPr>
              <a:t>ذي تأهيل وخبرات هندسية وتقنية مرتفعه </a:t>
            </a:r>
            <a:r>
              <a:rPr lang="ar-SA" sz="2800" b="1" dirty="0">
                <a:latin typeface="Calibri"/>
                <a:ea typeface="Times New Roman"/>
                <a:cs typeface="Times New Roman"/>
              </a:rPr>
              <a:t>,  وتشكل هذه </a:t>
            </a:r>
            <a:r>
              <a:rPr lang="ar-SA" sz="2800" b="1" dirty="0">
                <a:solidFill>
                  <a:srgbClr val="FF0000"/>
                </a:solidFill>
                <a:latin typeface="Calibri"/>
                <a:ea typeface="Times New Roman"/>
                <a:cs typeface="Times New Roman"/>
              </a:rPr>
              <a:t>الصناعات صناعة محورية .</a:t>
            </a:r>
            <a:endParaRPr lang="en-US" sz="2000" b="1" dirty="0">
              <a:solidFill>
                <a:srgbClr val="FF0000"/>
              </a:solidFill>
              <a:latin typeface="Calibri"/>
              <a:ea typeface="Calibri"/>
              <a:cs typeface="Arial"/>
            </a:endParaRPr>
          </a:p>
          <a:p>
            <a:pPr marL="457200" indent="-228600" algn="just" rtl="1">
              <a:lnSpc>
                <a:spcPct val="115000"/>
              </a:lnSpc>
              <a:spcAft>
                <a:spcPts val="1000"/>
              </a:spcAft>
              <a:buNone/>
            </a:pPr>
            <a:r>
              <a:rPr lang="ar-SA" sz="3500" b="1" u="sng" dirty="0">
                <a:solidFill>
                  <a:srgbClr val="FF0000"/>
                </a:solidFill>
                <a:latin typeface="Calibri"/>
                <a:ea typeface="Times New Roman"/>
                <a:cs typeface="Times New Roman"/>
              </a:rPr>
              <a:t>3-</a:t>
            </a:r>
            <a:r>
              <a:rPr lang="ar-EG" sz="3500" b="1" u="sng" dirty="0">
                <a:solidFill>
                  <a:srgbClr val="FF0000"/>
                </a:solidFill>
                <a:latin typeface="Calibri"/>
                <a:ea typeface="Times New Roman"/>
                <a:cs typeface="Times New Roman"/>
              </a:rPr>
              <a:t> </a:t>
            </a:r>
            <a:r>
              <a:rPr lang="ar-SA" sz="3500" b="1" u="sng" dirty="0">
                <a:solidFill>
                  <a:srgbClr val="FF0000"/>
                </a:solidFill>
                <a:latin typeface="Calibri"/>
                <a:ea typeface="Times New Roman"/>
                <a:cs typeface="Times New Roman"/>
              </a:rPr>
              <a:t>الصناعات الكيميائية :</a:t>
            </a:r>
            <a:r>
              <a:rPr lang="ar-SA" sz="2800" b="1" dirty="0">
                <a:latin typeface="Calibri"/>
                <a:ea typeface="Times New Roman"/>
                <a:cs typeface="Times New Roman"/>
              </a:rPr>
              <a:t> هي الصناعات التي تعتمد على عمليات </a:t>
            </a:r>
            <a:r>
              <a:rPr lang="ar-SA" sz="2800" b="1" dirty="0">
                <a:solidFill>
                  <a:srgbClr val="FF0000"/>
                </a:solidFill>
                <a:latin typeface="Calibri"/>
                <a:ea typeface="Times New Roman"/>
                <a:cs typeface="Times New Roman"/>
              </a:rPr>
              <a:t>فيزيائيه وكيميائية لمعالجة الخامات المختلفة وتحويلها إلي منتجات </a:t>
            </a:r>
            <a:r>
              <a:rPr lang="ar-SA" sz="2800" b="1" dirty="0">
                <a:latin typeface="Calibri"/>
                <a:ea typeface="Times New Roman"/>
                <a:cs typeface="Times New Roman"/>
              </a:rPr>
              <a:t>وذلك مثل صناعات البتروكيمائيات والأسمدة والزجاج والقلويات وغيرها .</a:t>
            </a:r>
            <a:endParaRPr lang="en-US" sz="2000" b="1" dirty="0">
              <a:latin typeface="Calibri"/>
              <a:ea typeface="Calibri"/>
              <a:cs typeface="Arial"/>
            </a:endParaRPr>
          </a:p>
          <a:p>
            <a:pPr marL="457200" indent="-228600" algn="just" rtl="1">
              <a:lnSpc>
                <a:spcPct val="115000"/>
              </a:lnSpc>
              <a:spcAft>
                <a:spcPts val="1000"/>
              </a:spcAft>
              <a:buNone/>
            </a:pPr>
            <a:r>
              <a:rPr lang="ar-SA" sz="3500" b="1" u="sng" dirty="0">
                <a:solidFill>
                  <a:srgbClr val="FF0000"/>
                </a:solidFill>
                <a:latin typeface="Calibri"/>
                <a:ea typeface="Times New Roman"/>
                <a:cs typeface="Times New Roman"/>
              </a:rPr>
              <a:t>4-</a:t>
            </a:r>
            <a:r>
              <a:rPr lang="ar-EG" sz="3500" b="1" u="sng" dirty="0">
                <a:solidFill>
                  <a:srgbClr val="FF0000"/>
                </a:solidFill>
                <a:latin typeface="Calibri"/>
                <a:ea typeface="Times New Roman"/>
                <a:cs typeface="Times New Roman"/>
              </a:rPr>
              <a:t> </a:t>
            </a:r>
            <a:r>
              <a:rPr lang="ar-SA" sz="3500" b="1" u="sng" dirty="0">
                <a:solidFill>
                  <a:srgbClr val="FF0000"/>
                </a:solidFill>
                <a:latin typeface="Calibri"/>
                <a:ea typeface="Times New Roman"/>
                <a:cs typeface="Times New Roman"/>
              </a:rPr>
              <a:t>صناعات الغزل والنسيج :</a:t>
            </a:r>
            <a:r>
              <a:rPr lang="ar-SA" sz="2800" b="1" dirty="0">
                <a:latin typeface="Calibri"/>
                <a:ea typeface="Times New Roman"/>
                <a:cs typeface="Times New Roman"/>
              </a:rPr>
              <a:t> هي الصناعات التي يتم فيها تحويل </a:t>
            </a:r>
            <a:r>
              <a:rPr lang="ar-SA" sz="2800" b="1" dirty="0">
                <a:solidFill>
                  <a:srgbClr val="FF0000"/>
                </a:solidFill>
                <a:latin typeface="Calibri"/>
                <a:ea typeface="Times New Roman"/>
                <a:cs typeface="Times New Roman"/>
              </a:rPr>
              <a:t>الألياف الطبيعية والصناعية إلى خيوط ومنسوجات وحبال وسيور وغيرها .</a:t>
            </a:r>
            <a:endParaRPr lang="en-US" sz="2000" b="1" dirty="0">
              <a:solidFill>
                <a:srgbClr val="FF0000"/>
              </a:solidFill>
              <a:latin typeface="Calibri"/>
              <a:ea typeface="Calibri"/>
              <a:cs typeface="Arial"/>
            </a:endParaRPr>
          </a:p>
          <a:p>
            <a:pPr marL="457200" indent="-228600" algn="just" rtl="1">
              <a:lnSpc>
                <a:spcPct val="115000"/>
              </a:lnSpc>
              <a:spcAft>
                <a:spcPts val="1000"/>
              </a:spcAft>
              <a:buNone/>
            </a:pPr>
            <a:r>
              <a:rPr lang="ar-SA" sz="3500" b="1" u="sng" dirty="0">
                <a:solidFill>
                  <a:srgbClr val="FF0000"/>
                </a:solidFill>
                <a:latin typeface="Calibri"/>
                <a:ea typeface="Times New Roman"/>
                <a:cs typeface="Times New Roman"/>
              </a:rPr>
              <a:t>5-الصناعات الغذائية : </a:t>
            </a:r>
            <a:r>
              <a:rPr lang="ar-SA" sz="2800" b="1" dirty="0">
                <a:latin typeface="Calibri"/>
                <a:ea typeface="Times New Roman"/>
                <a:cs typeface="Times New Roman"/>
              </a:rPr>
              <a:t>هي الصناعات العاملة في حفظ </a:t>
            </a:r>
            <a:r>
              <a:rPr lang="ar-SA" sz="2800" b="1" dirty="0">
                <a:solidFill>
                  <a:srgbClr val="FF0000"/>
                </a:solidFill>
                <a:latin typeface="Calibri"/>
                <a:ea typeface="Times New Roman"/>
                <a:cs typeface="Times New Roman"/>
              </a:rPr>
              <a:t>وتعبئة وتصنيع مختلف المنتجات الزراعية والحيوانية في شكل أغذية محفوظة </a:t>
            </a:r>
            <a:r>
              <a:rPr lang="ar-SA" sz="2800" b="1" dirty="0">
                <a:latin typeface="Calibri"/>
                <a:ea typeface="Times New Roman"/>
                <a:cs typeface="Times New Roman"/>
              </a:rPr>
              <a:t>أو معلبة أو مشروبات أو حلويات .</a:t>
            </a:r>
            <a:endParaRPr lang="ar-E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034787-3B87-4F50-B7D5-2895584E8C8C}"/>
              </a:ext>
            </a:extLst>
          </p:cNvPr>
          <p:cNvSpPr>
            <a:spLocks noGrp="1"/>
          </p:cNvSpPr>
          <p:nvPr>
            <p:ph idx="1"/>
          </p:nvPr>
        </p:nvSpPr>
        <p:spPr>
          <a:xfrm>
            <a:off x="457200" y="1481328"/>
            <a:ext cx="8229600" cy="5102033"/>
          </a:xfrm>
        </p:spPr>
        <p:txBody>
          <a:bodyPr>
            <a:normAutofit fontScale="62500" lnSpcReduction="20000"/>
          </a:bodyPr>
          <a:lstStyle/>
          <a:p>
            <a:pPr marL="0" marR="0" algn="just" rtl="1">
              <a:lnSpc>
                <a:spcPct val="150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 </a:t>
            </a:r>
            <a:r>
              <a:rPr lang="ar-SA" sz="2800" b="1" dirty="0">
                <a:latin typeface="Calibri" panose="020F0502020204030204" pitchFamily="34" charset="0"/>
                <a:ea typeface="Times New Roman" panose="02020603050405020304" pitchFamily="18" charset="0"/>
                <a:cs typeface="Times New Roman" panose="02020603050405020304" pitchFamily="18" charset="0"/>
              </a:rPr>
              <a:t>يعرف مفهوم النظام بأنه مجموعة متكاملة من العناصر ذات العلاقة و المصممة لتؤدي معا مهمة  أو مجموعة من المهام المحددة سلفا. كما يمكن تعريفه أيضا بأنه : جهاز أو طريقة أو مشروع له سلوك محدد طبقا لوصف ما بحيث تكون مهمته هي معالجة معلومات أو طاقة أو مادة في إطار زمني معلوم ليعطي معلومات أو طاقة أو مادة. و يعرف أيضا بأنه : مجموعة من الأشياء أو الذوات الحية أو غير الحية (</a:t>
            </a:r>
            <a:r>
              <a:rPr lang="en-US" sz="2800" b="1" dirty="0">
                <a:latin typeface="Times New Roman" panose="02020603050405020304" pitchFamily="18" charset="0"/>
                <a:ea typeface="Times New Roman" panose="02020603050405020304" pitchFamily="18" charset="0"/>
                <a:cs typeface="Arial" panose="020B0604020202020204" pitchFamily="34" charset="0"/>
              </a:rPr>
              <a:t>Animate or Inanimate</a:t>
            </a:r>
            <a:r>
              <a:rPr lang="ar-SA" sz="2800" b="1" dirty="0">
                <a:latin typeface="Calibri" panose="020F0502020204030204" pitchFamily="34" charset="0"/>
                <a:ea typeface="Times New Roman" panose="02020603050405020304" pitchFamily="18" charset="0"/>
                <a:cs typeface="Times New Roman" panose="02020603050405020304" pitchFamily="18" charset="0"/>
              </a:rPr>
              <a:t>) التي تتلقى مدخلات معينة فتقوم بمعالجتها بحيث تنتج مخرجات معينة بغرض تحقيق الأداء الأمثل سواء بالنسبة للمدخلات أو المخرجات.</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800" b="1" dirty="0">
                <a:latin typeface="Calibri" panose="020F0502020204030204" pitchFamily="34" charset="0"/>
                <a:ea typeface="Times New Roman" panose="02020603050405020304" pitchFamily="18" charset="0"/>
                <a:cs typeface="Times New Roman" panose="02020603050405020304" pitchFamily="18" charset="0"/>
              </a:rPr>
              <a:t> يتبين من خلال هذه التعريفات لمفهوم النظام أن أي نظام له أربع مواصفات لابد أن تتمثل فيه وهي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800" b="1" dirty="0">
                <a:latin typeface="Calibri" panose="020F0502020204030204" pitchFamily="34" charset="0"/>
                <a:ea typeface="Times New Roman" panose="02020603050405020304" pitchFamily="18" charset="0"/>
                <a:cs typeface="Times New Roman" panose="02020603050405020304" pitchFamily="18" charset="0"/>
              </a:rPr>
              <a:t>1.   خاصية التجميع (</a:t>
            </a:r>
            <a:r>
              <a:rPr lang="en-US" sz="2800" b="1" dirty="0">
                <a:latin typeface="Times New Roman" panose="02020603050405020304" pitchFamily="18" charset="0"/>
                <a:ea typeface="Times New Roman" panose="02020603050405020304" pitchFamily="18" charset="0"/>
                <a:cs typeface="Arial" panose="020B0604020202020204" pitchFamily="34" charset="0"/>
              </a:rPr>
              <a:t>Assemblage</a:t>
            </a:r>
            <a:r>
              <a:rPr lang="ar-SA" sz="2800" b="1" dirty="0">
                <a:latin typeface="Calibri" panose="020F0502020204030204" pitchFamily="34" charset="0"/>
                <a:ea typeface="Times New Roman" panose="02020603050405020304" pitchFamily="18" charset="0"/>
                <a:cs typeface="Times New Roman" panose="02020603050405020304" pitchFamily="18" charset="0"/>
              </a:rPr>
              <a:t>).</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800" b="1" dirty="0">
                <a:latin typeface="Calibri" panose="020F0502020204030204" pitchFamily="34" charset="0"/>
                <a:ea typeface="Times New Roman" panose="02020603050405020304" pitchFamily="18" charset="0"/>
                <a:cs typeface="Times New Roman" panose="02020603050405020304" pitchFamily="18" charset="0"/>
              </a:rPr>
              <a:t>2.   خاصية العلاقة (</a:t>
            </a:r>
            <a:r>
              <a:rPr lang="en-US" sz="2800" b="1" dirty="0">
                <a:latin typeface="Times New Roman" panose="02020603050405020304" pitchFamily="18" charset="0"/>
                <a:ea typeface="Times New Roman" panose="02020603050405020304" pitchFamily="18" charset="0"/>
                <a:cs typeface="Arial" panose="020B0604020202020204" pitchFamily="34" charset="0"/>
              </a:rPr>
              <a:t>Relationship</a:t>
            </a:r>
            <a:r>
              <a:rPr lang="ar-SA" sz="2800" b="1" dirty="0">
                <a:latin typeface="Calibri" panose="020F0502020204030204" pitchFamily="34" charset="0"/>
                <a:ea typeface="Times New Roman" panose="02020603050405020304" pitchFamily="18" charset="0"/>
                <a:cs typeface="Times New Roman" panose="02020603050405020304" pitchFamily="18" charset="0"/>
              </a:rPr>
              <a:t>).</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800" b="1" dirty="0">
                <a:latin typeface="Calibri" panose="020F0502020204030204" pitchFamily="34" charset="0"/>
                <a:ea typeface="Times New Roman" panose="02020603050405020304" pitchFamily="18" charset="0"/>
                <a:cs typeface="Times New Roman" panose="02020603050405020304" pitchFamily="18" charset="0"/>
              </a:rPr>
              <a:t>3.   خاصية البحث عن هدف أو مجموعة أهداف (</a:t>
            </a:r>
            <a:r>
              <a:rPr lang="en-US" sz="2800" b="1" dirty="0">
                <a:latin typeface="Times New Roman" panose="02020603050405020304" pitchFamily="18" charset="0"/>
                <a:ea typeface="Times New Roman" panose="02020603050405020304" pitchFamily="18" charset="0"/>
                <a:cs typeface="Arial" panose="020B0604020202020204" pitchFamily="34" charset="0"/>
              </a:rPr>
              <a:t>Goal Seeking</a:t>
            </a:r>
            <a:r>
              <a:rPr lang="ar-SA" sz="2800" b="1" dirty="0">
                <a:latin typeface="Calibri" panose="020F0502020204030204" pitchFamily="34" charset="0"/>
                <a:ea typeface="Times New Roman" panose="02020603050405020304" pitchFamily="18" charset="0"/>
                <a:cs typeface="Times New Roman" panose="02020603050405020304" pitchFamily="18" charset="0"/>
              </a:rPr>
              <a:t>).</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800" b="1" dirty="0">
                <a:latin typeface="Calibri" panose="020F0502020204030204" pitchFamily="34" charset="0"/>
                <a:ea typeface="Times New Roman" panose="02020603050405020304" pitchFamily="18" charset="0"/>
                <a:cs typeface="Times New Roman" panose="02020603050405020304" pitchFamily="18" charset="0"/>
              </a:rPr>
              <a:t>4.   خاصية التأقلم مع البيئة المحيطة (</a:t>
            </a:r>
            <a:r>
              <a:rPr lang="en-US" sz="2800" b="1" dirty="0">
                <a:latin typeface="Times New Roman" panose="02020603050405020304" pitchFamily="18" charset="0"/>
                <a:ea typeface="Times New Roman" panose="02020603050405020304" pitchFamily="18" charset="0"/>
                <a:cs typeface="Arial" panose="020B0604020202020204" pitchFamily="34" charset="0"/>
              </a:rPr>
              <a:t>Adaptability to Environment</a:t>
            </a:r>
            <a:r>
              <a:rPr lang="ar-SA" sz="2800" b="1" dirty="0">
                <a:latin typeface="Calibri" panose="020F0502020204030204" pitchFamily="34" charset="0"/>
                <a:ea typeface="Times New Roman" panose="02020603050405020304" pitchFamily="18" charset="0"/>
                <a:cs typeface="Times New Roman" panose="02020603050405020304" pitchFamily="18" charset="0"/>
              </a:rPr>
              <a:t>).</a:t>
            </a:r>
            <a:endParaRPr lang="en-US" sz="2000" b="1" dirty="0">
              <a:latin typeface="Calibri" panose="020F0502020204030204" pitchFamily="34" charset="0"/>
              <a:ea typeface="Calibri" panose="020F0502020204030204" pitchFamily="34" charset="0"/>
              <a:cs typeface="Arial" panose="020B0604020202020204" pitchFamily="34" charset="0"/>
            </a:endParaRPr>
          </a:p>
        </p:txBody>
      </p:sp>
      <p:sp>
        <p:nvSpPr>
          <p:cNvPr id="3" name="Title 2">
            <a:extLst>
              <a:ext uri="{FF2B5EF4-FFF2-40B4-BE49-F238E27FC236}">
                <a16:creationId xmlns:a16="http://schemas.microsoft.com/office/drawing/2014/main" id="{1A92D37E-447E-4C81-B52E-FB383BB32695}"/>
              </a:ext>
            </a:extLst>
          </p:cNvPr>
          <p:cNvSpPr>
            <a:spLocks noGrp="1"/>
          </p:cNvSpPr>
          <p:nvPr>
            <p:ph type="title"/>
          </p:nvPr>
        </p:nvSpPr>
        <p:spPr/>
        <p:txBody>
          <a:bodyPr>
            <a:normAutofit/>
          </a:bodyPr>
          <a:lstStyle/>
          <a:p>
            <a:pPr algn="r" rtl="1"/>
            <a:r>
              <a:rPr lang="ar-SA" sz="4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نظام التصنيع و مكوناته الأساسية :</a:t>
            </a:r>
            <a:endParaRPr lang="en-US" dirty="0">
              <a:solidFill>
                <a:srgbClr val="FF0000"/>
              </a:solidFill>
            </a:endParaRPr>
          </a:p>
        </p:txBody>
      </p:sp>
    </p:spTree>
    <p:extLst>
      <p:ext uri="{BB962C8B-B14F-4D97-AF65-F5344CB8AC3E}">
        <p14:creationId xmlns:p14="http://schemas.microsoft.com/office/powerpoint/2010/main" val="1001749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9AD4B5-CAC7-404E-AFAA-5029F8144370}"/>
              </a:ext>
            </a:extLst>
          </p:cNvPr>
          <p:cNvSpPr>
            <a:spLocks noGrp="1"/>
          </p:cNvSpPr>
          <p:nvPr>
            <p:ph idx="1"/>
          </p:nvPr>
        </p:nvSpPr>
        <p:spPr>
          <a:xfrm>
            <a:off x="228600" y="692054"/>
            <a:ext cx="8458200" cy="5473891"/>
          </a:xfrm>
        </p:spPr>
        <p:txBody>
          <a:bodyPr>
            <a:noAutofit/>
          </a:bodyPr>
          <a:lstStyle/>
          <a:p>
            <a:pPr marL="0" marR="0" algn="just" rtl="1">
              <a:lnSpc>
                <a:spcPct val="150000"/>
              </a:lnSpc>
              <a:spcBef>
                <a:spcPts val="0"/>
              </a:spcBef>
              <a:spcAft>
                <a:spcPts val="1000"/>
              </a:spcAft>
            </a:pPr>
            <a:r>
              <a:rPr lang="ar-SA" sz="2000" dirty="0">
                <a:latin typeface="Calibri" panose="020F0502020204030204" pitchFamily="34" charset="0"/>
                <a:ea typeface="Times New Roman" panose="02020603050405020304" pitchFamily="18" charset="0"/>
                <a:cs typeface="Times New Roman" panose="02020603050405020304" pitchFamily="18" charset="0"/>
              </a:rPr>
              <a:t>من تعريف مفهوم النظام (</a:t>
            </a:r>
            <a:r>
              <a:rPr lang="en-US" sz="2000" dirty="0">
                <a:latin typeface="Times New Roman" panose="02020603050405020304" pitchFamily="18" charset="0"/>
                <a:ea typeface="Times New Roman" panose="02020603050405020304" pitchFamily="18" charset="0"/>
                <a:cs typeface="Arial" panose="020B0604020202020204" pitchFamily="34" charset="0"/>
              </a:rPr>
              <a:t>System</a:t>
            </a:r>
            <a:r>
              <a:rPr lang="ar-SA" sz="2000" dirty="0">
                <a:latin typeface="Calibri" panose="020F0502020204030204" pitchFamily="34" charset="0"/>
                <a:ea typeface="Times New Roman" panose="02020603050405020304" pitchFamily="18" charset="0"/>
                <a:cs typeface="Times New Roman" panose="02020603050405020304" pitchFamily="18" charset="0"/>
              </a:rPr>
              <a:t>) يمكن استنتاج تعريف نظام التصنيع (</a:t>
            </a:r>
            <a:r>
              <a:rPr lang="en-US" sz="2000" dirty="0">
                <a:latin typeface="Times New Roman" panose="02020603050405020304" pitchFamily="18" charset="0"/>
                <a:ea typeface="Times New Roman" panose="02020603050405020304" pitchFamily="18" charset="0"/>
                <a:cs typeface="Arial" panose="020B0604020202020204" pitchFamily="34" charset="0"/>
              </a:rPr>
              <a:t>Manufacturing</a:t>
            </a:r>
            <a:r>
              <a:rPr lang="en-GB" sz="2000" dirty="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System</a:t>
            </a:r>
            <a:r>
              <a:rPr lang="ar-SA" sz="2000" dirty="0">
                <a:latin typeface="Calibri" panose="020F0502020204030204" pitchFamily="34" charset="0"/>
                <a:ea typeface="Times New Roman" panose="02020603050405020304" pitchFamily="18" charset="0"/>
                <a:cs typeface="Times New Roman" panose="02020603050405020304" pitchFamily="18" charset="0"/>
              </a:rPr>
              <a:t>) بأنه مجموعة موحدة من العناصر العينية و التي تشمل العمال ووسائل الإنتاج ومعدات المناولة وغيرها من الأجهزة المساعدة. وهذه العناصر العينية تكون مسنودة بعناصر برمجية أو معلوماتية هي عبارة عن معلومات الإنتاج من حيث الطريقة و التقنية المستخدمة في الإنتاج.</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000" dirty="0">
                <a:latin typeface="Calibri" panose="020F0502020204030204" pitchFamily="34" charset="0"/>
                <a:ea typeface="Times New Roman" panose="02020603050405020304" pitchFamily="18" charset="0"/>
                <a:cs typeface="Times New Roman" panose="02020603050405020304" pitchFamily="18" charset="0"/>
              </a:rPr>
              <a:t>     يعالج نظام التصنيع مواد الإنتاج ( الخامات ) لإنتاج منتجات مفيدة تؤدي مهام معينة طبقا لمتطلبات السوق و رغبات المستهلكين. و منه فنظام التصنيع هو مفهوم يمكن بواسطته تمثيل أي عمل صناعي ( إنتاجي) و التعرف على مكوناته وعلاقاتها ببعضها و أثرها في تحقيق أهداف هذا النظام.</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400" b="1" dirty="0">
                <a:latin typeface="Calibri" panose="020F0502020204030204" pitchFamily="34" charset="0"/>
                <a:ea typeface="Times New Roman" panose="02020603050405020304" pitchFamily="18" charset="0"/>
                <a:cs typeface="Times New Roman" panose="02020603050405020304" pitchFamily="18" charset="0"/>
              </a:rPr>
              <a:t> يتكون نظام التصنيع من ثلاثة عناصر أساسية هي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55905" marR="0" algn="just" rtl="1">
              <a:lnSpc>
                <a:spcPct val="115000"/>
              </a:lnSpc>
              <a:spcBef>
                <a:spcPts val="0"/>
              </a:spcBef>
              <a:spcAft>
                <a:spcPts val="1000"/>
              </a:spcAft>
            </a:pPr>
            <a:r>
              <a:rPr lang="ar-SA" sz="2400" dirty="0">
                <a:latin typeface="Calibri" panose="020F0502020204030204" pitchFamily="34" charset="0"/>
                <a:ea typeface="Times New Roman" panose="02020603050405020304" pitchFamily="18" charset="0"/>
                <a:cs typeface="Times New Roman" panose="02020603050405020304" pitchFamily="18" charset="0"/>
              </a:rPr>
              <a:t>1.    المدخلات (</a:t>
            </a:r>
            <a:r>
              <a:rPr lang="en-US" sz="2400" dirty="0">
                <a:latin typeface="Times New Roman" panose="02020603050405020304" pitchFamily="18" charset="0"/>
                <a:ea typeface="Times New Roman" panose="02020603050405020304" pitchFamily="18" charset="0"/>
                <a:cs typeface="Arial" panose="020B0604020202020204" pitchFamily="34" charset="0"/>
              </a:rPr>
              <a:t>Inputs</a:t>
            </a:r>
            <a:r>
              <a:rPr lang="ar-SA" sz="2400" dirty="0">
                <a:latin typeface="Calibri" panose="020F0502020204030204" pitchFamily="34"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55905" marR="0" algn="just" rtl="1">
              <a:lnSpc>
                <a:spcPct val="115000"/>
              </a:lnSpc>
              <a:spcBef>
                <a:spcPts val="0"/>
              </a:spcBef>
              <a:spcAft>
                <a:spcPts val="1000"/>
              </a:spcAft>
            </a:pPr>
            <a:r>
              <a:rPr lang="ar-SA" sz="2400" dirty="0">
                <a:latin typeface="Calibri" panose="020F0502020204030204" pitchFamily="34" charset="0"/>
                <a:ea typeface="Times New Roman" panose="02020603050405020304" pitchFamily="18" charset="0"/>
                <a:cs typeface="Times New Roman" panose="02020603050405020304" pitchFamily="18" charset="0"/>
              </a:rPr>
              <a:t>2.    عمليات (أو عملية) التحويل الصناعي.</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55905" marR="0" algn="just" rtl="1">
              <a:lnSpc>
                <a:spcPct val="115000"/>
              </a:lnSpc>
              <a:spcBef>
                <a:spcPts val="0"/>
              </a:spcBef>
              <a:spcAft>
                <a:spcPts val="1000"/>
              </a:spcAft>
            </a:pPr>
            <a:r>
              <a:rPr lang="ar-SA" sz="2400" dirty="0">
                <a:latin typeface="Calibri" panose="020F0502020204030204" pitchFamily="34" charset="0"/>
                <a:ea typeface="Times New Roman" panose="02020603050405020304" pitchFamily="18" charset="0"/>
                <a:cs typeface="Times New Roman" panose="02020603050405020304" pitchFamily="18" charset="0"/>
              </a:rPr>
              <a:t>3.    المخرجات (</a:t>
            </a:r>
            <a:r>
              <a:rPr lang="en-US" sz="2400" dirty="0">
                <a:latin typeface="Times New Roman" panose="02020603050405020304" pitchFamily="18" charset="0"/>
                <a:ea typeface="Times New Roman" panose="02020603050405020304" pitchFamily="18" charset="0"/>
                <a:cs typeface="Arial" panose="020B0604020202020204" pitchFamily="34" charset="0"/>
              </a:rPr>
              <a:t>Outputs</a:t>
            </a:r>
            <a:r>
              <a:rPr lang="ar-SA" sz="2400" dirty="0">
                <a:latin typeface="Calibri" panose="020F0502020204030204" pitchFamily="34"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a:p>
            <a:pPr algn="r" rtl="1"/>
            <a:endParaRPr lang="en-US" sz="2400" dirty="0"/>
          </a:p>
        </p:txBody>
      </p:sp>
    </p:spTree>
    <p:extLst>
      <p:ext uri="{BB962C8B-B14F-4D97-AF65-F5344CB8AC3E}">
        <p14:creationId xmlns:p14="http://schemas.microsoft.com/office/powerpoint/2010/main" val="1646318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8BC0FD-2995-4478-A53B-7F7EE8191D79}"/>
              </a:ext>
            </a:extLst>
          </p:cNvPr>
          <p:cNvSpPr>
            <a:spLocks noGrp="1"/>
          </p:cNvSpPr>
          <p:nvPr>
            <p:ph idx="1"/>
          </p:nvPr>
        </p:nvSpPr>
        <p:spPr>
          <a:xfrm>
            <a:off x="457200" y="381000"/>
            <a:ext cx="8229600" cy="5626291"/>
          </a:xfrm>
        </p:spPr>
        <p:txBody>
          <a:bodyPr>
            <a:normAutofit fontScale="92500" lnSpcReduction="20000"/>
          </a:bodyPr>
          <a:lstStyle/>
          <a:p>
            <a:pPr marL="0" marR="0" algn="just" rtl="1">
              <a:lnSpc>
                <a:spcPct val="150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 ويمكننا التعرف على هذه العناصر في أي نظام تصنيع حيث يتم جمع عدد من المدخلات و إخضاعها لبعض عمليات التصنيع لإنتاج سلعة معينة أو تقديم خدمة ما.</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rtl="1">
              <a:lnSpc>
                <a:spcPct val="150000"/>
              </a:lnSpc>
              <a:spcBef>
                <a:spcPts val="0"/>
              </a:spcBef>
            </a:pPr>
            <a:r>
              <a:rPr lang="ar-SA" sz="2800" dirty="0">
                <a:latin typeface="Calibri" panose="020F0502020204030204" pitchFamily="34" charset="0"/>
                <a:ea typeface="Times New Roman" panose="02020603050405020304" pitchFamily="18" charset="0"/>
                <a:cs typeface="Times New Roman" panose="02020603050405020304" pitchFamily="18" charset="0"/>
              </a:rPr>
              <a:t>    نظام التصنيع هو عبارة عن نظام يحتوي على عدة مجموعات جزئية للتصنيع ذات علاقات متبادلة. مهمة هذا النظام هي الارتباط مع مهام الإنتاج الخارجية بغرض تحقيق الأداء الأمثل من ناحية الإنتاجية الكلية للنظام ممثلة في كل عناصرها ، مثل زمن الإنتاج ، واستغلال ماكينات الإنتاج. تشمل نشاطات هذه المجموعات الجزئية التصميم ، التخطيط ، عمليات التصنيع ، والتحكم. أيضا ترتبط هذه المجموعات الجزئية مع مهام الإنتاج الخارجية مثل الحسابات ، التسويق ، التمويل ، وشؤون العاملين.</a:t>
            </a:r>
            <a:endParaRPr lang="en-US" dirty="0"/>
          </a:p>
        </p:txBody>
      </p:sp>
    </p:spTree>
    <p:extLst>
      <p:ext uri="{BB962C8B-B14F-4D97-AF65-F5344CB8AC3E}">
        <p14:creationId xmlns:p14="http://schemas.microsoft.com/office/powerpoint/2010/main" val="1134255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CAB8E0-ADB6-4C35-AD34-F907220760E9}"/>
              </a:ext>
            </a:extLst>
          </p:cNvPr>
          <p:cNvSpPr>
            <a:spLocks noGrp="1"/>
          </p:cNvSpPr>
          <p:nvPr>
            <p:ph idx="1"/>
          </p:nvPr>
        </p:nvSpPr>
        <p:spPr>
          <a:xfrm>
            <a:off x="457200" y="1166018"/>
            <a:ext cx="8229600" cy="5417344"/>
          </a:xfrm>
        </p:spPr>
        <p:txBody>
          <a:bodyPr>
            <a:normAutofit fontScale="92500" lnSpcReduction="20000"/>
          </a:bodyPr>
          <a:lstStyle/>
          <a:p>
            <a:pPr marL="0" marR="0" algn="just" rtl="1">
              <a:lnSpc>
                <a:spcPct val="150000"/>
              </a:lnSpc>
              <a:spcBef>
                <a:spcPts val="0"/>
              </a:spcBef>
              <a:spcAft>
                <a:spcPts val="1000"/>
              </a:spcAft>
            </a:pPr>
            <a:r>
              <a:rPr lang="ar-SA" sz="2800" dirty="0">
                <a:ea typeface="Times New Roman" panose="02020603050405020304" pitchFamily="18" charset="0"/>
                <a:cs typeface="Times New Roman" panose="02020603050405020304" pitchFamily="18" charset="0"/>
              </a:rPr>
              <a:t> إن الهدف الأساسي لأي نظام تصنيع هو تحقيق أعلى كفاءة إنتاجية ، وذلك بتصنيع منتج ( أو منتجات ) يحقق رغبة المستهلك أو تقويم خدمة ما بأقل تكلفة ، مع مراعاة الاستخدام الأمثل عناصر المدخلات و عليه فإن نجاح نظام التصنيع </a:t>
            </a:r>
            <a:r>
              <a:rPr lang="ar-SA" sz="2800" dirty="0">
                <a:latin typeface="Calibri" panose="020F0502020204030204" pitchFamily="34" charset="0"/>
                <a:ea typeface="Times New Roman" panose="02020603050405020304" pitchFamily="18" charset="0"/>
                <a:cs typeface="Times New Roman" panose="02020603050405020304" pitchFamily="18" charset="0"/>
              </a:rPr>
              <a:t>مرتبط برفع كفاءة الإنتاج. وهذا يعني الاختيار الأمثل لوسائل التحويل الصناعي مع الاستخدام الأمثل لعناصر المدخلات الثلاثة الرئيسية.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ومن أهداف نظام التصنيع أيضا إتاحة فرص وظيفية مناسبة لعدة قطاعات في المجتمع ، الأمر الذي يساهم في دفع عجلة الاقتصاد.</a:t>
            </a:r>
            <a:endParaRPr lang="en-US" sz="28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أيضا من ناحية أخرى فإن نظم التصنيع تسعى نحو تحقيق المزيد من الآلية و التي يمكن أن تنتج عنها المزايا التالية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endParaRPr lang="en-US" dirty="0"/>
          </a:p>
        </p:txBody>
      </p:sp>
      <p:sp>
        <p:nvSpPr>
          <p:cNvPr id="3" name="Title 2">
            <a:extLst>
              <a:ext uri="{FF2B5EF4-FFF2-40B4-BE49-F238E27FC236}">
                <a16:creationId xmlns:a16="http://schemas.microsoft.com/office/drawing/2014/main" id="{1BC0A454-9B2A-4C3F-BB61-60F4844EF1F3}"/>
              </a:ext>
            </a:extLst>
          </p:cNvPr>
          <p:cNvSpPr>
            <a:spLocks noGrp="1"/>
          </p:cNvSpPr>
          <p:nvPr>
            <p:ph type="title"/>
          </p:nvPr>
        </p:nvSpPr>
        <p:spPr/>
        <p:txBody>
          <a:bodyPr>
            <a:noAutofit/>
          </a:bodyPr>
          <a:lstStyle/>
          <a:p>
            <a:pPr lvl="0" indent="-256032" algn="r" rtl="1">
              <a:lnSpc>
                <a:spcPct val="115000"/>
              </a:lnSpc>
              <a:spcBef>
                <a:spcPts val="0"/>
              </a:spcBef>
              <a:spcAft>
                <a:spcPts val="1000"/>
              </a:spcAft>
            </a:pPr>
            <a:r>
              <a:rPr lang="ar-SA" sz="3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الأهداف العامة لنظام التصنيع :</a:t>
            </a:r>
            <a:endParaRPr lang="en-US" sz="3200" dirty="0">
              <a:solidFill>
                <a:srgbClr val="FF0000"/>
              </a:solidFill>
            </a:endParaRPr>
          </a:p>
        </p:txBody>
      </p:sp>
    </p:spTree>
    <p:extLst>
      <p:ext uri="{BB962C8B-B14F-4D97-AF65-F5344CB8AC3E}">
        <p14:creationId xmlns:p14="http://schemas.microsoft.com/office/powerpoint/2010/main" val="1515547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3F10A4-70D2-4FBB-AD6A-77034BF3F54B}"/>
              </a:ext>
            </a:extLst>
          </p:cNvPr>
          <p:cNvSpPr>
            <a:spLocks noGrp="1"/>
          </p:cNvSpPr>
          <p:nvPr>
            <p:ph idx="1"/>
          </p:nvPr>
        </p:nvSpPr>
        <p:spPr>
          <a:xfrm>
            <a:off x="457200" y="838200"/>
            <a:ext cx="8229600" cy="4525963"/>
          </a:xfrm>
        </p:spPr>
        <p:txBody>
          <a:bodyPr/>
          <a:lstStyle/>
          <a:p>
            <a:pPr marL="457200" marR="0" indent="-22860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   تخفيض أسعار المنتجات ورفع جودتها.</a:t>
            </a:r>
            <a:endParaRPr lang="en-US" sz="2000" dirty="0">
              <a:latin typeface="Calibri" panose="020F0502020204030204" pitchFamily="34" charset="0"/>
              <a:ea typeface="Calibri" panose="020F0502020204030204" pitchFamily="34" charset="0"/>
              <a:cs typeface="Arial" panose="020B0604020202020204" pitchFamily="34" charset="0"/>
            </a:endParaRPr>
          </a:p>
          <a:p>
            <a:pPr marL="457200" marR="0" indent="-22860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2.   تحقيق أجواء عمل أكثر سلامة للعاملين.</a:t>
            </a:r>
            <a:endParaRPr lang="en-US" sz="2000" dirty="0">
              <a:latin typeface="Calibri" panose="020F0502020204030204" pitchFamily="34" charset="0"/>
              <a:ea typeface="Calibri" panose="020F0502020204030204" pitchFamily="34" charset="0"/>
              <a:cs typeface="Arial" panose="020B0604020202020204" pitchFamily="34" charset="0"/>
            </a:endParaRPr>
          </a:p>
          <a:p>
            <a:pPr marL="457200" marR="0" indent="-22860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3.   رفع مستوى المعيشة وذلك برفع الإنتاجية.</a:t>
            </a:r>
            <a:endParaRPr lang="en-US" sz="2000" dirty="0">
              <a:latin typeface="Calibri" panose="020F0502020204030204" pitchFamily="34" charset="0"/>
              <a:ea typeface="Calibri" panose="020F0502020204030204" pitchFamily="34" charset="0"/>
              <a:cs typeface="Arial" panose="020B0604020202020204" pitchFamily="34" charset="0"/>
            </a:endParaRPr>
          </a:p>
          <a:p>
            <a:pPr marL="457200" marR="0" indent="-22860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4.   تخفيض ساعات العمل الأسبوعية.</a:t>
            </a:r>
            <a:endParaRPr lang="en-US" sz="2000" dirty="0">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5.   تخفيض حجم المخزون من المنتجات غير المكتملة التصنيع (</a:t>
            </a:r>
            <a:r>
              <a:rPr lang="en-US" sz="2800" dirty="0">
                <a:latin typeface="Times New Roman" panose="02020603050405020304" pitchFamily="18" charset="0"/>
                <a:ea typeface="Times New Roman" panose="02020603050405020304" pitchFamily="18" charset="0"/>
                <a:cs typeface="Arial" panose="020B0604020202020204" pitchFamily="34" charset="0"/>
              </a:rPr>
              <a:t>Work – In – Process</a:t>
            </a:r>
            <a:r>
              <a:rPr lang="ar-SA" sz="2800" dirty="0">
                <a:latin typeface="Calibri" panose="020F0502020204030204" pitchFamily="34" charset="0"/>
                <a:ea typeface="Times New Roman" panose="02020603050405020304" pitchFamily="18"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457200" marR="0" indent="-22860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6.   تخفيض تكاليف العمالة.</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61950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C0E3F0-DA99-4FBF-B6CF-2D62008F8DAD}"/>
              </a:ext>
            </a:extLst>
          </p:cNvPr>
          <p:cNvSpPr>
            <a:spLocks noGrp="1"/>
          </p:cNvSpPr>
          <p:nvPr>
            <p:ph idx="1"/>
          </p:nvPr>
        </p:nvSpPr>
        <p:spPr/>
        <p:txBody>
          <a:bodyPr>
            <a:normAutofit fontScale="85000" lnSpcReduction="20000"/>
          </a:bodyPr>
          <a:lstStyle/>
          <a:p>
            <a:pPr marL="0" marR="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يمكن تحديد المراحل الرئيسية لعمليات الإنتاج الصناعي كما يلي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1.   تصميم المنتج (</a:t>
            </a:r>
            <a:r>
              <a:rPr lang="en-US" sz="2800" dirty="0">
                <a:latin typeface="Times New Roman" panose="02020603050405020304" pitchFamily="18" charset="0"/>
                <a:ea typeface="Times New Roman" panose="02020603050405020304" pitchFamily="18" charset="0"/>
                <a:cs typeface="Arial" panose="020B0604020202020204" pitchFamily="34" charset="0"/>
              </a:rPr>
              <a:t>Product Design</a:t>
            </a:r>
            <a:r>
              <a:rPr lang="ar-SA" sz="2800" dirty="0">
                <a:latin typeface="Calibri" panose="020F0502020204030204" pitchFamily="34" charset="0"/>
                <a:ea typeface="Times New Roman" panose="02020603050405020304" pitchFamily="18"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2.   تخطيط الإنتاج (</a:t>
            </a:r>
            <a:r>
              <a:rPr lang="en-US" sz="2800" dirty="0">
                <a:latin typeface="Times New Roman" panose="02020603050405020304" pitchFamily="18" charset="0"/>
                <a:ea typeface="Times New Roman" panose="02020603050405020304" pitchFamily="18" charset="0"/>
                <a:cs typeface="Arial" panose="020B0604020202020204" pitchFamily="34" charset="0"/>
              </a:rPr>
              <a:t>Production Planning</a:t>
            </a:r>
            <a:r>
              <a:rPr lang="ar-SA" sz="2800" dirty="0">
                <a:latin typeface="Calibri" panose="020F0502020204030204" pitchFamily="34" charset="0"/>
                <a:ea typeface="Times New Roman" panose="02020603050405020304" pitchFamily="18"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3.   عمليات التصنيع (</a:t>
            </a:r>
            <a:r>
              <a:rPr lang="en-US" sz="2800" dirty="0">
                <a:latin typeface="Times New Roman" panose="02020603050405020304" pitchFamily="18" charset="0"/>
                <a:ea typeface="Times New Roman" panose="02020603050405020304" pitchFamily="18" charset="0"/>
                <a:cs typeface="Arial" panose="020B0604020202020204" pitchFamily="34" charset="0"/>
              </a:rPr>
              <a:t>Manufacturing Operations</a:t>
            </a:r>
            <a:r>
              <a:rPr lang="ar-SA" sz="2800" dirty="0">
                <a:latin typeface="Calibri" panose="020F0502020204030204" pitchFamily="34" charset="0"/>
                <a:ea typeface="Times New Roman" panose="02020603050405020304" pitchFamily="18"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4 .   مناولة المواد (</a:t>
            </a:r>
            <a:r>
              <a:rPr lang="en-US" sz="2800" dirty="0">
                <a:latin typeface="Times New Roman" panose="02020603050405020304" pitchFamily="18" charset="0"/>
                <a:ea typeface="Times New Roman" panose="02020603050405020304" pitchFamily="18" charset="0"/>
                <a:cs typeface="Arial" panose="020B0604020202020204" pitchFamily="34" charset="0"/>
              </a:rPr>
              <a:t>Materials Handling</a:t>
            </a:r>
            <a:r>
              <a:rPr lang="ar-SA" sz="2800" dirty="0">
                <a:latin typeface="Calibri" panose="020F0502020204030204" pitchFamily="34" charset="0"/>
                <a:ea typeface="Times New Roman" panose="02020603050405020304" pitchFamily="18"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5.   عمليات التجميع (</a:t>
            </a:r>
            <a:r>
              <a:rPr lang="en-US" sz="2800" dirty="0">
                <a:latin typeface="Times New Roman" panose="02020603050405020304" pitchFamily="18" charset="0"/>
                <a:ea typeface="Times New Roman" panose="02020603050405020304" pitchFamily="18" charset="0"/>
                <a:cs typeface="Arial" panose="020B0604020202020204" pitchFamily="34" charset="0"/>
              </a:rPr>
              <a:t>Assembly Operations</a:t>
            </a:r>
            <a:r>
              <a:rPr lang="ar-SA" sz="2800" dirty="0">
                <a:latin typeface="Calibri" panose="020F0502020204030204" pitchFamily="34" charset="0"/>
                <a:ea typeface="Times New Roman" panose="02020603050405020304" pitchFamily="18"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6.   الفحص و الاختبار (</a:t>
            </a:r>
            <a:r>
              <a:rPr lang="en-US" sz="2800" dirty="0">
                <a:latin typeface="Times New Roman" panose="02020603050405020304" pitchFamily="18" charset="0"/>
                <a:ea typeface="Times New Roman" panose="02020603050405020304" pitchFamily="18" charset="0"/>
                <a:cs typeface="Arial" panose="020B0604020202020204" pitchFamily="34" charset="0"/>
              </a:rPr>
              <a:t>Inspection &amp; Testing</a:t>
            </a:r>
            <a:r>
              <a:rPr lang="ar-SA" sz="2800" dirty="0">
                <a:latin typeface="Calibri" panose="020F0502020204030204" pitchFamily="34" charset="0"/>
                <a:ea typeface="Times New Roman" panose="02020603050405020304" pitchFamily="18"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7.   التخزين (</a:t>
            </a:r>
            <a:r>
              <a:rPr lang="en-US" sz="2800" dirty="0">
                <a:latin typeface="Times New Roman" panose="02020603050405020304" pitchFamily="18" charset="0"/>
                <a:ea typeface="Times New Roman" panose="02020603050405020304" pitchFamily="18" charset="0"/>
                <a:cs typeface="Arial" panose="020B0604020202020204" pitchFamily="34" charset="0"/>
              </a:rPr>
              <a:t>Storage</a:t>
            </a:r>
            <a:r>
              <a:rPr lang="ar-SA" sz="2800" dirty="0">
                <a:latin typeface="Calibri" panose="020F0502020204030204" pitchFamily="34" charset="0"/>
                <a:ea typeface="Times New Roman" panose="02020603050405020304" pitchFamily="18"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1000"/>
              </a:spcAft>
            </a:pPr>
            <a:r>
              <a:rPr lang="ar-SA" sz="2800" dirty="0">
                <a:latin typeface="Calibri" panose="020F0502020204030204" pitchFamily="34" charset="0"/>
                <a:ea typeface="Times New Roman" panose="02020603050405020304" pitchFamily="18" charset="0"/>
                <a:cs typeface="Times New Roman" panose="02020603050405020304" pitchFamily="18" charset="0"/>
              </a:rPr>
              <a:t>8.   التحكم في الإنتاج (</a:t>
            </a:r>
            <a:r>
              <a:rPr lang="en-US" sz="2800" dirty="0">
                <a:latin typeface="Times New Roman" panose="02020603050405020304" pitchFamily="18" charset="0"/>
                <a:ea typeface="Times New Roman" panose="02020603050405020304" pitchFamily="18" charset="0"/>
                <a:cs typeface="Arial" panose="020B0604020202020204" pitchFamily="34" charset="0"/>
              </a:rPr>
              <a:t>Production Control</a:t>
            </a:r>
            <a:r>
              <a:rPr lang="ar-SA" sz="2800" dirty="0">
                <a:latin typeface="Calibri" panose="020F0502020204030204" pitchFamily="34" charset="0"/>
                <a:ea typeface="Times New Roman" panose="02020603050405020304" pitchFamily="18"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3" name="Title 2">
            <a:extLst>
              <a:ext uri="{FF2B5EF4-FFF2-40B4-BE49-F238E27FC236}">
                <a16:creationId xmlns:a16="http://schemas.microsoft.com/office/drawing/2014/main" id="{9E32790E-9142-420A-A836-6C74100087D4}"/>
              </a:ext>
            </a:extLst>
          </p:cNvPr>
          <p:cNvSpPr>
            <a:spLocks noGrp="1"/>
          </p:cNvSpPr>
          <p:nvPr>
            <p:ph type="title"/>
          </p:nvPr>
        </p:nvSpPr>
        <p:spPr/>
        <p:txBody>
          <a:bodyPr>
            <a:normAutofit/>
          </a:bodyPr>
          <a:lstStyle/>
          <a:p>
            <a:pPr lvl="0" indent="-256032" algn="r" rtl="1">
              <a:lnSpc>
                <a:spcPct val="115000"/>
              </a:lnSpc>
              <a:spcBef>
                <a:spcPts val="0"/>
              </a:spcBef>
              <a:spcAft>
                <a:spcPts val="1000"/>
              </a:spcAft>
            </a:pPr>
            <a:r>
              <a:rPr lang="ar-SA" sz="36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المراحل الرئيسية للإنتاج :</a:t>
            </a:r>
            <a:endParaRPr lang="en-US" sz="3600" dirty="0">
              <a:solidFill>
                <a:srgbClr val="FF0000"/>
              </a:solidFill>
            </a:endParaRPr>
          </a:p>
        </p:txBody>
      </p:sp>
    </p:spTree>
    <p:extLst>
      <p:ext uri="{BB962C8B-B14F-4D97-AF65-F5344CB8AC3E}">
        <p14:creationId xmlns:p14="http://schemas.microsoft.com/office/powerpoint/2010/main" val="281216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49D125-9D15-43CA-BB12-863F7A2DDCEE}"/>
              </a:ext>
            </a:extLst>
          </p:cNvPr>
          <p:cNvSpPr>
            <a:spLocks noGrp="1"/>
          </p:cNvSpPr>
          <p:nvPr>
            <p:ph idx="1"/>
          </p:nvPr>
        </p:nvSpPr>
        <p:spPr>
          <a:xfrm>
            <a:off x="457200" y="228600"/>
            <a:ext cx="8229600" cy="5778691"/>
          </a:xfrm>
        </p:spPr>
        <p:txBody>
          <a:bodyPr>
            <a:normAutofit lnSpcReduction="10000"/>
          </a:bodyPr>
          <a:lstStyle/>
          <a:p>
            <a:pPr algn="just" rtl="1"/>
            <a:r>
              <a:rPr lang="ar-SA" dirty="0"/>
              <a:t> يتوجب على كل منشأة إنتاجية و صناعية أن تنظم نفسها لتنفيذ المراحل المذكورة أعلاه، وإذا علمنا أن كثيرا من الشركات تنتج المئات من المنتجات المختلفة و التي بدورها تتكون من عدة آلاف الأجزاء ، فإنه يتضح لنا أن عملية التنسيق بين المنتجات المختلفة لإنتاج كل جزء من أجزاء المنتج، ثم تجميع هذه الأجزاء في شكل منتج نهائي يتم تسليمه للزبائن هي عملية معقدة فعلا. وهي في الحقيقة مشكلة خاصة </a:t>
            </a:r>
            <a:r>
              <a:rPr lang="ar-SA" b="1" dirty="0"/>
              <a:t>بخطة و طريقة نقل المعلومات في المؤسسة الإنتاجية</a:t>
            </a:r>
            <a:r>
              <a:rPr lang="en-US" dirty="0"/>
              <a:t> </a:t>
            </a:r>
            <a:r>
              <a:rPr lang="ar-SA" dirty="0"/>
              <a:t>المعينة حيث تحتل المراحل الخمسة المذكورة سابقا – و التي يمكن أن نسميها </a:t>
            </a:r>
            <a:r>
              <a:rPr lang="ar-SA" b="1" dirty="0"/>
              <a:t>المهام الإنتاجية في المصنع</a:t>
            </a:r>
            <a:r>
              <a:rPr lang="en-US" b="1" dirty="0"/>
              <a:t> </a:t>
            </a:r>
            <a:r>
              <a:rPr lang="en-US" dirty="0"/>
              <a:t>– </a:t>
            </a:r>
            <a:r>
              <a:rPr lang="ar-SA" dirty="0"/>
              <a:t>وسط النموذج و تحيط بها حلقة نقل المعلومات المكونة من أربعة مهام كما يلي</a:t>
            </a:r>
            <a:r>
              <a:rPr lang="en-US" dirty="0"/>
              <a:t> :</a:t>
            </a:r>
          </a:p>
          <a:p>
            <a:pPr lvl="0" algn="just" rtl="1"/>
            <a:r>
              <a:rPr lang="ar-SA" b="1" dirty="0"/>
              <a:t>تصميم المنتج.</a:t>
            </a:r>
            <a:endParaRPr lang="en-US" dirty="0"/>
          </a:p>
          <a:p>
            <a:pPr lvl="0" algn="just" rtl="1"/>
            <a:r>
              <a:rPr lang="ar-SA" b="1" dirty="0"/>
              <a:t>تخطيط الإنتاج.</a:t>
            </a:r>
            <a:endParaRPr lang="en-US" dirty="0"/>
          </a:p>
          <a:p>
            <a:pPr lvl="0" algn="just" rtl="1"/>
            <a:r>
              <a:rPr lang="ar-SA" b="1" dirty="0"/>
              <a:t>التحكم في الإنتاج.</a:t>
            </a:r>
            <a:endParaRPr lang="en-US" dirty="0"/>
          </a:p>
          <a:p>
            <a:pPr lvl="0" algn="just" rtl="1"/>
            <a:r>
              <a:rPr lang="ar-SA" b="1" dirty="0"/>
              <a:t>المهام التجارية.</a:t>
            </a:r>
            <a:r>
              <a:rPr lang="ar-SA" dirty="0"/>
              <a:t> </a:t>
            </a:r>
            <a:endParaRPr lang="en-US" dirty="0"/>
          </a:p>
        </p:txBody>
      </p:sp>
    </p:spTree>
    <p:extLst>
      <p:ext uri="{BB962C8B-B14F-4D97-AF65-F5344CB8AC3E}">
        <p14:creationId xmlns:p14="http://schemas.microsoft.com/office/powerpoint/2010/main" val="3094256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686</TotalTime>
  <Words>2452</Words>
  <Application>Microsoft Office PowerPoint</Application>
  <PresentationFormat>On-screen Show (4:3)</PresentationFormat>
  <Paragraphs>103</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Lucida Sans Unicode</vt:lpstr>
      <vt:lpstr>Symbol</vt:lpstr>
      <vt:lpstr>Times New Roman</vt:lpstr>
      <vt:lpstr>Verdana</vt:lpstr>
      <vt:lpstr>Wingdings 2</vt:lpstr>
      <vt:lpstr>Wingdings 3</vt:lpstr>
      <vt:lpstr>Concourse</vt:lpstr>
      <vt:lpstr>تنظيم صناعى </vt:lpstr>
      <vt:lpstr>الفصل الثاني:المفاهيم الأساسية لنظم التصنيع Basic Concepts on Manufacturing Systems </vt:lpstr>
      <vt:lpstr>نظام التصنيع و مكوناته الأساسية :</vt:lpstr>
      <vt:lpstr>PowerPoint Presentation</vt:lpstr>
      <vt:lpstr>PowerPoint Presentation</vt:lpstr>
      <vt:lpstr>الأهداف العامة لنظام التصنيع :</vt:lpstr>
      <vt:lpstr>PowerPoint Presentation</vt:lpstr>
      <vt:lpstr>المراحل الرئيسية للإنتاج :</vt:lpstr>
      <vt:lpstr>PowerPoint Presentation</vt:lpstr>
      <vt:lpstr>تصنيف نظم التصنيع Classification of Manufacturing Systems </vt:lpstr>
      <vt:lpstr>PowerPoint Presentation</vt:lpstr>
      <vt:lpstr>  أسس تصنيف نظم التصنيع</vt:lpstr>
      <vt:lpstr>1- تصنيف نظم التصنيع على أساس طبيعة المنتج</vt:lpstr>
      <vt:lpstr>2- تصنيف نظم التصنيع على أساس طبيعة المعالجة :-</vt:lpstr>
      <vt:lpstr>3- تصنيف نظم التصنيع على أساس نوع المخطط الداخلي لأرضية المصنع ( Layout ) :</vt:lpstr>
      <vt:lpstr>1- مخطط الموقع الثابت :</vt:lpstr>
      <vt:lpstr>3- المخطط القائم على نوع عملية التصنيع Process Layout :</vt:lpstr>
      <vt:lpstr>PowerPoint Presentation</vt:lpstr>
      <vt:lpstr>3- المخطط القائم على المنتج  Product Layout:</vt:lpstr>
      <vt:lpstr>أ - خطوط السريان ( Flow Lines ) :</vt:lpstr>
      <vt:lpstr>ب - الإنتاج المستمر ( Continuous Production ) :</vt:lpstr>
      <vt:lpstr>PowerPoint Presentation</vt:lpstr>
      <vt:lpstr> 4- مخطط تكنولوجيا المجموعات  Group Technology:</vt:lpstr>
      <vt:lpstr>PowerPoint Presentation</vt:lpstr>
      <vt:lpstr>رابعا:- تصنيف نظم التصنيع على أساس حجم ومعدل الإنتاج :</vt:lpstr>
      <vt:lpstr>PowerPoint Presentation</vt:lpstr>
      <vt:lpstr>خامسا:- تصنيف نظم التصنيع طبقا لنوع المادة الخام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yasmeen</dc:creator>
  <cp:lastModifiedBy>Windows User</cp:lastModifiedBy>
  <cp:revision>84</cp:revision>
  <dcterms:created xsi:type="dcterms:W3CDTF">2012-10-17T04:54:31Z</dcterms:created>
  <dcterms:modified xsi:type="dcterms:W3CDTF">2020-03-19T08:42:02Z</dcterms:modified>
</cp:coreProperties>
</file>