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6"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70" d="100"/>
          <a:sy n="70" d="100"/>
        </p:scale>
        <p:origin x="-73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F0A3ED-9B01-46B1-96FD-9300486E2306}"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2332635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A3ED-9B01-46B1-96FD-9300486E2306}"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164454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A3ED-9B01-46B1-96FD-9300486E2306}"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410526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A3ED-9B01-46B1-96FD-9300486E2306}"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398427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0A3ED-9B01-46B1-96FD-9300486E2306}"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328638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F0A3ED-9B01-46B1-96FD-9300486E2306}"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139528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F0A3ED-9B01-46B1-96FD-9300486E2306}"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232807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0A3ED-9B01-46B1-96FD-9300486E2306}"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14159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0A3ED-9B01-46B1-96FD-9300486E2306}"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373457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0A3ED-9B01-46B1-96FD-9300486E2306}"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422173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0A3ED-9B01-46B1-96FD-9300486E2306}"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FF4A7-4CC4-4B51-83D7-35A7B72D6824}" type="slidenum">
              <a:rPr lang="en-US" smtClean="0"/>
              <a:t>‹#›</a:t>
            </a:fld>
            <a:endParaRPr lang="en-US"/>
          </a:p>
        </p:txBody>
      </p:sp>
    </p:spTree>
    <p:extLst>
      <p:ext uri="{BB962C8B-B14F-4D97-AF65-F5344CB8AC3E}">
        <p14:creationId xmlns:p14="http://schemas.microsoft.com/office/powerpoint/2010/main" val="297288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0A3ED-9B01-46B1-96FD-9300486E2306}" type="datetimeFigureOut">
              <a:rPr lang="en-US" smtClean="0"/>
              <a:t>3/25/2020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FF4A7-4CC4-4B51-83D7-35A7B72D6824}" type="slidenum">
              <a:rPr lang="en-US" smtClean="0"/>
              <a:t>‹#›</a:t>
            </a:fld>
            <a:endParaRPr lang="en-US"/>
          </a:p>
        </p:txBody>
      </p:sp>
    </p:spTree>
    <p:extLst>
      <p:ext uri="{BB962C8B-B14F-4D97-AF65-F5344CB8AC3E}">
        <p14:creationId xmlns:p14="http://schemas.microsoft.com/office/powerpoint/2010/main" val="8869359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2156346"/>
            <a:ext cx="11086531" cy="4415052"/>
          </a:xfrm>
        </p:spPr>
        <p:txBody>
          <a:bodyPr>
            <a:normAutofit fontScale="90000"/>
          </a:bodyPr>
          <a:lstStyle/>
          <a:p>
            <a:pPr rtl="1"/>
            <a:r>
              <a:rPr lang="ar-EG" sz="2800" dirty="0" smtClean="0">
                <a:solidFill>
                  <a:schemeClr val="bg1"/>
                </a:solidFill>
              </a:rPr>
              <a:t/>
            </a:r>
            <a:br>
              <a:rPr lang="ar-EG" sz="2800" dirty="0" smtClean="0">
                <a:solidFill>
                  <a:schemeClr val="bg1"/>
                </a:solidFill>
              </a:rPr>
            </a:br>
            <a:r>
              <a:rPr lang="ar-EG" b="1" dirty="0" smtClean="0">
                <a:solidFill>
                  <a:schemeClr val="bg1"/>
                </a:solidFill>
              </a:rPr>
              <a:t/>
            </a:r>
            <a:br>
              <a:rPr lang="ar-EG" b="1" dirty="0" smtClean="0">
                <a:solidFill>
                  <a:schemeClr val="bg1"/>
                </a:solidFill>
              </a:rPr>
            </a:br>
            <a:r>
              <a:rPr lang="ar-EG" b="1" dirty="0" smtClean="0">
                <a:solidFill>
                  <a:schemeClr val="bg1"/>
                </a:solidFill>
              </a:rPr>
              <a:t>نظم سابقة التجهيز</a:t>
            </a:r>
            <a:br>
              <a:rPr lang="ar-EG" b="1" dirty="0" smtClean="0">
                <a:solidFill>
                  <a:schemeClr val="bg1"/>
                </a:solidFill>
              </a:rPr>
            </a:br>
            <a:r>
              <a:rPr lang="ar-EG" b="1" dirty="0" smtClean="0">
                <a:solidFill>
                  <a:schemeClr val="bg1"/>
                </a:solidFill>
              </a:rPr>
              <a:t>قسم المنتجات المعدنية والحلي </a:t>
            </a:r>
            <a:r>
              <a:rPr lang="en-US" dirty="0" smtClean="0">
                <a:solidFill>
                  <a:schemeClr val="bg1"/>
                </a:solidFill>
              </a:rPr>
              <a:t/>
            </a:r>
            <a:br>
              <a:rPr lang="en-US" dirty="0" smtClean="0">
                <a:solidFill>
                  <a:schemeClr val="bg1"/>
                </a:solidFill>
              </a:rPr>
            </a:br>
            <a:r>
              <a:rPr lang="ar-EG" b="1" dirty="0" smtClean="0">
                <a:solidFill>
                  <a:schemeClr val="bg1"/>
                </a:solidFill>
              </a:rPr>
              <a:t>الفرقة الثالثة </a:t>
            </a:r>
            <a:br>
              <a:rPr lang="ar-EG" b="1" dirty="0" smtClean="0">
                <a:solidFill>
                  <a:schemeClr val="bg1"/>
                </a:solidFill>
              </a:rPr>
            </a:br>
            <a:r>
              <a:rPr lang="ar-EG" b="1" dirty="0" smtClean="0">
                <a:solidFill>
                  <a:schemeClr val="bg1"/>
                </a:solidFill>
              </a:rPr>
              <a:t>أ.د/ السيد أنور الملقي</a:t>
            </a:r>
            <a:r>
              <a:rPr lang="ar-EG" sz="2800" dirty="0" smtClean="0">
                <a:solidFill>
                  <a:schemeClr val="bg1"/>
                </a:solidFill>
              </a:rPr>
              <a:t/>
            </a:r>
            <a:br>
              <a:rPr lang="ar-EG" sz="2800" dirty="0" smtClean="0">
                <a:solidFill>
                  <a:schemeClr val="bg1"/>
                </a:solidFill>
              </a:rPr>
            </a:br>
            <a:r>
              <a:rPr lang="ar-EG" sz="2800" dirty="0" smtClean="0">
                <a:solidFill>
                  <a:schemeClr val="bg1"/>
                </a:solidFill>
              </a:rPr>
              <a:t/>
            </a:r>
            <a:br>
              <a:rPr lang="ar-EG" sz="2800" dirty="0" smtClean="0">
                <a:solidFill>
                  <a:schemeClr val="bg1"/>
                </a:solidFill>
              </a:rPr>
            </a:br>
            <a:endParaRPr lang="en-US" sz="28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817" y="200025"/>
            <a:ext cx="1243289" cy="1404917"/>
          </a:xfrm>
          <a:prstGeom prst="rect">
            <a:avLst/>
          </a:prstGeom>
        </p:spPr>
      </p:pic>
    </p:spTree>
    <p:extLst>
      <p:ext uri="{BB962C8B-B14F-4D97-AF65-F5344CB8AC3E}">
        <p14:creationId xmlns:p14="http://schemas.microsoft.com/office/powerpoint/2010/main" val="191590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20200318-WA0058.mp4">
            <a:hlinkClick r:id="" action="ppaction://media"/>
            <a:extLst>
              <a:ext uri="{FF2B5EF4-FFF2-40B4-BE49-F238E27FC236}">
                <a16:creationId xmlns:a16="http://schemas.microsoft.com/office/drawing/2014/main" xmlns="" id="{E7345098-FE4A-F446-92B7-5370670DF21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63023" y="1555845"/>
            <a:ext cx="8286698" cy="4660710"/>
          </a:xfrm>
        </p:spPr>
      </p:pic>
    </p:spTree>
    <p:extLst>
      <p:ext uri="{BB962C8B-B14F-4D97-AF65-F5344CB8AC3E}">
        <p14:creationId xmlns:p14="http://schemas.microsoft.com/office/powerpoint/2010/main" val="41266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20200318-WA0057.mp4">
            <a:hlinkClick r:id="" action="ppaction://media"/>
            <a:extLst>
              <a:ext uri="{FF2B5EF4-FFF2-40B4-BE49-F238E27FC236}">
                <a16:creationId xmlns:a16="http://schemas.microsoft.com/office/drawing/2014/main" xmlns="" id="{AD7F2A46-1508-5B47-9E03-43E0BDFDA22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20119" y="1507349"/>
            <a:ext cx="9311119" cy="4831745"/>
          </a:xfrm>
        </p:spPr>
      </p:pic>
    </p:spTree>
    <p:extLst>
      <p:ext uri="{BB962C8B-B14F-4D97-AF65-F5344CB8AC3E}">
        <p14:creationId xmlns:p14="http://schemas.microsoft.com/office/powerpoint/2010/main" val="312997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20200318-WA0056.mp4">
            <a:hlinkClick r:id="" action="ppaction://media"/>
            <a:extLst>
              <a:ext uri="{FF2B5EF4-FFF2-40B4-BE49-F238E27FC236}">
                <a16:creationId xmlns:a16="http://schemas.microsoft.com/office/drawing/2014/main" xmlns="" id="{CE138FB6-3DA2-D042-8D0F-897A5016218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29051" y="1940748"/>
            <a:ext cx="8248958" cy="4360327"/>
          </a:xfrm>
        </p:spPr>
      </p:pic>
    </p:spTree>
    <p:extLst>
      <p:ext uri="{BB962C8B-B14F-4D97-AF65-F5344CB8AC3E}">
        <p14:creationId xmlns:p14="http://schemas.microsoft.com/office/powerpoint/2010/main" val="17049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F8121-A73F-9045-9961-AAA4701DCB83}"/>
              </a:ext>
            </a:extLst>
          </p:cNvPr>
          <p:cNvSpPr>
            <a:spLocks noGrp="1"/>
          </p:cNvSpPr>
          <p:nvPr>
            <p:ph type="title"/>
          </p:nvPr>
        </p:nvSpPr>
        <p:spPr>
          <a:xfrm>
            <a:off x="1295402" y="292908"/>
            <a:ext cx="9601196" cy="1303867"/>
          </a:xfrm>
        </p:spPr>
        <p:txBody>
          <a:bodyPr anchor="ctr">
            <a:normAutofit/>
          </a:bodyPr>
          <a:lstStyle/>
          <a:p>
            <a:r>
              <a:rPr lang="en-US" sz="4800" b="1" u="sng" dirty="0" err="1"/>
              <a:t>أنواع</a:t>
            </a:r>
            <a:r>
              <a:rPr lang="en-US" sz="4800" b="1" u="sng" dirty="0"/>
              <a:t> </a:t>
            </a:r>
            <a:r>
              <a:rPr lang="en-US" sz="4800" b="1" u="sng" dirty="0" err="1"/>
              <a:t>نظام</a:t>
            </a:r>
            <a:r>
              <a:rPr lang="en-US" sz="4800" b="1" u="sng" dirty="0"/>
              <a:t> </a:t>
            </a:r>
            <a:r>
              <a:rPr lang="en-US" sz="4800" b="1" u="sng" dirty="0" err="1"/>
              <a:t>ميرو</a:t>
            </a:r>
            <a:endParaRPr lang="en-US" sz="4800" b="1" u="sng" dirty="0"/>
          </a:p>
        </p:txBody>
      </p:sp>
      <p:sp>
        <p:nvSpPr>
          <p:cNvPr id="3" name="Content Placeholder 2">
            <a:extLst>
              <a:ext uri="{FF2B5EF4-FFF2-40B4-BE49-F238E27FC236}">
                <a16:creationId xmlns:a16="http://schemas.microsoft.com/office/drawing/2014/main" xmlns="" id="{7DEB2A19-D2A6-6948-9739-5E4158773665}"/>
              </a:ext>
            </a:extLst>
          </p:cNvPr>
          <p:cNvSpPr>
            <a:spLocks noGrp="1"/>
          </p:cNvSpPr>
          <p:nvPr>
            <p:ph idx="1"/>
          </p:nvPr>
        </p:nvSpPr>
        <p:spPr>
          <a:xfrm>
            <a:off x="4135271" y="1428659"/>
            <a:ext cx="7530799" cy="5147080"/>
          </a:xfrm>
        </p:spPr>
        <p:txBody>
          <a:bodyPr>
            <a:noAutofit/>
          </a:bodyPr>
          <a:lstStyle/>
          <a:p>
            <a:pPr algn="ctr"/>
            <a:r>
              <a:rPr lang="ar-SA" sz="4000" b="1" dirty="0">
                <a:solidFill>
                  <a:schemeClr val="accent3"/>
                </a:solidFill>
              </a:rPr>
              <a:t>نظام عقدة</a:t>
            </a:r>
            <a:r>
              <a:rPr lang="en-US" sz="4000" b="1" dirty="0">
                <a:solidFill>
                  <a:schemeClr val="accent3"/>
                </a:solidFill>
              </a:rPr>
              <a:t> KK-B</a:t>
            </a:r>
            <a:r>
              <a:rPr lang="en-US" dirty="0"/>
              <a:t> </a:t>
            </a:r>
          </a:p>
          <a:p>
            <a:pPr algn="r"/>
            <a:r>
              <a:rPr lang="ar-EG" b="1" dirty="0" smtClean="0"/>
              <a:t>- </a:t>
            </a:r>
            <a:r>
              <a:rPr lang="ar-SA" b="1" dirty="0" smtClean="0"/>
              <a:t>هياكل </a:t>
            </a:r>
            <a:r>
              <a:rPr lang="ar-SA" b="1" dirty="0"/>
              <a:t>مزدوجة أو متعددة الطبقات</a:t>
            </a:r>
            <a:endParaRPr lang="en-US" b="1" dirty="0"/>
          </a:p>
          <a:p>
            <a:pPr algn="r"/>
            <a:r>
              <a:rPr lang="ar-EG" b="1" dirty="0" smtClean="0"/>
              <a:t>- </a:t>
            </a:r>
            <a:r>
              <a:rPr lang="ar-SA" b="1" dirty="0" smtClean="0"/>
              <a:t>تحتوي </a:t>
            </a:r>
            <a:r>
              <a:rPr lang="ar-SA" b="1" dirty="0"/>
              <a:t>كل </a:t>
            </a:r>
            <a:r>
              <a:rPr lang="ar-EG" b="1" dirty="0" smtClean="0"/>
              <a:t>كورة</a:t>
            </a:r>
            <a:r>
              <a:rPr lang="ar-SA" b="1" dirty="0" smtClean="0"/>
              <a:t> </a:t>
            </a:r>
            <a:r>
              <a:rPr lang="ar-SA" b="1" dirty="0"/>
              <a:t>على ما يصل إلى 18 ثقبًا مترابطًا لتوصيلات الوصلات</a:t>
            </a:r>
            <a:endParaRPr lang="en-US" b="1" dirty="0"/>
          </a:p>
          <a:p>
            <a:pPr algn="r"/>
            <a:r>
              <a:rPr lang="ar-EG" b="1" dirty="0" smtClean="0"/>
              <a:t>- </a:t>
            </a:r>
            <a:r>
              <a:rPr lang="ar-SA" b="1" dirty="0" smtClean="0"/>
              <a:t>أعظم </a:t>
            </a:r>
            <a:r>
              <a:rPr lang="ar-SA" b="1" dirty="0"/>
              <a:t>حرية في التصميم</a:t>
            </a:r>
            <a:endParaRPr lang="en-US" b="1" dirty="0"/>
          </a:p>
          <a:p>
            <a:pPr algn="r"/>
            <a:r>
              <a:rPr lang="ar-EG" b="1" dirty="0" smtClean="0"/>
              <a:t>- </a:t>
            </a:r>
            <a:r>
              <a:rPr lang="ar-SA" b="1" dirty="0" smtClean="0"/>
              <a:t>يسمح </a:t>
            </a:r>
            <a:r>
              <a:rPr lang="ar-SA" b="1" dirty="0"/>
              <a:t>بامتداد مجاني يصل إلى 100 متر</a:t>
            </a:r>
            <a:endParaRPr lang="en-US" b="1" dirty="0"/>
          </a:p>
          <a:p>
            <a:pPr algn="r"/>
            <a:r>
              <a:rPr lang="ar-EG" b="1" dirty="0" smtClean="0"/>
              <a:t>- </a:t>
            </a:r>
            <a:r>
              <a:rPr lang="ar-SA" b="1" dirty="0" smtClean="0"/>
              <a:t>مثالية </a:t>
            </a:r>
            <a:r>
              <a:rPr lang="ar-SA" b="1" dirty="0"/>
              <a:t>للهياكل ذات الشكل الحر</a:t>
            </a:r>
            <a:endParaRPr lang="en-US" b="1" dirty="0"/>
          </a:p>
          <a:p>
            <a:pPr algn="r"/>
            <a:r>
              <a:rPr lang="ar-EG" b="1" dirty="0" smtClean="0"/>
              <a:t>- </a:t>
            </a:r>
            <a:r>
              <a:rPr lang="ar-SA" b="1" dirty="0" smtClean="0"/>
              <a:t>الوزن </a:t>
            </a:r>
            <a:r>
              <a:rPr lang="ar-SA" b="1" dirty="0"/>
              <a:t>المنخفض للهيكل يجعل التثبيت سهل للغاية</a:t>
            </a:r>
            <a:endParaRPr lang="en-US" b="1" dirty="0"/>
          </a:p>
          <a:p>
            <a:pPr algn="r"/>
            <a:r>
              <a:rPr lang="ar-EG" b="1" dirty="0" smtClean="0"/>
              <a:t>- </a:t>
            </a:r>
            <a:r>
              <a:rPr lang="ar-SA" b="1" dirty="0" smtClean="0"/>
              <a:t>لا </a:t>
            </a:r>
            <a:r>
              <a:rPr lang="ar-SA" b="1" dirty="0"/>
              <a:t>يلزم لحام </a:t>
            </a:r>
            <a:r>
              <a:rPr lang="ar-EG" b="1" dirty="0" smtClean="0"/>
              <a:t>فى </a:t>
            </a:r>
            <a:r>
              <a:rPr lang="ar-SA" b="1" dirty="0" smtClean="0"/>
              <a:t>الموقع</a:t>
            </a:r>
            <a:endParaRPr lang="ar-SA" b="1" dirty="0"/>
          </a:p>
          <a:p>
            <a:pPr marL="0" indent="0" algn="r">
              <a:buNone/>
            </a:pPr>
            <a:r>
              <a:rPr lang="en-US" dirty="0"/>
              <a:t>  </a:t>
            </a:r>
            <a:br>
              <a:rPr lang="en-US" dirty="0"/>
            </a:br>
            <a:r>
              <a:rPr lang="en-US" dirty="0"/>
              <a:t/>
            </a:r>
            <a:br>
              <a:rPr lang="en-US" dirty="0"/>
            </a:br>
            <a:endParaRPr lang="en-US" dirty="0">
              <a:solidFill>
                <a:schemeClr val="tx1"/>
              </a:solidFill>
            </a:endParaRPr>
          </a:p>
        </p:txBody>
      </p:sp>
      <p:pic>
        <p:nvPicPr>
          <p:cNvPr id="4" name="image4.png"/>
          <p:cNvPicPr/>
          <p:nvPr/>
        </p:nvPicPr>
        <p:blipFill>
          <a:blip r:embed="rId2"/>
          <a:srcRect/>
          <a:stretch>
            <a:fillRect/>
          </a:stretch>
        </p:blipFill>
        <p:spPr>
          <a:xfrm>
            <a:off x="476278" y="2606723"/>
            <a:ext cx="3449263" cy="3955368"/>
          </a:xfrm>
          <a:prstGeom prst="rect">
            <a:avLst/>
          </a:prstGeom>
          <a:ln/>
        </p:spPr>
      </p:pic>
    </p:spTree>
    <p:extLst>
      <p:ext uri="{BB962C8B-B14F-4D97-AF65-F5344CB8AC3E}">
        <p14:creationId xmlns:p14="http://schemas.microsoft.com/office/powerpoint/2010/main" val="110008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455" y="2286291"/>
            <a:ext cx="6135190" cy="3816429"/>
          </a:xfrm>
          <a:prstGeom prst="rect">
            <a:avLst/>
          </a:prstGeom>
        </p:spPr>
        <p:txBody>
          <a:bodyPr wrap="square">
            <a:spAutoFit/>
          </a:bodyPr>
          <a:lstStyle/>
          <a:p>
            <a:pPr algn="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r>
              <a:rPr lang="ar-SA" sz="2800" b="1" dirty="0" smtClean="0">
                <a:latin typeface="Calibri" panose="020F0502020204030204" pitchFamily="34" charset="0"/>
                <a:ea typeface="Calibri" panose="020F0502020204030204" pitchFamily="34" charset="0"/>
              </a:rPr>
              <a:t>نظام</a:t>
            </a:r>
            <a:r>
              <a:rPr lang="en-US" sz="2800" b="1" dirty="0" smtClean="0">
                <a:latin typeface="Calibri" panose="020F0502020204030204" pitchFamily="34" charset="0"/>
                <a:ea typeface="Calibri" panose="020F0502020204030204" pitchFamily="34" charset="0"/>
              </a:rPr>
              <a:t> </a:t>
            </a:r>
            <a:r>
              <a:rPr lang="en-US" sz="2800" b="1" dirty="0">
                <a:latin typeface="Calibri" panose="020F0502020204030204" pitchFamily="34" charset="0"/>
                <a:ea typeface="Calibri" panose="020F0502020204030204" pitchFamily="34" charset="0"/>
              </a:rPr>
              <a:t>NK-Bowl Node </a:t>
            </a:r>
            <a:r>
              <a:rPr lang="ar-SA" sz="2800" b="1" dirty="0" smtClean="0">
                <a:latin typeface="Calibri" panose="020F0502020204030204" pitchFamily="34" charset="0"/>
                <a:ea typeface="Calibri" panose="020F0502020204030204" pitchFamily="34" charset="0"/>
              </a:rPr>
              <a:t>هياكل </a:t>
            </a:r>
            <a:r>
              <a:rPr lang="ar-SA" sz="2800" b="1" dirty="0">
                <a:latin typeface="Calibri" panose="020F0502020204030204" pitchFamily="34" charset="0"/>
                <a:ea typeface="Calibri" panose="020F0502020204030204" pitchFamily="34" charset="0"/>
              </a:rPr>
              <a:t>طبقة مزدوجة وتر </a:t>
            </a:r>
            <a:r>
              <a:rPr lang="ar-SA" sz="2800" b="1" dirty="0" smtClean="0">
                <a:latin typeface="Calibri" panose="020F0502020204030204" pitchFamily="34" charset="0"/>
                <a:ea typeface="Calibri" panose="020F0502020204030204" pitchFamily="34" charset="0"/>
              </a:rPr>
              <a:t>كنظام</a:t>
            </a:r>
            <a:r>
              <a:rPr lang="en-US" sz="2800" b="1" dirty="0" smtClean="0">
                <a:latin typeface="Calibri" panose="020F0502020204030204" pitchFamily="34" charset="0"/>
                <a:ea typeface="Calibri" panose="020F0502020204030204" pitchFamily="34" charset="0"/>
              </a:rPr>
              <a:t> </a:t>
            </a:r>
            <a:r>
              <a:rPr lang="en-US" sz="2800" b="1" dirty="0">
                <a:latin typeface="Calibri" panose="020F0502020204030204" pitchFamily="34" charset="0"/>
                <a:ea typeface="Calibri" panose="020F0502020204030204" pitchFamily="34" charset="0"/>
              </a:rPr>
              <a:t>KK </a:t>
            </a:r>
            <a:r>
              <a:rPr lang="ar-SA" sz="2800" b="1" dirty="0" smtClean="0">
                <a:latin typeface="Calibri" panose="020F0502020204030204" pitchFamily="34" charset="0"/>
                <a:ea typeface="Calibri" panose="020F0502020204030204" pitchFamily="34" charset="0"/>
              </a:rPr>
              <a:t>يمكن </a:t>
            </a:r>
            <a:r>
              <a:rPr lang="ar-SA" sz="2800" b="1" dirty="0">
                <a:latin typeface="Calibri" panose="020F0502020204030204" pitchFamily="34" charset="0"/>
                <a:ea typeface="Calibri" panose="020F0502020204030204" pitchFamily="34" charset="0"/>
              </a:rPr>
              <a:t>دعم الكسوة مباشرة على الهيكل </a:t>
            </a:r>
            <a:r>
              <a:rPr lang="ar-SA" sz="2800" b="1" dirty="0" smtClean="0">
                <a:latin typeface="Calibri" panose="020F0502020204030204" pitchFamily="34" charset="0"/>
                <a:ea typeface="Calibri" panose="020F0502020204030204" pitchFamily="34" charset="0"/>
              </a:rPr>
              <a:t>أساسي </a:t>
            </a:r>
            <a:r>
              <a:rPr lang="ar-SA" sz="2800" b="1" dirty="0">
                <a:latin typeface="Calibri" panose="020F0502020204030204" pitchFamily="34" charset="0"/>
                <a:ea typeface="Calibri" panose="020F0502020204030204" pitchFamily="34" charset="0"/>
              </a:rPr>
              <a:t>؛ لا يوجد هيكل ثانوي مطلوب الهياكل متعددة الطبقات ممكنة (كما هو الحال مع نظام</a:t>
            </a:r>
            <a:r>
              <a:rPr lang="en-US" sz="2800" b="1" dirty="0">
                <a:latin typeface="Calibri" panose="020F0502020204030204" pitchFamily="34" charset="0"/>
                <a:ea typeface="Calibri" panose="020F0502020204030204" pitchFamily="34" charset="0"/>
              </a:rPr>
              <a:t> KK) </a:t>
            </a:r>
            <a:r>
              <a:rPr lang="ar-SA" sz="2800" b="1" dirty="0">
                <a:latin typeface="Calibri" panose="020F0502020204030204" pitchFamily="34" charset="0"/>
                <a:ea typeface="Calibri" panose="020F0502020204030204" pitchFamily="34" charset="0"/>
              </a:rPr>
              <a:t>يسمح بمسافات </a:t>
            </a:r>
            <a:r>
              <a:rPr lang="ar-SA" sz="2800" b="1" dirty="0">
                <a:solidFill>
                  <a:srgbClr val="FF0000"/>
                </a:solidFill>
                <a:latin typeface="Calibri" panose="020F0502020204030204" pitchFamily="34" charset="0"/>
                <a:ea typeface="Calibri" panose="020F0502020204030204" pitchFamily="34" charset="0"/>
              </a:rPr>
              <a:t>مجانية</a:t>
            </a:r>
            <a:r>
              <a:rPr lang="ar-SA" sz="2800" b="1" dirty="0">
                <a:latin typeface="Calibri" panose="020F0502020204030204" pitchFamily="34" charset="0"/>
                <a:ea typeface="Calibri" panose="020F0502020204030204" pitchFamily="34" charset="0"/>
              </a:rPr>
              <a:t> تصل إلى 100 متر مثالية للهياكل ذات الشكل الحر </a:t>
            </a:r>
            <a:r>
              <a:rPr lang="ar-EG" sz="2800" b="1" dirty="0" smtClean="0">
                <a:latin typeface="Calibri" panose="020F0502020204030204" pitchFamily="34" charset="0"/>
                <a:ea typeface="Calibri" panose="020F0502020204030204" pitchFamily="34" charset="0"/>
              </a:rPr>
              <a:t>، </a:t>
            </a:r>
            <a:r>
              <a:rPr lang="ar-SA" sz="2800" b="1" dirty="0" smtClean="0">
                <a:latin typeface="Calibri" panose="020F0502020204030204" pitchFamily="34" charset="0"/>
                <a:ea typeface="Calibri" panose="020F0502020204030204" pitchFamily="34" charset="0"/>
              </a:rPr>
              <a:t>الوزن </a:t>
            </a:r>
            <a:r>
              <a:rPr lang="ar-SA" sz="2800" b="1" dirty="0">
                <a:latin typeface="Calibri" panose="020F0502020204030204" pitchFamily="34" charset="0"/>
                <a:ea typeface="Calibri" panose="020F0502020204030204" pitchFamily="34" charset="0"/>
              </a:rPr>
              <a:t>المنخفض للهيكل يجعل التثبيت سهل للغاية لا يلزم لحام </a:t>
            </a:r>
            <a:r>
              <a:rPr lang="ar-EG" sz="2800" b="1" dirty="0" smtClean="0">
                <a:latin typeface="Calibri" panose="020F0502020204030204" pitchFamily="34" charset="0"/>
                <a:ea typeface="Calibri" panose="020F0502020204030204" pitchFamily="34" charset="0"/>
              </a:rPr>
              <a:t>فى </a:t>
            </a:r>
            <a:r>
              <a:rPr lang="ar-SA" sz="2800" b="1" dirty="0" smtClean="0">
                <a:latin typeface="Calibri" panose="020F0502020204030204" pitchFamily="34" charset="0"/>
                <a:ea typeface="Calibri" panose="020F0502020204030204" pitchFamily="34" charset="0"/>
              </a:rPr>
              <a:t>الموقع </a:t>
            </a:r>
            <a:r>
              <a:rPr lang="ar-EG" sz="2800" b="1" dirty="0" smtClean="0">
                <a:latin typeface="Calibri" panose="020F0502020204030204" pitchFamily="34" charset="0"/>
                <a:ea typeface="Calibri" panose="020F0502020204030204" pitchFamily="34" charset="0"/>
              </a:rPr>
              <a:t>وال</a:t>
            </a:r>
            <a:r>
              <a:rPr lang="ar-SA" sz="2800" b="1" dirty="0" smtClean="0">
                <a:latin typeface="Calibri" panose="020F0502020204030204" pitchFamily="34" charset="0"/>
                <a:ea typeface="Calibri" panose="020F0502020204030204" pitchFamily="34" charset="0"/>
              </a:rPr>
              <a:t>اتصال </a:t>
            </a:r>
            <a:r>
              <a:rPr lang="ar-SA" sz="2800" b="1" dirty="0">
                <a:latin typeface="Calibri" panose="020F0502020204030204" pitchFamily="34" charset="0"/>
                <a:ea typeface="Calibri" panose="020F0502020204030204" pitchFamily="34" charset="0"/>
              </a:rPr>
              <a:t>مثبت </a:t>
            </a:r>
            <a:r>
              <a:rPr lang="ar-SA" sz="2800" b="1" dirty="0" smtClean="0">
                <a:latin typeface="Calibri" panose="020F0502020204030204" pitchFamily="34" charset="0"/>
                <a:ea typeface="Calibri" panose="020F0502020204030204" pitchFamily="34" charset="0"/>
              </a:rPr>
              <a:t>مسبقا</a:t>
            </a:r>
            <a:r>
              <a:rPr lang="ar-EG" sz="2800" b="1" dirty="0" smtClean="0">
                <a:latin typeface="Calibri" panose="020F0502020204030204" pitchFamily="34" charset="0"/>
                <a:ea typeface="Calibri" panose="020F0502020204030204" pitchFamily="34" charset="0"/>
              </a:rPr>
              <a:t> .</a:t>
            </a:r>
            <a:r>
              <a:rPr lang="en-US" sz="2800" b="1" dirty="0" smtClean="0">
                <a:latin typeface="Calibri" panose="020F0502020204030204" pitchFamily="34" charset="0"/>
                <a:ea typeface="Calibri" panose="020F0502020204030204" pitchFamily="34" charset="0"/>
              </a:rPr>
              <a:t> </a:t>
            </a:r>
            <a:endParaRPr lang="en-US" sz="2800" b="1" dirty="0"/>
          </a:p>
        </p:txBody>
      </p:sp>
      <p:pic>
        <p:nvPicPr>
          <p:cNvPr id="5" name="image4.png"/>
          <p:cNvPicPr/>
          <p:nvPr/>
        </p:nvPicPr>
        <p:blipFill>
          <a:blip r:embed="rId2"/>
          <a:srcRect/>
          <a:stretch>
            <a:fillRect/>
          </a:stretch>
        </p:blipFill>
        <p:spPr>
          <a:xfrm>
            <a:off x="7107382" y="623455"/>
            <a:ext cx="4488873" cy="5638799"/>
          </a:xfrm>
          <a:prstGeom prst="rect">
            <a:avLst/>
          </a:prstGeom>
          <a:ln/>
        </p:spPr>
      </p:pic>
    </p:spTree>
    <p:extLst>
      <p:ext uri="{BB962C8B-B14F-4D97-AF65-F5344CB8AC3E}">
        <p14:creationId xmlns:p14="http://schemas.microsoft.com/office/powerpoint/2010/main" val="1143011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122" y="1216547"/>
            <a:ext cx="3966516" cy="611174"/>
          </a:xfrm>
        </p:spPr>
        <p:txBody>
          <a:bodyPr>
            <a:noAutofit/>
          </a:bodyPr>
          <a:lstStyle/>
          <a:p>
            <a:pPr algn="r" rtl="1"/>
            <a:r>
              <a:rPr lang="ar-SA" sz="3600" b="1" dirty="0">
                <a:solidFill>
                  <a:srgbClr val="FF0000"/>
                </a:solidFill>
              </a:rPr>
              <a:t>نظام عقدة الأسطوانة</a:t>
            </a:r>
            <a:r>
              <a:rPr lang="en-US" sz="3600" b="1" dirty="0">
                <a:solidFill>
                  <a:srgbClr val="FF0000"/>
                </a:solidFill>
              </a:rPr>
              <a:t> ZK</a:t>
            </a:r>
          </a:p>
        </p:txBody>
      </p:sp>
      <p:sp>
        <p:nvSpPr>
          <p:cNvPr id="4" name="Text Placeholder 3"/>
          <p:cNvSpPr>
            <a:spLocks noGrp="1"/>
          </p:cNvSpPr>
          <p:nvPr>
            <p:ph type="body" sz="half" idx="2"/>
          </p:nvPr>
        </p:nvSpPr>
        <p:spPr>
          <a:xfrm>
            <a:off x="623041" y="1807353"/>
            <a:ext cx="6941470" cy="4536374"/>
          </a:xfrm>
        </p:spPr>
        <p:txBody>
          <a:bodyPr>
            <a:noAutofit/>
          </a:bodyPr>
          <a:lstStyle/>
          <a:p>
            <a:pPr algn="r" rtl="1"/>
            <a:r>
              <a:rPr lang="ar-SA" sz="2800" b="1" u="sng" dirty="0">
                <a:solidFill>
                  <a:schemeClr val="tx1"/>
                </a:solidFill>
              </a:rPr>
              <a:t>الهياكل أحادية </a:t>
            </a:r>
            <a:r>
              <a:rPr lang="ar-SA" sz="2800" b="1" u="sng" dirty="0" smtClean="0">
                <a:solidFill>
                  <a:schemeClr val="tx1"/>
                </a:solidFill>
              </a:rPr>
              <a:t>الطبقه</a:t>
            </a:r>
            <a:r>
              <a:rPr lang="en-US" sz="2800" b="1" dirty="0"/>
              <a:t> </a:t>
            </a:r>
          </a:p>
          <a:p>
            <a:pPr algn="r"/>
            <a:r>
              <a:rPr lang="ar-EG" sz="2800" b="1" dirty="0" smtClean="0"/>
              <a:t>- </a:t>
            </a:r>
            <a:r>
              <a:rPr lang="ar-SA" sz="2800" b="1" dirty="0" smtClean="0"/>
              <a:t>يمكن </a:t>
            </a:r>
            <a:r>
              <a:rPr lang="ar-SA" sz="2800" b="1" dirty="0"/>
              <a:t>دعم الكسوة مباشرة على الهيكل الأساسي ؛ لا يوجد </a:t>
            </a:r>
            <a:r>
              <a:rPr lang="ar-EG" sz="2800" b="1" dirty="0" smtClean="0"/>
              <a:t>  </a:t>
            </a:r>
            <a:r>
              <a:rPr lang="ar-SA" sz="2800" b="1" dirty="0" smtClean="0"/>
              <a:t>هيكل </a:t>
            </a:r>
            <a:r>
              <a:rPr lang="ar-SA" sz="2800" b="1" dirty="0"/>
              <a:t>ثانوي </a:t>
            </a:r>
            <a:r>
              <a:rPr lang="ar-SA" sz="2800" b="1" dirty="0" smtClean="0"/>
              <a:t>مطلوب</a:t>
            </a:r>
            <a:r>
              <a:rPr lang="ar-EG" sz="2800" b="1" dirty="0" smtClean="0"/>
              <a:t>.</a:t>
            </a:r>
            <a:r>
              <a:rPr lang="en-US" sz="2800" b="1" dirty="0" smtClean="0"/>
              <a:t> </a:t>
            </a:r>
            <a:endParaRPr lang="en-US" sz="2800" b="1" dirty="0"/>
          </a:p>
          <a:p>
            <a:pPr algn="r"/>
            <a:r>
              <a:rPr lang="ar-EG" sz="2800" b="1" dirty="0" smtClean="0"/>
              <a:t>- </a:t>
            </a:r>
            <a:r>
              <a:rPr lang="ar-SA" sz="2800" b="1" dirty="0" smtClean="0"/>
              <a:t>وصلات </a:t>
            </a:r>
            <a:r>
              <a:rPr lang="ar-SA" sz="2800" b="1" dirty="0"/>
              <a:t>لولبية غير </a:t>
            </a:r>
            <a:r>
              <a:rPr lang="ar-SA" sz="2800" b="1" dirty="0" smtClean="0"/>
              <a:t>مرئية</a:t>
            </a:r>
            <a:r>
              <a:rPr lang="ar-EG" sz="2800" b="1" dirty="0" smtClean="0"/>
              <a:t> .</a:t>
            </a:r>
            <a:endParaRPr lang="en-US" sz="2800" b="1" dirty="0"/>
          </a:p>
          <a:p>
            <a:pPr algn="r"/>
            <a:r>
              <a:rPr lang="ar-EG" sz="2800" b="1" dirty="0" smtClean="0"/>
              <a:t>- </a:t>
            </a:r>
            <a:r>
              <a:rPr lang="ar-SA" sz="2800" b="1" dirty="0" smtClean="0"/>
              <a:t>مناسب </a:t>
            </a:r>
            <a:r>
              <a:rPr lang="ar-SA" sz="2800" b="1" dirty="0"/>
              <a:t>تمامًا للهياكل ذات الشكل </a:t>
            </a:r>
            <a:r>
              <a:rPr lang="ar-SA" sz="2800" b="1" dirty="0" smtClean="0"/>
              <a:t>الحر</a:t>
            </a:r>
            <a:r>
              <a:rPr lang="ar-EG" sz="2800" b="1" dirty="0" smtClean="0"/>
              <a:t> .</a:t>
            </a:r>
            <a:endParaRPr lang="en-US" sz="2800" b="1" dirty="0"/>
          </a:p>
          <a:p>
            <a:pPr algn="r"/>
            <a:r>
              <a:rPr lang="ar-EG" sz="2800" b="1" dirty="0" smtClean="0"/>
              <a:t>- </a:t>
            </a:r>
            <a:r>
              <a:rPr lang="ar-SA" sz="2800" b="1" dirty="0" smtClean="0"/>
              <a:t>يسمح </a:t>
            </a:r>
            <a:r>
              <a:rPr lang="ar-SA" sz="2800" b="1" dirty="0"/>
              <a:t>بامتداد صغير إلى </a:t>
            </a:r>
            <a:r>
              <a:rPr lang="ar-SA" sz="2800" b="1" dirty="0" smtClean="0"/>
              <a:t>متوسط</a:t>
            </a:r>
            <a:r>
              <a:rPr lang="ar-EG" sz="2800" b="1" dirty="0"/>
              <a:t> </a:t>
            </a:r>
            <a:r>
              <a:rPr lang="ar-EG" sz="2800" b="1" dirty="0" smtClean="0"/>
              <a:t>.</a:t>
            </a:r>
            <a:endParaRPr lang="en-US" sz="2800" b="1" dirty="0"/>
          </a:p>
          <a:p>
            <a:pPr algn="r"/>
            <a:r>
              <a:rPr lang="ar-EG" sz="2800" b="1" dirty="0" smtClean="0"/>
              <a:t>- </a:t>
            </a:r>
            <a:r>
              <a:rPr lang="ar-SA" sz="2800" b="1" dirty="0" smtClean="0"/>
              <a:t>لا </a:t>
            </a:r>
            <a:r>
              <a:rPr lang="ar-SA" sz="2800" b="1" dirty="0"/>
              <a:t>يلزم لحام </a:t>
            </a:r>
            <a:r>
              <a:rPr lang="ar-EG" sz="2800" b="1" dirty="0" smtClean="0"/>
              <a:t>فى </a:t>
            </a:r>
            <a:r>
              <a:rPr lang="ar-SA" sz="2800" b="1" dirty="0" smtClean="0"/>
              <a:t>الموقع</a:t>
            </a:r>
            <a:r>
              <a:rPr lang="ar-EG" sz="2800" b="1" dirty="0" smtClean="0"/>
              <a:t> .</a:t>
            </a:r>
            <a:endParaRPr lang="en-US" sz="2800" b="1" dirty="0"/>
          </a:p>
          <a:p>
            <a:pPr algn="r"/>
            <a:r>
              <a:rPr lang="ar-EG" sz="2800" b="1" dirty="0" smtClean="0"/>
              <a:t>- </a:t>
            </a:r>
            <a:r>
              <a:rPr lang="ar-SA" sz="2800" b="1" dirty="0" smtClean="0"/>
              <a:t>اتصال </a:t>
            </a:r>
            <a:r>
              <a:rPr lang="ar-SA" sz="2800" b="1" dirty="0"/>
              <a:t>مثبت </a:t>
            </a:r>
            <a:r>
              <a:rPr lang="ar-SA" sz="2800" b="1" dirty="0" smtClean="0"/>
              <a:t>مسبقا</a:t>
            </a:r>
            <a:r>
              <a:rPr lang="ar-EG" sz="2800" b="1" dirty="0" smtClean="0"/>
              <a:t> .</a:t>
            </a:r>
            <a:endParaRPr lang="en-US" sz="2800" b="1" dirty="0"/>
          </a:p>
        </p:txBody>
      </p:sp>
      <p:pic>
        <p:nvPicPr>
          <p:cNvPr id="5" name="image5.png"/>
          <p:cNvPicPr/>
          <p:nvPr/>
        </p:nvPicPr>
        <p:blipFill>
          <a:blip r:embed="rId2"/>
          <a:srcRect/>
          <a:stretch>
            <a:fillRect/>
          </a:stretch>
        </p:blipFill>
        <p:spPr>
          <a:xfrm>
            <a:off x="7855528" y="637309"/>
            <a:ext cx="3713018" cy="5597235"/>
          </a:xfrm>
          <a:prstGeom prst="rect">
            <a:avLst/>
          </a:prstGeom>
          <a:ln/>
        </p:spPr>
      </p:pic>
    </p:spTree>
    <p:extLst>
      <p:ext uri="{BB962C8B-B14F-4D97-AF65-F5344CB8AC3E}">
        <p14:creationId xmlns:p14="http://schemas.microsoft.com/office/powerpoint/2010/main" val="1143101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089" y="1041399"/>
            <a:ext cx="3743121" cy="841991"/>
          </a:xfrm>
        </p:spPr>
        <p:txBody>
          <a:bodyPr>
            <a:normAutofit fontScale="90000"/>
          </a:bodyPr>
          <a:lstStyle/>
          <a:p>
            <a:pPr algn="r" rtl="1"/>
            <a:r>
              <a:rPr lang="ar-SA" sz="3600" b="1" dirty="0">
                <a:solidFill>
                  <a:srgbClr val="FF0000"/>
                </a:solidFill>
              </a:rPr>
              <a:t>نظام عقده القرص</a:t>
            </a:r>
            <a:r>
              <a:rPr lang="en-US" sz="3600" b="1" dirty="0">
                <a:solidFill>
                  <a:srgbClr val="FF0000"/>
                </a:solidFill>
              </a:rPr>
              <a:t> TK</a:t>
            </a:r>
            <a:r>
              <a:rPr lang="en-US" dirty="0">
                <a:solidFill>
                  <a:srgbClr val="FF0000"/>
                </a:solidFill>
              </a:rPr>
              <a:t/>
            </a:r>
            <a:br>
              <a:rPr lang="en-US" dirty="0">
                <a:solidFill>
                  <a:srgbClr val="FF0000"/>
                </a:solidFill>
              </a:rPr>
            </a:br>
            <a:endParaRPr lang="en-US" dirty="0">
              <a:solidFill>
                <a:srgbClr val="FF0000"/>
              </a:solidFill>
            </a:endParaRPr>
          </a:p>
        </p:txBody>
      </p:sp>
      <p:sp>
        <p:nvSpPr>
          <p:cNvPr id="4" name="Text Placeholder 3"/>
          <p:cNvSpPr>
            <a:spLocks noGrp="1"/>
          </p:cNvSpPr>
          <p:nvPr>
            <p:ph type="body" sz="half" idx="2"/>
          </p:nvPr>
        </p:nvSpPr>
        <p:spPr>
          <a:xfrm>
            <a:off x="705135" y="1644376"/>
            <a:ext cx="7176655" cy="4863332"/>
          </a:xfrm>
        </p:spPr>
        <p:txBody>
          <a:bodyPr>
            <a:normAutofit fontScale="70000" lnSpcReduction="20000"/>
          </a:bodyPr>
          <a:lstStyle/>
          <a:p>
            <a:r>
              <a:rPr lang="en-US" dirty="0"/>
              <a:t/>
            </a:r>
            <a:br>
              <a:rPr lang="en-US" dirty="0"/>
            </a:br>
            <a:endParaRPr lang="en-US" dirty="0"/>
          </a:p>
          <a:p>
            <a:pPr algn="r" rtl="1"/>
            <a:r>
              <a:rPr lang="ar-SA" sz="4500" b="1" u="sng" dirty="0"/>
              <a:t>هياكل أحادية الطبقة في هندسة سطح مثلثة</a:t>
            </a:r>
            <a:endParaRPr lang="en-US" sz="4500" b="1" u="sng" dirty="0"/>
          </a:p>
          <a:p>
            <a:pPr algn="r"/>
            <a:r>
              <a:rPr lang="ar-EG" sz="4500" b="1" dirty="0" smtClean="0"/>
              <a:t>- </a:t>
            </a:r>
            <a:r>
              <a:rPr lang="ar-SA" sz="4500" b="1" dirty="0" smtClean="0"/>
              <a:t>يمكن </a:t>
            </a:r>
            <a:r>
              <a:rPr lang="ar-SA" sz="4500" b="1" dirty="0"/>
              <a:t>دعم الكسوة مباشرة على الهيكل الأساسي ؛ لا يوجد هيكل ثانوي </a:t>
            </a:r>
            <a:r>
              <a:rPr lang="ar-SA" sz="4500" b="1" dirty="0" smtClean="0"/>
              <a:t>مطلوب</a:t>
            </a:r>
            <a:r>
              <a:rPr lang="ar-EG" sz="4500" b="1" dirty="0" smtClean="0"/>
              <a:t> .</a:t>
            </a:r>
            <a:endParaRPr lang="en-US" sz="4500" b="1" dirty="0"/>
          </a:p>
          <a:p>
            <a:pPr algn="r"/>
            <a:r>
              <a:rPr lang="ar-EG" sz="4500" b="1" dirty="0" smtClean="0"/>
              <a:t>- </a:t>
            </a:r>
            <a:r>
              <a:rPr lang="ar-SA" sz="4500" b="1" dirty="0" smtClean="0"/>
              <a:t>وصلات </a:t>
            </a:r>
            <a:r>
              <a:rPr lang="ar-SA" sz="4500" b="1" dirty="0"/>
              <a:t>لولبية غير </a:t>
            </a:r>
            <a:r>
              <a:rPr lang="ar-SA" sz="4500" b="1" dirty="0" smtClean="0"/>
              <a:t>مرئية</a:t>
            </a:r>
            <a:r>
              <a:rPr lang="ar-EG" sz="4500" b="1" dirty="0" smtClean="0"/>
              <a:t> .</a:t>
            </a:r>
            <a:endParaRPr lang="en-US" sz="4500" b="1" dirty="0"/>
          </a:p>
          <a:p>
            <a:pPr algn="r"/>
            <a:r>
              <a:rPr lang="ar-EG" sz="4500" b="1" dirty="0" smtClean="0"/>
              <a:t>- </a:t>
            </a:r>
            <a:r>
              <a:rPr lang="ar-SA" sz="4500" b="1" dirty="0" smtClean="0"/>
              <a:t>مناسب </a:t>
            </a:r>
            <a:r>
              <a:rPr lang="ar-SA" sz="4500" b="1" dirty="0"/>
              <a:t>تمامًا للهياكل ذات الشكل </a:t>
            </a:r>
            <a:r>
              <a:rPr lang="ar-SA" sz="4500" b="1" dirty="0" smtClean="0"/>
              <a:t>الحر</a:t>
            </a:r>
            <a:r>
              <a:rPr lang="ar-EG" sz="4500" b="1" dirty="0" smtClean="0"/>
              <a:t> .</a:t>
            </a:r>
            <a:endParaRPr lang="en-US" sz="4500" b="1" dirty="0"/>
          </a:p>
          <a:p>
            <a:pPr algn="r"/>
            <a:r>
              <a:rPr lang="ar-EG" sz="4500" b="1" dirty="0" smtClean="0"/>
              <a:t> - </a:t>
            </a:r>
            <a:r>
              <a:rPr lang="ar-SA" sz="4500" b="1" dirty="0" smtClean="0">
                <a:solidFill>
                  <a:srgbClr val="FF0000"/>
                </a:solidFill>
              </a:rPr>
              <a:t>يمتد</a:t>
            </a:r>
            <a:r>
              <a:rPr lang="ar-SA" sz="4500" b="1" dirty="0" smtClean="0"/>
              <a:t> صغيرة</a:t>
            </a:r>
            <a:r>
              <a:rPr lang="ar-EG" sz="4500" b="1" dirty="0" smtClean="0"/>
              <a:t> .</a:t>
            </a:r>
            <a:endParaRPr lang="en-US" sz="4500" b="1" dirty="0"/>
          </a:p>
          <a:p>
            <a:pPr algn="r"/>
            <a:r>
              <a:rPr lang="ar-EG" sz="4500" b="1" dirty="0" smtClean="0"/>
              <a:t>- </a:t>
            </a:r>
            <a:r>
              <a:rPr lang="ar-SA" sz="4500" b="1" dirty="0" smtClean="0"/>
              <a:t>الوزن </a:t>
            </a:r>
            <a:r>
              <a:rPr lang="ar-SA" sz="4500" b="1" dirty="0"/>
              <a:t>الخفيف للهيكل يجعل التثبيت </a:t>
            </a:r>
            <a:r>
              <a:rPr lang="ar-SA" sz="4500" b="1" dirty="0" smtClean="0"/>
              <a:t>سهلًا</a:t>
            </a:r>
            <a:r>
              <a:rPr lang="ar-EG" sz="4500" b="1" dirty="0" smtClean="0"/>
              <a:t> .</a:t>
            </a:r>
            <a:endParaRPr lang="en-US" sz="4500" b="1" dirty="0"/>
          </a:p>
          <a:p>
            <a:pPr algn="r"/>
            <a:r>
              <a:rPr lang="ar-EG" sz="4500" b="1" dirty="0" smtClean="0"/>
              <a:t>- </a:t>
            </a:r>
            <a:r>
              <a:rPr lang="ar-SA" sz="4500" b="1" dirty="0" smtClean="0"/>
              <a:t>لا </a:t>
            </a:r>
            <a:r>
              <a:rPr lang="ar-SA" sz="4500" b="1" dirty="0"/>
              <a:t>يلزم لحام </a:t>
            </a:r>
            <a:r>
              <a:rPr lang="ar-EG" sz="4500" b="1" dirty="0" smtClean="0"/>
              <a:t>فى </a:t>
            </a:r>
            <a:r>
              <a:rPr lang="ar-SA" sz="4500" b="1" dirty="0" smtClean="0"/>
              <a:t>الموقع</a:t>
            </a:r>
            <a:r>
              <a:rPr lang="ar-EG" sz="4500" b="1" dirty="0" smtClean="0"/>
              <a:t> .</a:t>
            </a:r>
            <a:endParaRPr lang="en-US" sz="4500" b="1" dirty="0"/>
          </a:p>
          <a:p>
            <a:pPr algn="r"/>
            <a:r>
              <a:rPr lang="ar-EG" sz="4500" b="1" dirty="0" smtClean="0"/>
              <a:t>- </a:t>
            </a:r>
            <a:r>
              <a:rPr lang="ar-SA" sz="4500" b="1" dirty="0" smtClean="0"/>
              <a:t>اتصال </a:t>
            </a:r>
            <a:r>
              <a:rPr lang="ar-SA" sz="4500" b="1" dirty="0"/>
              <a:t>مثبت </a:t>
            </a:r>
            <a:r>
              <a:rPr lang="ar-SA" sz="4500" b="1" dirty="0" smtClean="0"/>
              <a:t>مسبقا</a:t>
            </a:r>
            <a:r>
              <a:rPr lang="ar-EG" sz="4500" b="1" dirty="0" smtClean="0"/>
              <a:t> .</a:t>
            </a:r>
            <a:endParaRPr lang="en-US" sz="4500" b="1" dirty="0"/>
          </a:p>
        </p:txBody>
      </p:sp>
      <p:pic>
        <p:nvPicPr>
          <p:cNvPr id="5" name="image8.png"/>
          <p:cNvPicPr/>
          <p:nvPr/>
        </p:nvPicPr>
        <p:blipFill>
          <a:blip r:embed="rId2"/>
          <a:srcRect/>
          <a:stretch>
            <a:fillRect/>
          </a:stretch>
        </p:blipFill>
        <p:spPr>
          <a:xfrm>
            <a:off x="8094831" y="667326"/>
            <a:ext cx="3473713" cy="5581073"/>
          </a:xfrm>
          <a:prstGeom prst="rect">
            <a:avLst/>
          </a:prstGeom>
          <a:ln/>
        </p:spPr>
      </p:pic>
    </p:spTree>
    <p:extLst>
      <p:ext uri="{BB962C8B-B14F-4D97-AF65-F5344CB8AC3E}">
        <p14:creationId xmlns:p14="http://schemas.microsoft.com/office/powerpoint/2010/main" val="2934159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620" y="750626"/>
            <a:ext cx="4926843" cy="1351129"/>
          </a:xfrm>
        </p:spPr>
        <p:txBody>
          <a:bodyPr>
            <a:noAutofit/>
          </a:bodyPr>
          <a:lstStyle/>
          <a:p>
            <a:pPr algn="r" rtl="1"/>
            <a:r>
              <a:rPr lang="en-US" sz="3600" b="1" dirty="0">
                <a:solidFill>
                  <a:srgbClr val="FF0000"/>
                </a:solidFill>
              </a:rPr>
              <a:t>BK- </a:t>
            </a:r>
            <a:r>
              <a:rPr lang="ar-SA" sz="3600" b="1" dirty="0">
                <a:solidFill>
                  <a:srgbClr val="FF0000"/>
                </a:solidFill>
              </a:rPr>
              <a:t>كتلة </a:t>
            </a:r>
            <a:r>
              <a:rPr lang="ar-SA" sz="3600" b="1" dirty="0" smtClean="0">
                <a:solidFill>
                  <a:srgbClr val="FF0000"/>
                </a:solidFill>
              </a:rPr>
              <a:t>عدة </a:t>
            </a:r>
            <a:r>
              <a:rPr lang="ar-SA" sz="3600" b="1" dirty="0">
                <a:solidFill>
                  <a:srgbClr val="FF0000"/>
                </a:solidFill>
              </a:rPr>
              <a:t>نظام مستطيلة / مقاطع جوفاء </a:t>
            </a:r>
            <a:r>
              <a:rPr lang="ar-SA" sz="3600" b="1" dirty="0" smtClean="0">
                <a:solidFill>
                  <a:srgbClr val="FF0000"/>
                </a:solidFill>
              </a:rPr>
              <a:t>مربعة</a:t>
            </a:r>
            <a:endParaRPr lang="en-US" sz="3600" b="1" dirty="0">
              <a:solidFill>
                <a:srgbClr val="FF0000"/>
              </a:solidFill>
            </a:endParaRPr>
          </a:p>
        </p:txBody>
      </p:sp>
      <p:sp>
        <p:nvSpPr>
          <p:cNvPr id="4" name="Text Placeholder 3"/>
          <p:cNvSpPr>
            <a:spLocks noGrp="1"/>
          </p:cNvSpPr>
          <p:nvPr>
            <p:ph type="body" sz="half" idx="2"/>
          </p:nvPr>
        </p:nvSpPr>
        <p:spPr>
          <a:xfrm>
            <a:off x="623455" y="2090849"/>
            <a:ext cx="6913760" cy="4049486"/>
          </a:xfrm>
        </p:spPr>
        <p:txBody>
          <a:bodyPr>
            <a:normAutofit fontScale="92500" lnSpcReduction="10000"/>
          </a:bodyPr>
          <a:lstStyle/>
          <a:p>
            <a:pPr algn="r" rtl="1"/>
            <a:r>
              <a:rPr lang="ar-SA" sz="3300" b="1" u="sng" dirty="0"/>
              <a:t>الهياكل أحادية الطبقة</a:t>
            </a:r>
            <a:endParaRPr lang="en-US" sz="3300" b="1" u="sng" dirty="0"/>
          </a:p>
          <a:p>
            <a:pPr algn="r"/>
            <a:r>
              <a:rPr lang="ar-EG" sz="2800" b="1" dirty="0" smtClean="0"/>
              <a:t>- </a:t>
            </a:r>
            <a:r>
              <a:rPr lang="ar-SA" sz="2800" b="1" dirty="0" smtClean="0"/>
              <a:t>يمكن </a:t>
            </a:r>
            <a:r>
              <a:rPr lang="ar-SA" sz="2800" b="1" dirty="0"/>
              <a:t>دعم الكسوة مباشرة على الهيكل الأساسي ؛ لا يوجد هيكل ثانوي </a:t>
            </a:r>
            <a:r>
              <a:rPr lang="ar-SA" sz="2800" b="1" dirty="0" smtClean="0"/>
              <a:t>مطلوب</a:t>
            </a:r>
            <a:r>
              <a:rPr lang="ar-EG" sz="2800" b="1" dirty="0" smtClean="0"/>
              <a:t> .</a:t>
            </a:r>
            <a:endParaRPr lang="en-US" sz="2800" b="1" dirty="0"/>
          </a:p>
          <a:p>
            <a:pPr algn="r"/>
            <a:r>
              <a:rPr lang="ar-EG" sz="2800" b="1" dirty="0" smtClean="0"/>
              <a:t>- </a:t>
            </a:r>
            <a:r>
              <a:rPr lang="ar-SA" sz="2800" b="1" dirty="0" smtClean="0"/>
              <a:t>وصلات </a:t>
            </a:r>
            <a:r>
              <a:rPr lang="ar-SA" sz="2800" b="1" dirty="0"/>
              <a:t>لولبية غير </a:t>
            </a:r>
            <a:r>
              <a:rPr lang="ar-SA" sz="2800" b="1" dirty="0" smtClean="0"/>
              <a:t>مرئية</a:t>
            </a:r>
            <a:r>
              <a:rPr lang="ar-EG" sz="2800" b="1" dirty="0" smtClean="0"/>
              <a:t> .</a:t>
            </a:r>
            <a:endParaRPr lang="en-US" sz="2800" b="1" dirty="0"/>
          </a:p>
          <a:p>
            <a:pPr algn="r"/>
            <a:r>
              <a:rPr lang="ar-EG" sz="2800" b="1" dirty="0" smtClean="0"/>
              <a:t>- </a:t>
            </a:r>
            <a:r>
              <a:rPr lang="ar-SA" sz="2800" b="1" dirty="0" smtClean="0"/>
              <a:t>مناسب </a:t>
            </a:r>
            <a:r>
              <a:rPr lang="ar-SA" sz="2800" b="1" dirty="0"/>
              <a:t>تمامًا للهياكل ذات الشكل </a:t>
            </a:r>
            <a:r>
              <a:rPr lang="ar-SA" sz="2800" b="1" dirty="0" smtClean="0"/>
              <a:t>الحر</a:t>
            </a:r>
            <a:r>
              <a:rPr lang="ar-EG" sz="2800" b="1" dirty="0" smtClean="0"/>
              <a:t> .</a:t>
            </a:r>
            <a:endParaRPr lang="en-US" sz="2800" b="1" dirty="0"/>
          </a:p>
          <a:p>
            <a:pPr algn="r"/>
            <a:r>
              <a:rPr lang="ar-EG" sz="2800" b="1" dirty="0" smtClean="0"/>
              <a:t>- </a:t>
            </a:r>
            <a:r>
              <a:rPr lang="ar-SA" sz="2800" b="1" dirty="0" smtClean="0"/>
              <a:t>يسمح </a:t>
            </a:r>
            <a:r>
              <a:rPr lang="ar-SA" sz="2800" b="1" dirty="0"/>
              <a:t>بامتداد متوسط ​​إلى </a:t>
            </a:r>
            <a:r>
              <a:rPr lang="ar-EG" sz="2800" b="1" dirty="0" smtClean="0"/>
              <a:t>كبير .</a:t>
            </a:r>
            <a:endParaRPr lang="en-US" sz="2800" b="1" dirty="0"/>
          </a:p>
          <a:p>
            <a:pPr algn="r"/>
            <a:r>
              <a:rPr lang="ar-EG" sz="2800" b="1" dirty="0" smtClean="0"/>
              <a:t>- </a:t>
            </a:r>
            <a:r>
              <a:rPr lang="ar-SA" sz="2800" b="1" dirty="0" smtClean="0"/>
              <a:t>الوزن </a:t>
            </a:r>
            <a:r>
              <a:rPr lang="ar-SA" sz="2800" b="1" dirty="0"/>
              <a:t>الخفيف للهيكل يجعل التثبيت </a:t>
            </a:r>
            <a:r>
              <a:rPr lang="ar-SA" sz="2800" b="1" dirty="0" smtClean="0"/>
              <a:t>سهلًا</a:t>
            </a:r>
            <a:r>
              <a:rPr lang="ar-EG" sz="2800" b="1" dirty="0"/>
              <a:t> </a:t>
            </a:r>
            <a:r>
              <a:rPr lang="ar-EG" sz="2800" b="1" dirty="0" smtClean="0"/>
              <a:t>.</a:t>
            </a:r>
            <a:endParaRPr lang="en-US" sz="2800" b="1" dirty="0"/>
          </a:p>
          <a:p>
            <a:pPr algn="r"/>
            <a:r>
              <a:rPr lang="ar-EG" sz="2800" b="1" dirty="0" smtClean="0"/>
              <a:t>- </a:t>
            </a:r>
            <a:r>
              <a:rPr lang="ar-SA" sz="2800" b="1" dirty="0" smtClean="0"/>
              <a:t>لا </a:t>
            </a:r>
            <a:r>
              <a:rPr lang="ar-SA" sz="2800" b="1" dirty="0"/>
              <a:t>يلزم لحام </a:t>
            </a:r>
            <a:r>
              <a:rPr lang="ar-EG" sz="2800" b="1" dirty="0" smtClean="0"/>
              <a:t>فى </a:t>
            </a:r>
            <a:r>
              <a:rPr lang="ar-SA" sz="2800" b="1" dirty="0" smtClean="0"/>
              <a:t>الموقع</a:t>
            </a:r>
            <a:r>
              <a:rPr lang="ar-EG" sz="2800" b="1" dirty="0" smtClean="0"/>
              <a:t> .</a:t>
            </a:r>
            <a:endParaRPr lang="en-US" sz="2800" b="1" dirty="0" smtClean="0"/>
          </a:p>
          <a:p>
            <a:pPr algn="r"/>
            <a:r>
              <a:rPr lang="ar-EG" sz="2800" b="1" dirty="0" smtClean="0"/>
              <a:t>- </a:t>
            </a:r>
            <a:r>
              <a:rPr lang="ar-SA" sz="2800" b="1" dirty="0" smtClean="0"/>
              <a:t>اتصال مثبت مسبقا</a:t>
            </a:r>
            <a:r>
              <a:rPr lang="ar-EG" sz="2800" b="1" dirty="0" smtClean="0"/>
              <a:t> .</a:t>
            </a:r>
            <a:endParaRPr lang="en-US" sz="2800" b="1" dirty="0"/>
          </a:p>
        </p:txBody>
      </p:sp>
      <p:pic>
        <p:nvPicPr>
          <p:cNvPr id="5" name="image7.png"/>
          <p:cNvPicPr/>
          <p:nvPr/>
        </p:nvPicPr>
        <p:blipFill>
          <a:blip r:embed="rId2"/>
          <a:srcRect/>
          <a:stretch>
            <a:fillRect/>
          </a:stretch>
        </p:blipFill>
        <p:spPr>
          <a:xfrm>
            <a:off x="8094831" y="1041400"/>
            <a:ext cx="3063347" cy="4775200"/>
          </a:xfrm>
          <a:prstGeom prst="rect">
            <a:avLst/>
          </a:prstGeom>
          <a:ln/>
        </p:spPr>
      </p:pic>
    </p:spTree>
    <p:extLst>
      <p:ext uri="{BB962C8B-B14F-4D97-AF65-F5344CB8AC3E}">
        <p14:creationId xmlns:p14="http://schemas.microsoft.com/office/powerpoint/2010/main" val="1493360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994" y="1982098"/>
            <a:ext cx="6332716" cy="4093428"/>
          </a:xfrm>
          <a:prstGeom prst="rect">
            <a:avLst/>
          </a:prstGeom>
        </p:spPr>
        <p:txBody>
          <a:bodyPr wrap="square">
            <a:spAutoFit/>
          </a:bodyPr>
          <a:lstStyle/>
          <a:p>
            <a:pPr algn="r"/>
            <a:r>
              <a:rPr lang="ar-SA" sz="3200" b="1" u="sng" dirty="0">
                <a:ea typeface="Calibri" panose="020F0502020204030204" pitchFamily="34" charset="0"/>
                <a:cs typeface="Calibri" panose="020F0502020204030204" pitchFamily="34" charset="0"/>
              </a:rPr>
              <a:t>الهياكل أحادية الطبقة </a:t>
            </a:r>
          </a:p>
          <a:p>
            <a:pPr algn="r"/>
            <a:r>
              <a:rPr lang="en-US" sz="3200" b="1" dirty="0">
                <a:ea typeface="Calibri" panose="020F0502020204030204" pitchFamily="34" charset="0"/>
                <a:cs typeface="Calibri" panose="020F0502020204030204" pitchFamily="34" charset="0"/>
              </a:rPr>
              <a:t> </a:t>
            </a:r>
            <a:r>
              <a:rPr lang="ar-EG" sz="3200" b="1" dirty="0" smtClean="0">
                <a:ea typeface="Calibri" panose="020F0502020204030204" pitchFamily="34" charset="0"/>
                <a:cs typeface="Calibri" panose="020F0502020204030204" pitchFamily="34" charset="0"/>
              </a:rPr>
              <a:t>- </a:t>
            </a:r>
            <a:r>
              <a:rPr lang="ar-SA" sz="3200" b="1" dirty="0" smtClean="0">
                <a:ea typeface="Calibri" panose="020F0502020204030204" pitchFamily="34" charset="0"/>
                <a:cs typeface="Calibri" panose="020F0502020204030204" pitchFamily="34" charset="0"/>
              </a:rPr>
              <a:t>وصلات </a:t>
            </a:r>
            <a:r>
              <a:rPr lang="ar-SA" sz="3200" b="1" dirty="0">
                <a:ea typeface="Calibri" panose="020F0502020204030204" pitchFamily="34" charset="0"/>
                <a:cs typeface="Calibri" panose="020F0502020204030204" pitchFamily="34" charset="0"/>
              </a:rPr>
              <a:t>لولبية غير مرئية مناسب </a:t>
            </a:r>
            <a:r>
              <a:rPr lang="ar-SA" sz="3200" b="1" dirty="0" smtClean="0">
                <a:ea typeface="Calibri" panose="020F0502020204030204" pitchFamily="34" charset="0"/>
                <a:cs typeface="Calibri" panose="020F0502020204030204" pitchFamily="34" charset="0"/>
              </a:rPr>
              <a:t>تمامًا</a:t>
            </a:r>
            <a:r>
              <a:rPr lang="ar-EG" sz="3200" b="1" dirty="0" smtClean="0">
                <a:ea typeface="Calibri" panose="020F0502020204030204" pitchFamily="34" charset="0"/>
                <a:cs typeface="Calibri" panose="020F0502020204030204" pitchFamily="34" charset="0"/>
              </a:rPr>
              <a:t> </a:t>
            </a:r>
            <a:r>
              <a:rPr lang="ar-SA" sz="3200" b="1" dirty="0" smtClean="0">
                <a:ea typeface="Calibri" panose="020F0502020204030204" pitchFamily="34" charset="0"/>
                <a:cs typeface="Calibri" panose="020F0502020204030204" pitchFamily="34" charset="0"/>
              </a:rPr>
              <a:t> </a:t>
            </a:r>
            <a:r>
              <a:rPr lang="ar-SA" sz="3200" b="1" dirty="0">
                <a:ea typeface="Calibri" panose="020F0502020204030204" pitchFamily="34" charset="0"/>
                <a:cs typeface="Calibri" panose="020F0502020204030204" pitchFamily="34" charset="0"/>
              </a:rPr>
              <a:t>للهياكل ذات الشكل </a:t>
            </a:r>
            <a:r>
              <a:rPr lang="ar-SA" sz="3200" b="1" dirty="0" smtClean="0">
                <a:ea typeface="Calibri" panose="020F0502020204030204" pitchFamily="34" charset="0"/>
                <a:cs typeface="Calibri" panose="020F0502020204030204" pitchFamily="34" charset="0"/>
              </a:rPr>
              <a:t>الحر</a:t>
            </a:r>
            <a:r>
              <a:rPr lang="ar-EG" sz="3200" b="1" dirty="0" smtClean="0">
                <a:ea typeface="Calibri" panose="020F0502020204030204" pitchFamily="34" charset="0"/>
                <a:cs typeface="Calibri" panose="020F0502020204030204" pitchFamily="34" charset="0"/>
              </a:rPr>
              <a:t> .</a:t>
            </a:r>
            <a:r>
              <a:rPr lang="ar-SA" sz="3200" b="1" dirty="0" smtClean="0">
                <a:ea typeface="Calibri" panose="020F0502020204030204" pitchFamily="34" charset="0"/>
                <a:cs typeface="Calibri" panose="020F0502020204030204" pitchFamily="34" charset="0"/>
              </a:rPr>
              <a:t> </a:t>
            </a:r>
            <a:endParaRPr lang="ar-SA" sz="3200" b="1" dirty="0">
              <a:ea typeface="Calibri" panose="020F0502020204030204" pitchFamily="34" charset="0"/>
              <a:cs typeface="Calibri" panose="020F0502020204030204" pitchFamily="34" charset="0"/>
            </a:endParaRPr>
          </a:p>
          <a:p>
            <a:pPr algn="r"/>
            <a:r>
              <a:rPr lang="ar-EG" sz="3200" b="1" dirty="0" smtClean="0">
                <a:ea typeface="Calibri" panose="020F0502020204030204" pitchFamily="34" charset="0"/>
                <a:cs typeface="Calibri" panose="020F0502020204030204" pitchFamily="34" charset="0"/>
              </a:rPr>
              <a:t>- </a:t>
            </a:r>
            <a:r>
              <a:rPr lang="ar-SA" sz="3200" b="1" dirty="0" smtClean="0">
                <a:ea typeface="Calibri" panose="020F0502020204030204" pitchFamily="34" charset="0"/>
                <a:cs typeface="Calibri" panose="020F0502020204030204" pitchFamily="34" charset="0"/>
              </a:rPr>
              <a:t>يسمح </a:t>
            </a:r>
            <a:r>
              <a:rPr lang="ar-SA" sz="3200" b="1" dirty="0">
                <a:ea typeface="Calibri" panose="020F0502020204030204" pitchFamily="34" charset="0"/>
                <a:cs typeface="Calibri" panose="020F0502020204030204" pitchFamily="34" charset="0"/>
              </a:rPr>
              <a:t>بامتداد متوسط ​​إلى واسع الوزن الخفيف </a:t>
            </a:r>
            <a:r>
              <a:rPr lang="ar-SA" sz="3200" b="1" dirty="0" smtClean="0">
                <a:ea typeface="Calibri" panose="020F0502020204030204" pitchFamily="34" charset="0"/>
                <a:cs typeface="Calibri" panose="020F0502020204030204" pitchFamily="34" charset="0"/>
              </a:rPr>
              <a:t>للهيكل</a:t>
            </a:r>
            <a:r>
              <a:rPr lang="ar-EG" sz="3200" b="1" dirty="0" smtClean="0">
                <a:ea typeface="Calibri" panose="020F0502020204030204" pitchFamily="34" charset="0"/>
                <a:cs typeface="Calibri" panose="020F0502020204030204" pitchFamily="34" charset="0"/>
              </a:rPr>
              <a:t> .</a:t>
            </a:r>
            <a:r>
              <a:rPr lang="ar-SA" sz="3200" b="1" dirty="0" smtClean="0">
                <a:ea typeface="Calibri" panose="020F0502020204030204" pitchFamily="34" charset="0"/>
                <a:cs typeface="Calibri" panose="020F0502020204030204" pitchFamily="34" charset="0"/>
              </a:rPr>
              <a:t> </a:t>
            </a:r>
            <a:endParaRPr lang="ar-SA" sz="3200" b="1" dirty="0">
              <a:ea typeface="Calibri" panose="020F0502020204030204" pitchFamily="34" charset="0"/>
              <a:cs typeface="Calibri" panose="020F0502020204030204" pitchFamily="34" charset="0"/>
            </a:endParaRPr>
          </a:p>
          <a:p>
            <a:pPr algn="r"/>
            <a:r>
              <a:rPr lang="ar-EG" sz="3200" b="1" dirty="0" smtClean="0">
                <a:ea typeface="Calibri" panose="020F0502020204030204" pitchFamily="34" charset="0"/>
                <a:cs typeface="Calibri" panose="020F0502020204030204" pitchFamily="34" charset="0"/>
              </a:rPr>
              <a:t>- </a:t>
            </a:r>
            <a:r>
              <a:rPr lang="ar-SA" sz="3200" b="1" dirty="0" smtClean="0">
                <a:ea typeface="Calibri" panose="020F0502020204030204" pitchFamily="34" charset="0"/>
                <a:cs typeface="Calibri" panose="020F0502020204030204" pitchFamily="34" charset="0"/>
              </a:rPr>
              <a:t>يجعل </a:t>
            </a:r>
            <a:r>
              <a:rPr lang="ar-SA" sz="3200" b="1" dirty="0">
                <a:ea typeface="Calibri" panose="020F0502020204030204" pitchFamily="34" charset="0"/>
                <a:cs typeface="Calibri" panose="020F0502020204030204" pitchFamily="34" charset="0"/>
              </a:rPr>
              <a:t>التثبيت سهلًا تركيب سريع ، حيث لا يوجد لحام موقع اتصال مثبت </a:t>
            </a:r>
            <a:r>
              <a:rPr lang="ar-SA" sz="3200" b="1" dirty="0" smtClean="0">
                <a:ea typeface="Calibri" panose="020F0502020204030204" pitchFamily="34" charset="0"/>
                <a:cs typeface="Calibri" panose="020F0502020204030204" pitchFamily="34" charset="0"/>
              </a:rPr>
              <a:t>مسبقا</a:t>
            </a:r>
            <a:r>
              <a:rPr lang="ar-EG" sz="3200" b="1" dirty="0" smtClean="0">
                <a:ea typeface="Calibri" panose="020F0502020204030204" pitchFamily="34" charset="0"/>
                <a:cs typeface="Calibri" panose="020F0502020204030204" pitchFamily="34" charset="0"/>
              </a:rPr>
              <a:t> .</a:t>
            </a:r>
            <a:r>
              <a:rPr lang="en-US" sz="3200" b="1" dirty="0" smtClean="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endParaRPr lang="en-US" dirty="0"/>
          </a:p>
        </p:txBody>
      </p:sp>
      <p:pic>
        <p:nvPicPr>
          <p:cNvPr id="3" name="image2.png"/>
          <p:cNvPicPr/>
          <p:nvPr/>
        </p:nvPicPr>
        <p:blipFill>
          <a:blip r:embed="rId2"/>
          <a:srcRect/>
          <a:stretch>
            <a:fillRect/>
          </a:stretch>
        </p:blipFill>
        <p:spPr>
          <a:xfrm>
            <a:off x="7034687" y="1102024"/>
            <a:ext cx="4561568" cy="5195173"/>
          </a:xfrm>
          <a:prstGeom prst="rect">
            <a:avLst/>
          </a:prstGeom>
          <a:ln/>
        </p:spPr>
      </p:pic>
      <p:sp>
        <p:nvSpPr>
          <p:cNvPr id="4" name="Rectangle 3"/>
          <p:cNvSpPr/>
          <p:nvPr/>
        </p:nvSpPr>
        <p:spPr>
          <a:xfrm>
            <a:off x="2231578" y="1305027"/>
            <a:ext cx="4654132" cy="646331"/>
          </a:xfrm>
          <a:prstGeom prst="rect">
            <a:avLst/>
          </a:prstGeom>
        </p:spPr>
        <p:txBody>
          <a:bodyPr wrap="square">
            <a:spAutoFit/>
          </a:bodyPr>
          <a:lstStyle/>
          <a:p>
            <a:pPr algn="ctr" rtl="1"/>
            <a:r>
              <a:rPr lang="ar-SA" sz="3600" b="1" dirty="0">
                <a:solidFill>
                  <a:srgbClr val="FF0000"/>
                </a:solidFill>
                <a:ea typeface="Calibri" panose="020F0502020204030204" pitchFamily="34" charset="0"/>
                <a:cs typeface="Calibri" panose="020F0502020204030204" pitchFamily="34" charset="0"/>
              </a:rPr>
              <a:t>نظام عقدة كتلة</a:t>
            </a:r>
            <a:r>
              <a:rPr lang="en-US" sz="3600" b="1" dirty="0">
                <a:solidFill>
                  <a:srgbClr val="FF0000"/>
                </a:solidFill>
                <a:ea typeface="Calibri" panose="020F0502020204030204" pitchFamily="34" charset="0"/>
                <a:cs typeface="Calibri" panose="020F0502020204030204" pitchFamily="34" charset="0"/>
              </a:rPr>
              <a:t> BK</a:t>
            </a:r>
            <a:endParaRPr lang="en-US" sz="3600" b="1" dirty="0">
              <a:solidFill>
                <a:srgbClr val="FF0000"/>
              </a:solidFill>
            </a:endParaRPr>
          </a:p>
        </p:txBody>
      </p:sp>
    </p:spTree>
    <p:extLst>
      <p:ext uri="{BB962C8B-B14F-4D97-AF65-F5344CB8AC3E}">
        <p14:creationId xmlns:p14="http://schemas.microsoft.com/office/powerpoint/2010/main" val="4208340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949960"/>
            <a:ext cx="6241816" cy="574766"/>
          </a:xfrm>
        </p:spPr>
        <p:txBody>
          <a:bodyPr>
            <a:noAutofit/>
          </a:bodyPr>
          <a:lstStyle/>
          <a:p>
            <a:pPr algn="r" rtl="1"/>
            <a:r>
              <a:rPr lang="ar-SA" sz="3200" b="1" dirty="0">
                <a:solidFill>
                  <a:srgbClr val="FF0000"/>
                </a:solidFill>
              </a:rPr>
              <a:t>نظام العقدة المزدوجة </a:t>
            </a:r>
            <a:r>
              <a:rPr lang="en-US" sz="3200" b="1" dirty="0">
                <a:solidFill>
                  <a:srgbClr val="FF0000"/>
                </a:solidFill>
              </a:rPr>
              <a:t> DTK</a:t>
            </a:r>
          </a:p>
        </p:txBody>
      </p:sp>
      <p:pic>
        <p:nvPicPr>
          <p:cNvPr id="5" name="image1.png"/>
          <p:cNvPicPr>
            <a:picLocks noGrp="1"/>
          </p:cNvPicPr>
          <p:nvPr>
            <p:ph type="pic" idx="1"/>
          </p:nvPr>
        </p:nvPicPr>
        <p:blipFill rotWithShape="1">
          <a:blip r:embed="rId2"/>
          <a:srcRect l="9453" t="18990" r="2674" b="13663"/>
          <a:stretch/>
        </p:blipFill>
        <p:spPr>
          <a:xfrm>
            <a:off x="6095999" y="1774209"/>
            <a:ext cx="5900383" cy="4258101"/>
          </a:xfrm>
          <a:prstGeom prst="rect">
            <a:avLst/>
          </a:prstGeom>
          <a:ln/>
        </p:spPr>
      </p:pic>
      <p:sp>
        <p:nvSpPr>
          <p:cNvPr id="4" name="Text Placeholder 3"/>
          <p:cNvSpPr>
            <a:spLocks noGrp="1"/>
          </p:cNvSpPr>
          <p:nvPr>
            <p:ph type="body" sz="half" idx="2"/>
          </p:nvPr>
        </p:nvSpPr>
        <p:spPr>
          <a:xfrm>
            <a:off x="609601" y="1690255"/>
            <a:ext cx="5486399" cy="5024444"/>
          </a:xfrm>
        </p:spPr>
        <p:txBody>
          <a:bodyPr>
            <a:noAutofit/>
          </a:bodyPr>
          <a:lstStyle/>
          <a:p>
            <a:pPr algn="r" rtl="1"/>
            <a:r>
              <a:rPr lang="ar-SA" sz="2800" b="1" u="sng" dirty="0"/>
              <a:t>هياكل طبقة واحدة </a:t>
            </a:r>
            <a:endParaRPr lang="en-US" sz="2800" b="1" u="sng" dirty="0"/>
          </a:p>
          <a:p>
            <a:pPr algn="r"/>
            <a:r>
              <a:rPr lang="ar-EG" sz="2800" b="1" dirty="0" smtClean="0"/>
              <a:t>- </a:t>
            </a:r>
            <a:r>
              <a:rPr lang="ar-SA" sz="2800" b="1" dirty="0" smtClean="0"/>
              <a:t>يمكن </a:t>
            </a:r>
            <a:r>
              <a:rPr lang="ar-SA" sz="2800" b="1" dirty="0"/>
              <a:t>دعم الكسوة مباشرة على الهيكل الأساسي </a:t>
            </a:r>
            <a:r>
              <a:rPr lang="ar-EG" sz="2800" b="1" dirty="0" smtClean="0"/>
              <a:t>.</a:t>
            </a:r>
            <a:r>
              <a:rPr lang="ar-SA" sz="2800" b="1" dirty="0" smtClean="0"/>
              <a:t> </a:t>
            </a:r>
            <a:endParaRPr lang="en-US" sz="2800" b="1" dirty="0"/>
          </a:p>
          <a:p>
            <a:pPr algn="r"/>
            <a:r>
              <a:rPr lang="ar-EG" sz="2800" b="1" dirty="0" smtClean="0"/>
              <a:t>- </a:t>
            </a:r>
            <a:r>
              <a:rPr lang="ar-SA" sz="2800" b="1" dirty="0" smtClean="0"/>
              <a:t>لا </a:t>
            </a:r>
            <a:r>
              <a:rPr lang="ar-SA" sz="2800" b="1" dirty="0"/>
              <a:t>يوجد هيكل ثانوي مطلوب وصلات لولبية غير مرئية زوايا رأسية متطرفة ، وبالتالي مناسبة تمامًا للهياكل ذات الشكل </a:t>
            </a:r>
            <a:r>
              <a:rPr lang="ar-SA" sz="2800" b="1" dirty="0" smtClean="0"/>
              <a:t>الحر</a:t>
            </a:r>
            <a:r>
              <a:rPr lang="ar-EG" sz="2800" b="1" dirty="0" smtClean="0"/>
              <a:t> .</a:t>
            </a:r>
            <a:r>
              <a:rPr lang="ar-SA" sz="2800" b="1" dirty="0" smtClean="0"/>
              <a:t> </a:t>
            </a:r>
            <a:endParaRPr lang="en-US" sz="2800" b="1" dirty="0"/>
          </a:p>
          <a:p>
            <a:pPr algn="r"/>
            <a:r>
              <a:rPr lang="ar-EG" sz="2800" b="1" dirty="0" smtClean="0"/>
              <a:t>- </a:t>
            </a:r>
            <a:r>
              <a:rPr lang="ar-SA" sz="2800" b="1" dirty="0" smtClean="0"/>
              <a:t>يسمح </a:t>
            </a:r>
            <a:r>
              <a:rPr lang="ar-SA" sz="2800" b="1" dirty="0"/>
              <a:t>بامتداد صغير إلى متوسط الوزن الخفيف </a:t>
            </a:r>
            <a:r>
              <a:rPr lang="ar-SA" sz="2800" b="1" dirty="0" smtClean="0"/>
              <a:t>للهيكل</a:t>
            </a:r>
            <a:r>
              <a:rPr lang="ar-EG" sz="2800" b="1" dirty="0" smtClean="0"/>
              <a:t> .</a:t>
            </a:r>
            <a:r>
              <a:rPr lang="ar-SA" sz="2800" b="1" dirty="0" smtClean="0"/>
              <a:t> </a:t>
            </a:r>
            <a:endParaRPr lang="en-US" sz="2800" b="1" dirty="0"/>
          </a:p>
          <a:p>
            <a:pPr algn="r"/>
            <a:r>
              <a:rPr lang="ar-EG" sz="2800" b="1" dirty="0" smtClean="0"/>
              <a:t>- </a:t>
            </a:r>
            <a:r>
              <a:rPr lang="ar-SA" sz="2800" b="1" dirty="0" smtClean="0"/>
              <a:t>يجعل </a:t>
            </a:r>
            <a:r>
              <a:rPr lang="ar-SA" sz="2800" b="1" dirty="0"/>
              <a:t>التثبيت سهلًا لا يلزم لحام الموقع اتصال مثبت مسبقا</a:t>
            </a:r>
            <a:endParaRPr lang="en-US" sz="2800" b="1" dirty="0">
              <a:solidFill>
                <a:schemeClr val="tx1"/>
              </a:solidFill>
            </a:endParaRPr>
          </a:p>
        </p:txBody>
      </p:sp>
    </p:spTree>
    <p:extLst>
      <p:ext uri="{BB962C8B-B14F-4D97-AF65-F5344CB8AC3E}">
        <p14:creationId xmlns:p14="http://schemas.microsoft.com/office/powerpoint/2010/main" val="1832326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8165" y="1913467"/>
            <a:ext cx="6815669" cy="1515533"/>
          </a:xfrm>
        </p:spPr>
        <p:txBody>
          <a:bodyPr/>
          <a:lstStyle/>
          <a:p>
            <a:r>
              <a:rPr lang="en-US" sz="8000" b="1" dirty="0"/>
              <a:t>Mero system</a:t>
            </a:r>
          </a:p>
        </p:txBody>
      </p:sp>
      <p:sp>
        <p:nvSpPr>
          <p:cNvPr id="3" name="Subtitle 2"/>
          <p:cNvSpPr>
            <a:spLocks noGrp="1"/>
          </p:cNvSpPr>
          <p:nvPr>
            <p:ph type="subTitle" idx="1"/>
          </p:nvPr>
        </p:nvSpPr>
        <p:spPr>
          <a:xfrm>
            <a:off x="2553852" y="3546761"/>
            <a:ext cx="6815669" cy="1320802"/>
          </a:xfrm>
        </p:spPr>
        <p:txBody>
          <a:bodyPr>
            <a:normAutofit/>
          </a:bodyPr>
          <a:lstStyle/>
          <a:p>
            <a:r>
              <a:rPr lang="ar-SA" sz="7200" b="1" dirty="0">
                <a:solidFill>
                  <a:schemeClr val="tx1"/>
                </a:solidFill>
              </a:rPr>
              <a:t>نظام ميرو</a:t>
            </a:r>
            <a:endParaRPr lang="en-US" sz="7200" b="1" dirty="0">
              <a:solidFill>
                <a:schemeClr val="tx1"/>
              </a:solidFill>
            </a:endParaRPr>
          </a:p>
        </p:txBody>
      </p:sp>
    </p:spTree>
    <p:extLst>
      <p:ext uri="{BB962C8B-B14F-4D97-AF65-F5344CB8AC3E}">
        <p14:creationId xmlns:p14="http://schemas.microsoft.com/office/powerpoint/2010/main" val="947696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964" y="1041398"/>
            <a:ext cx="3666626" cy="678220"/>
          </a:xfrm>
        </p:spPr>
        <p:txBody>
          <a:bodyPr/>
          <a:lstStyle/>
          <a:p>
            <a:pPr algn="r" rtl="1"/>
            <a:r>
              <a:rPr lang="en-US" dirty="0" smtClean="0">
                <a:solidFill>
                  <a:srgbClr val="FF0000"/>
                </a:solidFill>
              </a:rPr>
              <a:t> </a:t>
            </a:r>
            <a:r>
              <a:rPr lang="ar-SA" sz="3600" b="1" dirty="0" smtClean="0">
                <a:solidFill>
                  <a:srgbClr val="FF0000"/>
                </a:solidFill>
              </a:rPr>
              <a:t>نظام</a:t>
            </a:r>
            <a:r>
              <a:rPr lang="ar-SA" sz="3200" b="1" dirty="0" smtClean="0">
                <a:solidFill>
                  <a:srgbClr val="FF0000"/>
                </a:solidFill>
              </a:rPr>
              <a:t> </a:t>
            </a:r>
            <a:r>
              <a:rPr lang="ar-SA" sz="3200" b="1" dirty="0">
                <a:solidFill>
                  <a:srgbClr val="FF0000"/>
                </a:solidFill>
              </a:rPr>
              <a:t>عقدة ستار  </a:t>
            </a:r>
            <a:r>
              <a:rPr lang="en-US" sz="3200" b="1" dirty="0" smtClean="0">
                <a:solidFill>
                  <a:srgbClr val="FF0000"/>
                </a:solidFill>
              </a:rPr>
              <a:t> SK</a:t>
            </a:r>
            <a:endParaRPr lang="en-US" sz="3200" b="1" dirty="0">
              <a:solidFill>
                <a:srgbClr val="FF0000"/>
              </a:solidFill>
            </a:endParaRPr>
          </a:p>
        </p:txBody>
      </p:sp>
      <p:sp>
        <p:nvSpPr>
          <p:cNvPr id="4" name="Text Placeholder 3"/>
          <p:cNvSpPr>
            <a:spLocks noGrp="1"/>
          </p:cNvSpPr>
          <p:nvPr>
            <p:ph type="body" sz="half" idx="2"/>
          </p:nvPr>
        </p:nvSpPr>
        <p:spPr>
          <a:xfrm>
            <a:off x="623455" y="1907177"/>
            <a:ext cx="6913760" cy="4341223"/>
          </a:xfrm>
        </p:spPr>
        <p:txBody>
          <a:bodyPr>
            <a:normAutofit/>
          </a:bodyPr>
          <a:lstStyle/>
          <a:p>
            <a:pPr algn="r"/>
            <a:r>
              <a:rPr lang="ar-SA" sz="2800" b="1" u="sng" dirty="0"/>
              <a:t>الهياكل أحادية الطبقة </a:t>
            </a:r>
            <a:endParaRPr lang="en-US" sz="2800" b="1" u="sng" dirty="0"/>
          </a:p>
          <a:p>
            <a:pPr algn="r"/>
            <a:r>
              <a:rPr lang="ar-EG" sz="2800" b="1" dirty="0" smtClean="0"/>
              <a:t>- </a:t>
            </a:r>
            <a:r>
              <a:rPr lang="ar-SA" sz="2800" b="1" dirty="0" smtClean="0"/>
              <a:t>يمكن </a:t>
            </a:r>
            <a:r>
              <a:rPr lang="ar-SA" sz="2800" b="1" dirty="0"/>
              <a:t>دعم الكسوة مباشرة على الهيكل </a:t>
            </a:r>
            <a:r>
              <a:rPr lang="ar-SA" sz="2800" b="1" dirty="0" smtClean="0"/>
              <a:t>الأساسي</a:t>
            </a:r>
            <a:r>
              <a:rPr lang="ar-EG" sz="2800" b="1" dirty="0" smtClean="0"/>
              <a:t> .</a:t>
            </a:r>
            <a:endParaRPr lang="en-US" sz="2800" b="1" dirty="0"/>
          </a:p>
          <a:p>
            <a:pPr algn="r"/>
            <a:r>
              <a:rPr lang="ar-EG" sz="2800" b="1" dirty="0" smtClean="0"/>
              <a:t>- </a:t>
            </a:r>
            <a:r>
              <a:rPr lang="ar-SA" sz="2800" b="1" dirty="0" smtClean="0"/>
              <a:t>لا </a:t>
            </a:r>
            <a:r>
              <a:rPr lang="ar-SA" sz="2800" b="1" dirty="0"/>
              <a:t>يوجد هيكل ثانوي مطلوب وصلات لولبية غير </a:t>
            </a:r>
            <a:r>
              <a:rPr lang="ar-SA" sz="2800" b="1" dirty="0" smtClean="0"/>
              <a:t>مرئية</a:t>
            </a:r>
            <a:r>
              <a:rPr lang="ar-EG" sz="2800" b="1" dirty="0" smtClean="0"/>
              <a:t> .</a:t>
            </a:r>
            <a:r>
              <a:rPr lang="ar-SA" sz="2800" b="1" dirty="0" smtClean="0"/>
              <a:t> </a:t>
            </a:r>
            <a:endParaRPr lang="en-US" sz="2800" b="1" dirty="0"/>
          </a:p>
          <a:p>
            <a:pPr algn="r"/>
            <a:r>
              <a:rPr lang="ar-EG" sz="2800" b="1" dirty="0" smtClean="0"/>
              <a:t>- </a:t>
            </a:r>
            <a:r>
              <a:rPr lang="ar-SA" sz="2800" b="1" dirty="0" smtClean="0"/>
              <a:t>مناسب </a:t>
            </a:r>
            <a:r>
              <a:rPr lang="ar-SA" sz="2800" b="1" dirty="0"/>
              <a:t>تمامًا للهياكل ذات الشكل الحر تصميم </a:t>
            </a:r>
            <a:r>
              <a:rPr lang="ar-SA" sz="2800" b="1" dirty="0" smtClean="0"/>
              <a:t>معماري</a:t>
            </a:r>
            <a:r>
              <a:rPr lang="ar-EG" sz="2800" b="1" dirty="0" smtClean="0"/>
              <a:t> .</a:t>
            </a:r>
            <a:r>
              <a:rPr lang="ar-SA" sz="2800" b="1" dirty="0" smtClean="0"/>
              <a:t> </a:t>
            </a:r>
            <a:endParaRPr lang="en-US" sz="2800" b="1" dirty="0"/>
          </a:p>
          <a:p>
            <a:pPr algn="r"/>
            <a:r>
              <a:rPr lang="ar-EG" sz="2800" b="1" dirty="0" smtClean="0"/>
              <a:t>- </a:t>
            </a:r>
            <a:r>
              <a:rPr lang="ar-SA" sz="2800" b="1" dirty="0" smtClean="0"/>
              <a:t>جذاب للغاية</a:t>
            </a:r>
            <a:r>
              <a:rPr lang="ar-EG" sz="2800" b="1" dirty="0" smtClean="0"/>
              <a:t> .</a:t>
            </a:r>
            <a:r>
              <a:rPr lang="ar-SA" sz="2800" b="1" dirty="0" smtClean="0"/>
              <a:t> </a:t>
            </a:r>
            <a:endParaRPr lang="en-US" sz="2800" b="1" dirty="0"/>
          </a:p>
          <a:p>
            <a:pPr algn="r"/>
            <a:r>
              <a:rPr lang="ar-EG" sz="2800" b="1" dirty="0" smtClean="0"/>
              <a:t>- </a:t>
            </a:r>
            <a:r>
              <a:rPr lang="ar-SA" sz="2800" b="1" dirty="0" smtClean="0"/>
              <a:t>يسمح </a:t>
            </a:r>
            <a:r>
              <a:rPr lang="ar-SA" sz="2800" b="1" dirty="0"/>
              <a:t>بامتدادات أوسع تركيب سريع وسهل ، حيث لا يوجد لحام موقع اتصال مثبت </a:t>
            </a:r>
            <a:r>
              <a:rPr lang="ar-SA" sz="2800" b="1" dirty="0" smtClean="0"/>
              <a:t>مسبقا</a:t>
            </a:r>
            <a:r>
              <a:rPr lang="ar-EG" sz="2800" b="1" dirty="0" smtClean="0"/>
              <a:t> .</a:t>
            </a:r>
            <a:r>
              <a:rPr lang="ar-SA" sz="2800" b="1" dirty="0" smtClean="0"/>
              <a:t> </a:t>
            </a:r>
            <a:endParaRPr lang="en-US" sz="2800" b="1" dirty="0"/>
          </a:p>
          <a:p>
            <a:endParaRPr lang="en-US" dirty="0"/>
          </a:p>
        </p:txBody>
      </p:sp>
      <p:pic>
        <p:nvPicPr>
          <p:cNvPr id="5" name="image3.png"/>
          <p:cNvPicPr/>
          <p:nvPr/>
        </p:nvPicPr>
        <p:blipFill>
          <a:blip r:embed="rId2"/>
          <a:srcRect/>
          <a:stretch>
            <a:fillRect/>
          </a:stretch>
        </p:blipFill>
        <p:spPr>
          <a:xfrm>
            <a:off x="7869383" y="1041398"/>
            <a:ext cx="3754582" cy="5207002"/>
          </a:xfrm>
          <a:prstGeom prst="rect">
            <a:avLst/>
          </a:prstGeom>
          <a:ln/>
        </p:spPr>
      </p:pic>
    </p:spTree>
    <p:extLst>
      <p:ext uri="{BB962C8B-B14F-4D97-AF65-F5344CB8AC3E}">
        <p14:creationId xmlns:p14="http://schemas.microsoft.com/office/powerpoint/2010/main" val="3372823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564742" y="1648691"/>
            <a:ext cx="10695709" cy="4936372"/>
          </a:xfrm>
        </p:spPr>
        <p:txBody>
          <a:bodyPr>
            <a:normAutofit fontScale="90000"/>
          </a:bodyPr>
          <a:lstStyle/>
          <a:p>
            <a:pPr algn="ctr" rtl="1"/>
            <a:r>
              <a:rPr lang="ar-EG" sz="3600" b="1" dirty="0"/>
              <a:t>1</a:t>
            </a:r>
            <a:r>
              <a:rPr lang="ar-EG" sz="3600" b="1" dirty="0" smtClean="0"/>
              <a:t>- ولاءعبد المنعم</a:t>
            </a:r>
            <a:br>
              <a:rPr lang="ar-EG" sz="3600" b="1" dirty="0" smtClean="0"/>
            </a:br>
            <a:r>
              <a:rPr lang="ar-EG" sz="3600" b="1" dirty="0" smtClean="0"/>
              <a:t>2- مريم مدحت</a:t>
            </a:r>
            <a:br>
              <a:rPr lang="ar-EG" sz="3600" b="1" dirty="0" smtClean="0"/>
            </a:br>
            <a:r>
              <a:rPr lang="ar-EG" sz="3600" b="1" dirty="0" smtClean="0"/>
              <a:t>3- نورهان سعيد</a:t>
            </a:r>
            <a:br>
              <a:rPr lang="ar-EG" sz="3600" b="1" dirty="0" smtClean="0"/>
            </a:br>
            <a:r>
              <a:rPr lang="ar-EG" sz="3600" b="1" dirty="0" smtClean="0"/>
              <a:t>4- بشوى كرم</a:t>
            </a:r>
            <a:br>
              <a:rPr lang="ar-EG" sz="3600" b="1" dirty="0" smtClean="0"/>
            </a:br>
            <a:r>
              <a:rPr lang="ar-EG" sz="3600" b="1" dirty="0" smtClean="0"/>
              <a:t>5- مريم أسامه</a:t>
            </a:r>
            <a:br>
              <a:rPr lang="ar-EG" sz="3600" b="1" dirty="0" smtClean="0"/>
            </a:br>
            <a:r>
              <a:rPr lang="ar-EG" sz="3600" b="1" dirty="0" smtClean="0"/>
              <a:t>6- نوران السيد</a:t>
            </a:r>
            <a:br>
              <a:rPr lang="ar-EG" sz="3600" b="1" dirty="0" smtClean="0"/>
            </a:br>
            <a:r>
              <a:rPr lang="ar-EG" sz="3600" b="1" dirty="0" smtClean="0"/>
              <a:t>7- مجدى عيسى</a:t>
            </a:r>
            <a:br>
              <a:rPr lang="ar-EG" sz="3600" b="1" dirty="0" smtClean="0"/>
            </a:br>
            <a:r>
              <a:rPr lang="ar-EG" sz="3600" b="1" dirty="0"/>
              <a:t/>
            </a:r>
            <a:br>
              <a:rPr lang="ar-EG" sz="3600" b="1" dirty="0"/>
            </a:br>
            <a:r>
              <a:rPr lang="ar-EG" dirty="0" smtClean="0"/>
              <a:t/>
            </a:r>
            <a:br>
              <a:rPr lang="ar-EG" dirty="0" smtClean="0"/>
            </a:br>
            <a:endParaRPr lang="ar-EG" dirty="0"/>
          </a:p>
        </p:txBody>
      </p:sp>
      <p:sp>
        <p:nvSpPr>
          <p:cNvPr id="4" name="Text Placeholder 3"/>
          <p:cNvSpPr>
            <a:spLocks noGrp="1"/>
          </p:cNvSpPr>
          <p:nvPr>
            <p:ph type="body" sz="half" idx="2"/>
          </p:nvPr>
        </p:nvSpPr>
        <p:spPr>
          <a:xfrm rot="10800000" flipV="1">
            <a:off x="2791690" y="1066801"/>
            <a:ext cx="6241816" cy="692727"/>
          </a:xfrm>
        </p:spPr>
        <p:txBody>
          <a:bodyPr>
            <a:normAutofit/>
          </a:bodyPr>
          <a:lstStyle/>
          <a:p>
            <a:pPr algn="ctr"/>
            <a:r>
              <a:rPr lang="ar-EG" sz="3600" b="1" u="sng" dirty="0" smtClean="0"/>
              <a:t>أسماء مقدمى البحث</a:t>
            </a:r>
            <a:endParaRPr lang="ar-EG" sz="3600" b="1" u="sng" dirty="0"/>
          </a:p>
        </p:txBody>
      </p:sp>
    </p:spTree>
    <p:extLst>
      <p:ext uri="{BB962C8B-B14F-4D97-AF65-F5344CB8AC3E}">
        <p14:creationId xmlns:p14="http://schemas.microsoft.com/office/powerpoint/2010/main" val="320435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311" y="621914"/>
            <a:ext cx="9601196" cy="1303867"/>
          </a:xfrm>
        </p:spPr>
        <p:txBody>
          <a:bodyPr>
            <a:normAutofit/>
          </a:bodyPr>
          <a:lstStyle/>
          <a:p>
            <a:r>
              <a:rPr lang="ar-SA" sz="4800" b="1" u="sng" dirty="0"/>
              <a:t>نظام ميرو</a:t>
            </a:r>
            <a:endParaRPr lang="en-US" sz="4800" b="1" u="sng" dirty="0"/>
          </a:p>
        </p:txBody>
      </p:sp>
      <p:sp>
        <p:nvSpPr>
          <p:cNvPr id="3" name="Content Placeholder 2"/>
          <p:cNvSpPr>
            <a:spLocks noGrp="1"/>
          </p:cNvSpPr>
          <p:nvPr>
            <p:ph idx="1"/>
          </p:nvPr>
        </p:nvSpPr>
        <p:spPr>
          <a:xfrm>
            <a:off x="734291" y="1925781"/>
            <a:ext cx="10668000" cy="4308764"/>
          </a:xfrm>
        </p:spPr>
        <p:txBody>
          <a:bodyPr>
            <a:normAutofit/>
          </a:bodyPr>
          <a:lstStyle/>
          <a:p>
            <a:pPr marL="0" indent="0" algn="r">
              <a:buNone/>
            </a:pPr>
            <a:r>
              <a:rPr lang="ar-SA" sz="3200" b="1" dirty="0"/>
              <a:t>في نظام ميرو يتم تصنيع المكونات الرئيسية </a:t>
            </a:r>
            <a:r>
              <a:rPr lang="ar-SA" sz="3200" b="1" dirty="0" smtClean="0"/>
              <a:t>(</a:t>
            </a:r>
            <a:r>
              <a:rPr lang="ar-EG" sz="3200" b="1" dirty="0" smtClean="0">
                <a:solidFill>
                  <a:srgbClr val="FF0000"/>
                </a:solidFill>
              </a:rPr>
              <a:t>الكور</a:t>
            </a:r>
            <a:r>
              <a:rPr lang="ar-SA" sz="3200" b="1" dirty="0" smtClean="0"/>
              <a:t> </a:t>
            </a:r>
            <a:r>
              <a:rPr lang="ar-SA" sz="3200" b="1" dirty="0"/>
              <a:t>والأنابيب)  بأحجام مختلفة والتي يتم اختيارها بناء علي الأحمال </a:t>
            </a:r>
            <a:r>
              <a:rPr lang="ar-SA" sz="3200" b="1" dirty="0" smtClean="0"/>
              <a:t>المطبقة</a:t>
            </a:r>
            <a:r>
              <a:rPr lang="ar-EG" sz="3200" b="1" dirty="0"/>
              <a:t> </a:t>
            </a:r>
            <a:r>
              <a:rPr lang="ar-EG" sz="3200" b="1" dirty="0" smtClean="0"/>
              <a:t>عليها </a:t>
            </a:r>
            <a:r>
              <a:rPr lang="ar-SA" sz="3200" b="1" dirty="0" smtClean="0"/>
              <a:t>.</a:t>
            </a:r>
            <a:endParaRPr lang="ar-SA" sz="3200" b="1" dirty="0"/>
          </a:p>
          <a:p>
            <a:pPr marL="0" indent="0" algn="r">
              <a:buNone/>
            </a:pPr>
            <a:r>
              <a:rPr lang="ar-SA" sz="3200" b="1" dirty="0"/>
              <a:t>تحتوي أنابيب ميرو علي تركيبات </a:t>
            </a:r>
            <a:r>
              <a:rPr lang="ar-SA" sz="3200" b="1" dirty="0" smtClean="0"/>
              <a:t>نهاي</a:t>
            </a:r>
            <a:r>
              <a:rPr lang="ar-EG" sz="3200" b="1" dirty="0" smtClean="0"/>
              <a:t>ه</a:t>
            </a:r>
            <a:r>
              <a:rPr lang="ar-SA" sz="3200" b="1" dirty="0" smtClean="0"/>
              <a:t> مخروطي</a:t>
            </a:r>
            <a:r>
              <a:rPr lang="ar-EG" sz="3200" b="1" dirty="0" smtClean="0"/>
              <a:t>ه</a:t>
            </a:r>
            <a:r>
              <a:rPr lang="ar-SA" sz="3200" b="1" dirty="0" smtClean="0"/>
              <a:t> </a:t>
            </a:r>
            <a:r>
              <a:rPr lang="ar-SA" sz="3200" b="1" dirty="0"/>
              <a:t>ملحومة بنهايات الأعضاء .</a:t>
            </a:r>
          </a:p>
          <a:p>
            <a:pPr marL="0" indent="0" algn="r">
              <a:buNone/>
            </a:pPr>
            <a:r>
              <a:rPr lang="ar-SA" sz="3200" b="1" dirty="0"/>
              <a:t>يتم توصيل الأعضاء </a:t>
            </a:r>
            <a:r>
              <a:rPr lang="ar-EG" sz="3200" b="1" dirty="0" smtClean="0">
                <a:solidFill>
                  <a:srgbClr val="FF0000"/>
                </a:solidFill>
              </a:rPr>
              <a:t>بالكور</a:t>
            </a:r>
            <a:r>
              <a:rPr lang="ar-SA" sz="3200" b="1" dirty="0" smtClean="0"/>
              <a:t> باستخدام </a:t>
            </a:r>
            <a:r>
              <a:rPr lang="ar-SA" sz="3200" b="1" dirty="0"/>
              <a:t>مسمار مثبت في مركز </a:t>
            </a:r>
            <a:r>
              <a:rPr lang="ar-SA" sz="3200" b="1" dirty="0" smtClean="0"/>
              <a:t>الجلبه</a:t>
            </a:r>
            <a:r>
              <a:rPr lang="ar-EG" sz="3200" b="1" dirty="0" smtClean="0"/>
              <a:t> </a:t>
            </a:r>
            <a:r>
              <a:rPr lang="ar-SA" sz="3200" b="1" dirty="0" smtClean="0"/>
              <a:t>. </a:t>
            </a:r>
            <a:endParaRPr lang="ar-SA" sz="3200" b="1" dirty="0"/>
          </a:p>
          <a:p>
            <a:pPr marL="0" indent="0" algn="r">
              <a:buNone/>
            </a:pPr>
            <a:r>
              <a:rPr lang="ar-EG" sz="3200" b="1" dirty="0" smtClean="0">
                <a:solidFill>
                  <a:srgbClr val="FF0000"/>
                </a:solidFill>
              </a:rPr>
              <a:t>الكور</a:t>
            </a:r>
            <a:r>
              <a:rPr lang="ar-SA" sz="3200" b="1" dirty="0" smtClean="0"/>
              <a:t> </a:t>
            </a:r>
            <a:r>
              <a:rPr lang="ar-SA" sz="3200" b="1" dirty="0"/>
              <a:t>مصنوعه من كريات فولاذية صلبة مع ثقوب مترابطة فيها. </a:t>
            </a:r>
            <a:r>
              <a:rPr lang="ar-EG" sz="3200" b="1" dirty="0" smtClean="0"/>
              <a:t>ويتم جلفنة</a:t>
            </a:r>
            <a:r>
              <a:rPr lang="ar-SA" sz="3200" b="1" dirty="0" smtClean="0"/>
              <a:t> </a:t>
            </a:r>
            <a:r>
              <a:rPr lang="ar-EG" sz="3200" b="1" dirty="0" smtClean="0"/>
              <a:t>الكور والانابيب أو طلائها بالنيكل كروم </a:t>
            </a:r>
            <a:r>
              <a:rPr lang="ar-SA" sz="3200" b="1" dirty="0" smtClean="0"/>
              <a:t>. </a:t>
            </a:r>
            <a:endParaRPr lang="ar-SA" sz="3200" b="1" dirty="0"/>
          </a:p>
          <a:p>
            <a:pPr marL="0" indent="0" algn="r">
              <a:buNone/>
            </a:pPr>
            <a:r>
              <a:rPr lang="ar-SA" sz="3200" b="1" dirty="0"/>
              <a:t>يتم ادخال البراغي </a:t>
            </a:r>
            <a:r>
              <a:rPr lang="ar-EG" sz="3200" b="1" dirty="0" smtClean="0"/>
              <a:t>فى ثقوب </a:t>
            </a:r>
            <a:r>
              <a:rPr lang="ar-SA" sz="3200" b="1" dirty="0" smtClean="0"/>
              <a:t>الانابيب </a:t>
            </a:r>
            <a:r>
              <a:rPr lang="ar-SA" sz="3200" b="1" dirty="0"/>
              <a:t>الموضوعه بالقرب من النهايات. </a:t>
            </a:r>
            <a:endParaRPr lang="en-US" sz="3200" b="1" dirty="0"/>
          </a:p>
        </p:txBody>
      </p:sp>
    </p:spTree>
    <p:extLst>
      <p:ext uri="{BB962C8B-B14F-4D97-AF65-F5344CB8AC3E}">
        <p14:creationId xmlns:p14="http://schemas.microsoft.com/office/powerpoint/2010/main" val="3400101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148" y="580350"/>
            <a:ext cx="9601196" cy="1303867"/>
          </a:xfrm>
        </p:spPr>
        <p:txBody>
          <a:bodyPr>
            <a:normAutofit/>
          </a:bodyPr>
          <a:lstStyle/>
          <a:p>
            <a:r>
              <a:rPr lang="ar-SA" sz="4800" b="1" u="sng" dirty="0"/>
              <a:t>انواع نظام </a:t>
            </a:r>
            <a:r>
              <a:rPr lang="ar-SA" sz="4800" b="1" u="sng" dirty="0" smtClean="0"/>
              <a:t>ميرو</a:t>
            </a:r>
            <a:endParaRPr lang="en-US" sz="4800" b="1" u="sng" dirty="0"/>
          </a:p>
        </p:txBody>
      </p:sp>
      <p:sp>
        <p:nvSpPr>
          <p:cNvPr id="3" name="Content Placeholder 2"/>
          <p:cNvSpPr>
            <a:spLocks noGrp="1"/>
          </p:cNvSpPr>
          <p:nvPr>
            <p:ph idx="1"/>
          </p:nvPr>
        </p:nvSpPr>
        <p:spPr>
          <a:xfrm>
            <a:off x="387928" y="1884217"/>
            <a:ext cx="11152908" cy="4378037"/>
          </a:xfrm>
        </p:spPr>
        <p:txBody>
          <a:bodyPr>
            <a:normAutofit fontScale="92500" lnSpcReduction="10000"/>
          </a:bodyPr>
          <a:lstStyle/>
          <a:p>
            <a:pPr algn="r"/>
            <a:r>
              <a:rPr lang="ar-SA" sz="2600" b="1" u="sng" dirty="0"/>
              <a:t>هناك ثلاث انواع من </a:t>
            </a:r>
            <a:r>
              <a:rPr lang="ar-EG" sz="2600" b="1" u="sng" dirty="0" smtClean="0"/>
              <a:t>الكور</a:t>
            </a:r>
            <a:r>
              <a:rPr lang="ar-SA" sz="2600" b="1" u="sng" dirty="0" smtClean="0"/>
              <a:t> </a:t>
            </a:r>
            <a:r>
              <a:rPr lang="ar-SA" sz="2600" b="1" dirty="0"/>
              <a:t>:</a:t>
            </a:r>
          </a:p>
          <a:p>
            <a:pPr marL="0" indent="0" algn="r">
              <a:buNone/>
            </a:pPr>
            <a:r>
              <a:rPr lang="ar-SA" sz="2600" b="1" dirty="0" smtClean="0"/>
              <a:t>1-</a:t>
            </a:r>
            <a:r>
              <a:rPr lang="ar-EG" sz="2600" b="1" dirty="0" smtClean="0"/>
              <a:t>الكورة</a:t>
            </a:r>
            <a:r>
              <a:rPr lang="ar-SA" sz="2600" b="1" dirty="0" smtClean="0"/>
              <a:t> القياسية</a:t>
            </a:r>
            <a:r>
              <a:rPr lang="ar-EG" sz="2600" b="1" dirty="0" smtClean="0"/>
              <a:t> .</a:t>
            </a:r>
            <a:endParaRPr lang="ar-SA" sz="2600" b="1" dirty="0"/>
          </a:p>
          <a:p>
            <a:pPr marL="0" indent="0" algn="r">
              <a:buNone/>
            </a:pPr>
            <a:r>
              <a:rPr lang="ar-SA" sz="2600" b="1" dirty="0" smtClean="0"/>
              <a:t>2-</a:t>
            </a:r>
            <a:r>
              <a:rPr lang="ar-EG" sz="2600" b="1" dirty="0" smtClean="0"/>
              <a:t>الكورة</a:t>
            </a:r>
            <a:r>
              <a:rPr lang="ar-SA" sz="2600" b="1" dirty="0" smtClean="0"/>
              <a:t> العادية</a:t>
            </a:r>
            <a:r>
              <a:rPr lang="ar-EG" sz="2600" b="1" dirty="0"/>
              <a:t> </a:t>
            </a:r>
            <a:r>
              <a:rPr lang="ar-EG" sz="2600" b="1" dirty="0" smtClean="0"/>
              <a:t>.</a:t>
            </a:r>
            <a:r>
              <a:rPr lang="ar-SA" sz="2600" b="1" dirty="0" smtClean="0"/>
              <a:t> </a:t>
            </a:r>
            <a:endParaRPr lang="ar-SA" sz="2600" b="1" dirty="0"/>
          </a:p>
          <a:p>
            <a:pPr marL="0" indent="0" algn="r">
              <a:buNone/>
            </a:pPr>
            <a:r>
              <a:rPr lang="ar-SA" sz="2600" b="1" dirty="0" smtClean="0"/>
              <a:t>3-</a:t>
            </a:r>
            <a:r>
              <a:rPr lang="ar-EG" sz="2600" b="1" dirty="0" smtClean="0"/>
              <a:t>الكورة</a:t>
            </a:r>
            <a:r>
              <a:rPr lang="ar-SA" sz="2600" b="1" dirty="0" smtClean="0"/>
              <a:t> </a:t>
            </a:r>
            <a:r>
              <a:rPr lang="ar-SA" sz="2600" b="1" dirty="0"/>
              <a:t>الخاصة.</a:t>
            </a:r>
          </a:p>
          <a:p>
            <a:pPr marL="0" indent="0" algn="r">
              <a:buNone/>
            </a:pPr>
            <a:r>
              <a:rPr lang="ar-EG" sz="2600" b="1" dirty="0" smtClean="0"/>
              <a:t>- </a:t>
            </a:r>
            <a:r>
              <a:rPr lang="ar-SA" sz="2600" b="1" dirty="0" smtClean="0"/>
              <a:t>تحتوي </a:t>
            </a:r>
            <a:r>
              <a:rPr lang="ar-SA" sz="2600" b="1" dirty="0"/>
              <a:t>العقد القياسية علي 18سطحا عند زوايا ربط 45 و 60 و 90 درجة ومضاعفاتها.</a:t>
            </a:r>
          </a:p>
          <a:p>
            <a:pPr marL="0" indent="0" algn="r">
              <a:buNone/>
            </a:pPr>
            <a:r>
              <a:rPr lang="ar-EG" sz="2600" b="1" dirty="0" smtClean="0"/>
              <a:t>- </a:t>
            </a:r>
            <a:r>
              <a:rPr lang="ar-SA" sz="2600" b="1" dirty="0" smtClean="0"/>
              <a:t>العقدة </a:t>
            </a:r>
            <a:r>
              <a:rPr lang="ar-SA" sz="2600" b="1" dirty="0"/>
              <a:t>العادية لها 10 أسطح.</a:t>
            </a:r>
          </a:p>
          <a:p>
            <a:pPr marL="0" indent="0" algn="r">
              <a:buNone/>
            </a:pPr>
            <a:r>
              <a:rPr lang="ar-EG" sz="2600" b="1" dirty="0" smtClean="0"/>
              <a:t>- </a:t>
            </a:r>
            <a:r>
              <a:rPr lang="ar-SA" sz="2600" b="1" dirty="0" smtClean="0"/>
              <a:t>تحتوي </a:t>
            </a:r>
            <a:r>
              <a:rPr lang="ar-SA" sz="2600" b="1" dirty="0"/>
              <a:t>العقدة الخاصة علي ثقوب في أي  زاوية مطلوبة. الحد الأدني للزاوية بين فتحتين متجاورتين هو 35 درجة.</a:t>
            </a:r>
          </a:p>
          <a:p>
            <a:pPr marL="0" indent="0" algn="r">
              <a:buNone/>
            </a:pPr>
            <a:r>
              <a:rPr lang="ar-EG" sz="2600" b="1" dirty="0" smtClean="0"/>
              <a:t>- </a:t>
            </a:r>
            <a:r>
              <a:rPr lang="ar-SA" sz="2600" b="1" dirty="0" smtClean="0"/>
              <a:t>يتم </a:t>
            </a:r>
            <a:r>
              <a:rPr lang="ar-SA" sz="2600" b="1" dirty="0"/>
              <a:t>تصنيع مكونات ميرو </a:t>
            </a:r>
            <a:r>
              <a:rPr lang="ar-SA" sz="2600" b="1" dirty="0" smtClean="0"/>
              <a:t>(</a:t>
            </a:r>
            <a:r>
              <a:rPr lang="ar-EG" sz="2600" b="1" dirty="0" smtClean="0"/>
              <a:t>الكرة والأنابيب</a:t>
            </a:r>
            <a:r>
              <a:rPr lang="ar-SA" sz="2600" b="1" dirty="0" smtClean="0"/>
              <a:t>) </a:t>
            </a:r>
            <a:r>
              <a:rPr lang="ar-SA" sz="2600" b="1" dirty="0"/>
              <a:t>مسبقا من البلاستيك والتي يمكن استخدامها في الهياكل ذات الامتدادات المعتدله.</a:t>
            </a:r>
          </a:p>
          <a:p>
            <a:pPr marL="0" indent="0" algn="r">
              <a:buNone/>
            </a:pPr>
            <a:r>
              <a:rPr lang="ar-EG" sz="2600" b="1" dirty="0" smtClean="0"/>
              <a:t>- </a:t>
            </a:r>
            <a:r>
              <a:rPr lang="ar-SA" sz="2600" b="1" dirty="0" smtClean="0"/>
              <a:t>يمكن </a:t>
            </a:r>
            <a:r>
              <a:rPr lang="ar-SA" sz="2600" b="1" dirty="0"/>
              <a:t>أيضا استخدام مزيج من اعضاء الصلب  والبلاستيك</a:t>
            </a:r>
            <a:r>
              <a:rPr lang="ar-SA" sz="2000" dirty="0" smtClean="0"/>
              <a:t>.</a:t>
            </a:r>
            <a:r>
              <a:rPr lang="ar-EG" sz="2000" dirty="0" smtClean="0"/>
              <a:t>- </a:t>
            </a:r>
            <a:endParaRPr lang="en-US" sz="2000" dirty="0"/>
          </a:p>
        </p:txBody>
      </p:sp>
    </p:spTree>
    <p:extLst>
      <p:ext uri="{BB962C8B-B14F-4D97-AF65-F5344CB8AC3E}">
        <p14:creationId xmlns:p14="http://schemas.microsoft.com/office/powerpoint/2010/main" val="1926906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66" y="594204"/>
            <a:ext cx="9601196" cy="1303867"/>
          </a:xfrm>
        </p:spPr>
        <p:txBody>
          <a:bodyPr>
            <a:normAutofit/>
          </a:bodyPr>
          <a:lstStyle/>
          <a:p>
            <a:r>
              <a:rPr lang="ar-SA" sz="4800" b="1" u="sng" dirty="0"/>
              <a:t>استخدامات نظام </a:t>
            </a:r>
            <a:r>
              <a:rPr lang="ar-SA" sz="4800" b="1" u="sng" dirty="0" smtClean="0"/>
              <a:t>ميرو</a:t>
            </a:r>
            <a:endParaRPr lang="en-US" sz="4800" b="1" u="sng" dirty="0"/>
          </a:p>
        </p:txBody>
      </p:sp>
      <p:sp>
        <p:nvSpPr>
          <p:cNvPr id="3" name="Content Placeholder 2"/>
          <p:cNvSpPr>
            <a:spLocks noGrp="1"/>
          </p:cNvSpPr>
          <p:nvPr>
            <p:ph idx="1"/>
          </p:nvPr>
        </p:nvSpPr>
        <p:spPr>
          <a:xfrm>
            <a:off x="512618" y="2036618"/>
            <a:ext cx="10931237" cy="4211782"/>
          </a:xfrm>
        </p:spPr>
        <p:txBody>
          <a:bodyPr>
            <a:normAutofit/>
          </a:bodyPr>
          <a:lstStyle/>
          <a:p>
            <a:pPr algn="r"/>
            <a:r>
              <a:rPr lang="ar-EG" sz="3200" b="1" dirty="0" smtClean="0"/>
              <a:t>- </a:t>
            </a:r>
            <a:r>
              <a:rPr lang="ar-SA" sz="3200" b="1" dirty="0" smtClean="0"/>
              <a:t>تم </a:t>
            </a:r>
            <a:r>
              <a:rPr lang="ar-SA" sz="3200" b="1" dirty="0"/>
              <a:t>استخدام نظام ميرو في أكثر من خمسين دوله لانشاء الهياكل المسطحة والقباب واقبية البراميل والألواح المطوية والأهرام والصواري والأبراج والهياكل القطعية المكافئة للقطع </a:t>
            </a:r>
            <a:r>
              <a:rPr lang="ar-SA" sz="3200" b="1" dirty="0" smtClean="0"/>
              <a:t>المكافئ</a:t>
            </a:r>
            <a:r>
              <a:rPr lang="ar-EG" sz="3200" b="1" dirty="0" smtClean="0"/>
              <a:t> </a:t>
            </a:r>
            <a:r>
              <a:rPr lang="ar-SA" sz="3200" b="1" dirty="0" smtClean="0"/>
              <a:t>. </a:t>
            </a:r>
            <a:endParaRPr lang="ar-SA" sz="3200" b="1" dirty="0"/>
          </a:p>
          <a:p>
            <a:pPr algn="r"/>
            <a:r>
              <a:rPr lang="ar-EG" sz="3200" b="1" dirty="0" smtClean="0"/>
              <a:t>- </a:t>
            </a:r>
            <a:r>
              <a:rPr lang="ar-SA" sz="3200" b="1" dirty="0" smtClean="0"/>
              <a:t>تم </a:t>
            </a:r>
            <a:r>
              <a:rPr lang="ar-SA" sz="3200" b="1" dirty="0"/>
              <a:t>استحدام هذه الهياكل في المقام الأول كنظام سقف لمختلف الوظائف مثل القاعات الرياضية ومحلات السوبر ماركت ومراكز التسوق والأجنحة والمدارس ومراكز الكمبيوتر ومراكز التحكم في الطيران ومحطات التليفزيون والكنائس وغرف التحكم والأكشاك والسقالات الخاصة وأرصفة صيانة الطائرات ومنصات التجميع والهياكل الاعلانية .....</a:t>
            </a:r>
            <a:r>
              <a:rPr lang="ar-SA" sz="3200" b="1" dirty="0" smtClean="0"/>
              <a:t>الخ</a:t>
            </a:r>
            <a:r>
              <a:rPr lang="ar-EG" sz="3200" b="1" dirty="0" smtClean="0"/>
              <a:t> .</a:t>
            </a:r>
            <a:endParaRPr lang="en-US" sz="3200" b="1" dirty="0"/>
          </a:p>
        </p:txBody>
      </p:sp>
    </p:spTree>
    <p:extLst>
      <p:ext uri="{BB962C8B-B14F-4D97-AF65-F5344CB8AC3E}">
        <p14:creationId xmlns:p14="http://schemas.microsoft.com/office/powerpoint/2010/main" val="3220255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010" y="669148"/>
            <a:ext cx="9601196" cy="1303867"/>
          </a:xfrm>
        </p:spPr>
        <p:txBody>
          <a:bodyPr>
            <a:normAutofit/>
          </a:bodyPr>
          <a:lstStyle/>
          <a:p>
            <a:r>
              <a:rPr lang="ar-SA" sz="4800" b="1" u="sng" dirty="0"/>
              <a:t>صور نظام ميرو</a:t>
            </a:r>
            <a:endParaRPr lang="en-US" sz="4800"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6884" y="3429000"/>
            <a:ext cx="4039129" cy="239170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531" y="2106934"/>
            <a:ext cx="3247904" cy="44922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31" y="2939311"/>
            <a:ext cx="3436451" cy="3244010"/>
          </a:xfrm>
          <a:prstGeom prst="rect">
            <a:avLst/>
          </a:prstGeom>
        </p:spPr>
      </p:pic>
    </p:spTree>
    <p:extLst>
      <p:ext uri="{BB962C8B-B14F-4D97-AF65-F5344CB8AC3E}">
        <p14:creationId xmlns:p14="http://schemas.microsoft.com/office/powerpoint/2010/main" val="2631329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
            </a:r>
            <a:br>
              <a:rPr lang="ar-SA"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5222" y="1852246"/>
            <a:ext cx="4981555" cy="4419600"/>
          </a:xfrm>
        </p:spPr>
      </p:pic>
    </p:spTree>
    <p:extLst>
      <p:ext uri="{BB962C8B-B14F-4D97-AF65-F5344CB8AC3E}">
        <p14:creationId xmlns:p14="http://schemas.microsoft.com/office/powerpoint/2010/main" val="4256270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3" y="649623"/>
            <a:ext cx="9601196" cy="1303867"/>
          </a:xfrm>
        </p:spPr>
        <p:txBody>
          <a:bodyPr/>
          <a:lstStyle/>
          <a:p>
            <a:r>
              <a:rPr lang="ar-SA" b="1" u="sng" dirty="0"/>
              <a:t>استخدامات نظام ميرو</a:t>
            </a:r>
            <a:endParaRPr lang="en-US"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2094168"/>
            <a:ext cx="5320145" cy="429491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45" y="2094168"/>
            <a:ext cx="5003712" cy="4294910"/>
          </a:xfrm>
          <a:prstGeom prst="rect">
            <a:avLst/>
          </a:prstGeom>
        </p:spPr>
      </p:pic>
    </p:spTree>
    <p:extLst>
      <p:ext uri="{BB962C8B-B14F-4D97-AF65-F5344CB8AC3E}">
        <p14:creationId xmlns:p14="http://schemas.microsoft.com/office/powerpoint/2010/main" val="1072934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
            </a:r>
            <a:br>
              <a:rPr lang="ar-SA"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0257" y="1992572"/>
            <a:ext cx="3462226" cy="47425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20" y="2056308"/>
            <a:ext cx="5451910" cy="4678861"/>
          </a:xfrm>
          <a:prstGeom prst="rect">
            <a:avLst/>
          </a:prstGeom>
        </p:spPr>
      </p:pic>
    </p:spTree>
    <p:extLst>
      <p:ext uri="{BB962C8B-B14F-4D97-AF65-F5344CB8AC3E}">
        <p14:creationId xmlns:p14="http://schemas.microsoft.com/office/powerpoint/2010/main" val="223603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TotalTime>
  <Words>520</Words>
  <Application>Microsoft Office PowerPoint</Application>
  <PresentationFormat>Custom</PresentationFormat>
  <Paragraphs>84</Paragraphs>
  <Slides>21</Slides>
  <Notes>0</Notes>
  <HiddenSlides>0</HiddenSlides>
  <MMClips>3</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نظم سابقة التجهيز قسم المنتجات المعدنية والحلي  الفرقة الثالثة  أ.د/ السيد أنور الملقي  </vt:lpstr>
      <vt:lpstr>Mero system</vt:lpstr>
      <vt:lpstr>نظام ميرو</vt:lpstr>
      <vt:lpstr>انواع نظام ميرو</vt:lpstr>
      <vt:lpstr>استخدامات نظام ميرو</vt:lpstr>
      <vt:lpstr>صور نظام ميرو</vt:lpstr>
      <vt:lpstr> </vt:lpstr>
      <vt:lpstr>استخدامات نظام ميرو</vt:lpstr>
      <vt:lpstr> </vt:lpstr>
      <vt:lpstr>PowerPoint Presentation</vt:lpstr>
      <vt:lpstr>PowerPoint Presentation</vt:lpstr>
      <vt:lpstr>PowerPoint Presentation</vt:lpstr>
      <vt:lpstr>أنواع نظام ميرو</vt:lpstr>
      <vt:lpstr>PowerPoint Presentation</vt:lpstr>
      <vt:lpstr>نظام عقدة الأسطوانة ZK</vt:lpstr>
      <vt:lpstr>نظام عقده القرص TK </vt:lpstr>
      <vt:lpstr>BK- كتلة عدة نظام مستطيلة / مقاطع جوفاء مربعة</vt:lpstr>
      <vt:lpstr>PowerPoint Presentation</vt:lpstr>
      <vt:lpstr>نظام العقدة المزدوجة  DTK</vt:lpstr>
      <vt:lpstr> نظام عقدة ستار   SK</vt:lpstr>
      <vt:lpstr>1- ولاءعبد المنعم 2- مريم مدحت 3- نورهان سعيد 4- بشوى كرم 5- مريم أسامه 6- نوران السيد 7- مجدى عيسى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Mero system</dc:title>
  <dc:creator>walaa abd-elmonem</dc:creator>
  <cp:lastModifiedBy>SAMSUNG</cp:lastModifiedBy>
  <cp:revision>34</cp:revision>
  <dcterms:created xsi:type="dcterms:W3CDTF">2020-03-14T13:01:59Z</dcterms:created>
  <dcterms:modified xsi:type="dcterms:W3CDTF">2020-03-25T17:02:54Z</dcterms:modified>
</cp:coreProperties>
</file>