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E5FA3-F1F3-4C4D-B6DF-0CECC9C59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63BFC-8E53-400F-8ECB-E955A063E7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91452-CBF2-460E-82A3-8028740B2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EAD8-4A8B-4377-A284-ECFA4FCE7D8C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8440B-E66A-4EE0-9739-64880477B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7B1EA-CAD1-4A1A-9955-759DB88C2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3D01-B005-4528-BBFA-CA831A8DAC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94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B8989-A28F-4085-9EED-43FBFBF3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439140-3D18-47F8-9AFE-B4E839DDAC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0F42D-6526-4A1B-BD95-49826168B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EAD8-4A8B-4377-A284-ECFA4FCE7D8C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54207-B062-4C6F-B0D9-13B3B8341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3E1F5-AD3F-4B11-940B-33B9E9CBA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3D01-B005-4528-BBFA-CA831A8DAC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79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4EF56B-66AC-4369-9785-CF3BA5A44C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3AD7BE-A3E9-4CD3-8C98-A66FB693E9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5E920-7FBA-4FCB-B2F4-092D71A4E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EAD8-4A8B-4377-A284-ECFA4FCE7D8C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FB5FE-96DC-40A9-BA87-863BCDD8C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8D63E-ED36-4404-8620-85D4AB69C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3D01-B005-4528-BBFA-CA831A8DAC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09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4CD7A-EBA3-419D-AFA9-53CCEF2F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69A1C-B752-4FAA-97DF-5DCC22328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17074-2166-4EAB-A56D-54CD831CA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EAD8-4A8B-4377-A284-ECFA4FCE7D8C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898F5-5F2C-4D45-9646-BC55BF98A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0F560-0D3D-45BA-A1F8-36F353158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3D01-B005-4528-BBFA-CA831A8DAC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786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932A4-CDB9-4AE0-802D-2132DBDE5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8FAC7-0EDB-4685-9C24-D8172775C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F6ABB-D1C1-4F01-AC06-6D5C2EBF3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EAD8-4A8B-4377-A284-ECFA4FCE7D8C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2077C-C508-4D6A-A01A-CC5CA209E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16C27B-4DE4-432D-98D2-3A38D0E43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3D01-B005-4528-BBFA-CA831A8DAC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32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12E71-AD0D-44E4-BC3E-C19382C0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05D39-CDBC-4FC2-B79E-762585BAFE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444E84-7031-47C9-AEFD-03F0B269B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1D8FE-2815-4038-8289-13F484AA4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EAD8-4A8B-4377-A284-ECFA4FCE7D8C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932C3F-0380-4B3A-9D03-2B1808A89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AD1B19-38A6-45F4-9D6D-0D0CC7D97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3D01-B005-4528-BBFA-CA831A8DAC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6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94242-E8F9-4D4F-A11D-044A7132D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C41EC-FD85-4E65-97DA-171462361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B4A804-CFAA-422B-838B-33F60CCE3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D96147-D53D-4C3D-8AB2-79D8340D76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D4B706-CCD1-4641-BD52-35AFDB6288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5739F4-F493-422B-99EE-59F0F6B02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EAD8-4A8B-4377-A284-ECFA4FCE7D8C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9D8AA5-4AD9-435E-ADA1-DCECFD043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1B9028-EE9A-4F76-B46B-5438CE73F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3D01-B005-4528-BBFA-CA831A8DAC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35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B9446-8854-4B87-879A-C4D82167D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F99D40-A982-4E82-8DFD-6843B8BD0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EAD8-4A8B-4377-A284-ECFA4FCE7D8C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6220AE-67C4-4DF2-B2F5-BC0A82A8D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69F2BE-0692-4A39-A34B-0B87B8ECE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3D01-B005-4528-BBFA-CA831A8DAC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62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D352-90F9-4600-8587-C6277CF8B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EAD8-4A8B-4377-A284-ECFA4FCE7D8C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B1F4D5-97F7-486A-89D5-7B17B4F36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96884-77F0-4E98-A53C-5A8EADBEE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3D01-B005-4528-BBFA-CA831A8DAC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76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08C8D-D600-4D53-9C49-342070053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A191E-A87C-46F6-9FD7-6B11364A5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7B8C8D-7567-45D6-ACAC-3033FC271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9F2E4B-683F-484F-8E97-11931F960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EAD8-4A8B-4377-A284-ECFA4FCE7D8C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87693F-1DB1-4C8E-9E72-0344DA0D7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B6E8F5-9341-4542-85F0-2D8DCCC95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3D01-B005-4528-BBFA-CA831A8DAC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8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FF6BB-46C8-453C-B7C2-1C66F046C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486AAA-9E52-4308-A197-4698CD5D1C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9C843-2B30-4C33-81D8-D55653805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F40782-BB36-4579-AD63-D771E64FE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EAD8-4A8B-4377-A284-ECFA4FCE7D8C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11871B-12D6-4D90-9940-C2327B28E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A73C9-A20B-49BF-8387-ECCD50E38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F3D01-B005-4528-BBFA-CA831A8DAC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385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97775D-1C9A-4612-A382-2D0C17587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9FABCE-1242-479D-94F9-61F5C3C0A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935EF-2A5B-4D7D-A814-632BF83D86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5EAD8-4A8B-4377-A284-ECFA4FCE7D8C}" type="datetimeFigureOut">
              <a:rPr lang="en-US" smtClean="0"/>
              <a:t>3/28/2020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33B98-3455-410C-9901-8EE4922F0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3E346-FEFA-44A6-83CF-E03417699D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F3D01-B005-4528-BBFA-CA831A8DAC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466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4">
                <a:lumMod val="40000"/>
                <a:lumOff val="60000"/>
              </a:schemeClr>
            </a:gs>
            <a:gs pos="60000">
              <a:srgbClr val="FFCC00">
                <a:alpha val="50000"/>
                <a:lumMod val="50000"/>
                <a:lumOff val="50000"/>
              </a:srgbClr>
            </a:gs>
            <a:gs pos="100000">
              <a:schemeClr val="tx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E173713-8C56-43E2-8734-3D74CB8E3E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876" y="1513857"/>
            <a:ext cx="11764248" cy="4677393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ar-EG" sz="3200" dirty="0">
                <a:solidFill>
                  <a:prstClr val="black"/>
                </a:solidFill>
                <a:cs typeface="Times New Roman" panose="02020603050405020304" pitchFamily="18" charset="0"/>
              </a:rPr>
              <a:t>الفصل الدراسي الاول </a:t>
            </a:r>
          </a:p>
          <a:p>
            <a:pPr lvl="0">
              <a:lnSpc>
                <a:spcPct val="100000"/>
              </a:lnSpc>
            </a:pPr>
            <a:r>
              <a:rPr lang="ar-EG" sz="3200" dirty="0">
                <a:solidFill>
                  <a:prstClr val="black"/>
                </a:solidFill>
                <a:cs typeface="Times New Roman" panose="02020603050405020304" pitchFamily="18" charset="0"/>
              </a:rPr>
              <a:t>الفرقة الرابعة </a:t>
            </a:r>
          </a:p>
          <a:p>
            <a:pPr lvl="0">
              <a:lnSpc>
                <a:spcPct val="100000"/>
              </a:lnSpc>
            </a:pPr>
            <a:r>
              <a:rPr lang="ar-EG" sz="3200" dirty="0">
                <a:solidFill>
                  <a:prstClr val="black"/>
                </a:solidFill>
                <a:cs typeface="Times New Roman" panose="02020603050405020304" pitchFamily="18" charset="0"/>
              </a:rPr>
              <a:t>((لائحة قديمة))</a:t>
            </a:r>
          </a:p>
          <a:p>
            <a:pPr lvl="0">
              <a:lnSpc>
                <a:spcPct val="100000"/>
              </a:lnSpc>
            </a:pPr>
            <a:r>
              <a:rPr lang="ar-EG" sz="3200" dirty="0">
                <a:solidFill>
                  <a:prstClr val="black"/>
                </a:solidFill>
                <a:cs typeface="Times New Roman" panose="02020603050405020304" pitchFamily="18" charset="0"/>
              </a:rPr>
              <a:t>محاضرات في مادة </a:t>
            </a:r>
          </a:p>
          <a:p>
            <a:pPr lvl="0">
              <a:lnSpc>
                <a:spcPct val="100000"/>
              </a:lnSpc>
            </a:pPr>
            <a:r>
              <a:rPr lang="ar-EG" sz="5400" b="1" dirty="0">
                <a:solidFill>
                  <a:prstClr val="black"/>
                </a:solidFill>
                <a:cs typeface="Times New Roman" panose="02020603050405020304" pitchFamily="18" charset="0"/>
              </a:rPr>
              <a:t>طبيعة منسوجات</a:t>
            </a:r>
          </a:p>
          <a:p>
            <a:pPr lvl="0">
              <a:lnSpc>
                <a:spcPct val="100000"/>
              </a:lnSpc>
            </a:pPr>
            <a:r>
              <a:rPr lang="ar-EG" sz="3200" dirty="0">
                <a:solidFill>
                  <a:prstClr val="black"/>
                </a:solidFill>
                <a:cs typeface="Times New Roman" panose="02020603050405020304" pitchFamily="18" charset="0"/>
              </a:rPr>
              <a:t>القائم بالتدريس</a:t>
            </a:r>
          </a:p>
          <a:p>
            <a:pPr lvl="0">
              <a:lnSpc>
                <a:spcPct val="100000"/>
              </a:lnSpc>
            </a:pPr>
            <a:r>
              <a:rPr lang="ar-EG" sz="3200" dirty="0">
                <a:solidFill>
                  <a:prstClr val="black"/>
                </a:solidFill>
                <a:cs typeface="Times New Roman" panose="02020603050405020304" pitchFamily="18" charset="0"/>
              </a:rPr>
              <a:t>د.م/نشوى مصطفى ناجي عثمان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70E27C-3569-492C-8A79-897DD9F6E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501" y="142257"/>
            <a:ext cx="2016623" cy="1371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BA0BB8-4B3C-4648-A7D4-70E652874E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07" y="142257"/>
            <a:ext cx="1178896" cy="1371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FE4C8-3091-4C9F-8275-06C85BEB82FC}"/>
              </a:ext>
            </a:extLst>
          </p:cNvPr>
          <p:cNvSpPr txBox="1"/>
          <p:nvPr/>
        </p:nvSpPr>
        <p:spPr>
          <a:xfrm>
            <a:off x="234007" y="6172200"/>
            <a:ext cx="4738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arlow Solid Italic" panose="04030604020F02020D02" pitchFamily="82" charset="0"/>
              </a:rPr>
              <a:t>Dr. Eng. Nashwa Moustafa Nagy</a:t>
            </a:r>
          </a:p>
        </p:txBody>
      </p:sp>
    </p:spTree>
    <p:extLst>
      <p:ext uri="{BB962C8B-B14F-4D97-AF65-F5344CB8AC3E}">
        <p14:creationId xmlns:p14="http://schemas.microsoft.com/office/powerpoint/2010/main" val="2390127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4">
                <a:lumMod val="40000"/>
                <a:lumOff val="60000"/>
              </a:schemeClr>
            </a:gs>
            <a:gs pos="60000">
              <a:srgbClr val="FFCC00">
                <a:alpha val="50000"/>
                <a:lumMod val="50000"/>
                <a:lumOff val="50000"/>
              </a:srgbClr>
            </a:gs>
            <a:gs pos="100000">
              <a:schemeClr val="tx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70E27C-3569-492C-8A79-897DD9F6E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501" y="142257"/>
            <a:ext cx="2016623" cy="1371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BA0BB8-4B3C-4648-A7D4-70E652874E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07" y="142257"/>
            <a:ext cx="1178896" cy="1371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FE4C8-3091-4C9F-8275-06C85BEB82FC}"/>
              </a:ext>
            </a:extLst>
          </p:cNvPr>
          <p:cNvSpPr txBox="1"/>
          <p:nvPr/>
        </p:nvSpPr>
        <p:spPr>
          <a:xfrm>
            <a:off x="234007" y="6172200"/>
            <a:ext cx="4738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arlow Solid Italic" panose="04030604020F02020D02" pitchFamily="82" charset="0"/>
              </a:rPr>
              <a:t>Dr. Eng. Nashwa Moustafa Nagy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985830E-CBCC-4FBC-B7E3-170AC4EB4C46}"/>
              </a:ext>
            </a:extLst>
          </p:cNvPr>
          <p:cNvSpPr txBox="1">
            <a:spLocks/>
          </p:cNvSpPr>
          <p:nvPr/>
        </p:nvSpPr>
        <p:spPr>
          <a:xfrm>
            <a:off x="213876" y="853147"/>
            <a:ext cx="11764248" cy="5319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CD16596-7C1B-4881-A90D-9E9077BF0618}"/>
              </a:ext>
            </a:extLst>
          </p:cNvPr>
          <p:cNvSpPr txBox="1">
            <a:spLocks/>
          </p:cNvSpPr>
          <p:nvPr/>
        </p:nvSpPr>
        <p:spPr>
          <a:xfrm>
            <a:off x="214313" y="1161143"/>
            <a:ext cx="11763375" cy="5030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3200" b="1" u="sng" dirty="0"/>
              <a:t>المحاضرة التاسعة</a:t>
            </a: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ar-EG" sz="3200" b="1" u="sng" dirty="0"/>
              <a:t>اختبارات الملابس: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اختبار قوة الحياكة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en-US" sz="3200" dirty="0"/>
              <a:t> </a:t>
            </a:r>
            <a:r>
              <a:rPr lang="ar-EG" sz="3200" dirty="0"/>
              <a:t>اختبار الحشوات المثبتة بالانصهار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ثبات اللون</a:t>
            </a:r>
          </a:p>
          <a:p>
            <a:pPr marL="1770062" algn="r" rt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37460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4">
                <a:lumMod val="40000"/>
                <a:lumOff val="60000"/>
              </a:schemeClr>
            </a:gs>
            <a:gs pos="60000">
              <a:srgbClr val="FFCC00">
                <a:alpha val="50000"/>
                <a:lumMod val="50000"/>
                <a:lumOff val="50000"/>
              </a:srgbClr>
            </a:gs>
            <a:gs pos="100000">
              <a:schemeClr val="tx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70E27C-3569-492C-8A79-897DD9F6E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501" y="142257"/>
            <a:ext cx="2016623" cy="1371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BA0BB8-4B3C-4648-A7D4-70E652874E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07" y="142257"/>
            <a:ext cx="1178896" cy="1371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FE4C8-3091-4C9F-8275-06C85BEB82FC}"/>
              </a:ext>
            </a:extLst>
          </p:cNvPr>
          <p:cNvSpPr txBox="1"/>
          <p:nvPr/>
        </p:nvSpPr>
        <p:spPr>
          <a:xfrm>
            <a:off x="234007" y="6172200"/>
            <a:ext cx="4738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arlow Solid Italic" panose="04030604020F02020D02" pitchFamily="82" charset="0"/>
              </a:rPr>
              <a:t>Dr. Eng. Nashwa Moustafa Nagy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985830E-CBCC-4FBC-B7E3-170AC4EB4C46}"/>
              </a:ext>
            </a:extLst>
          </p:cNvPr>
          <p:cNvSpPr txBox="1">
            <a:spLocks/>
          </p:cNvSpPr>
          <p:nvPr/>
        </p:nvSpPr>
        <p:spPr>
          <a:xfrm>
            <a:off x="213876" y="853147"/>
            <a:ext cx="11764248" cy="5319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CD16596-7C1B-4881-A90D-9E9077BF0618}"/>
              </a:ext>
            </a:extLst>
          </p:cNvPr>
          <p:cNvSpPr txBox="1">
            <a:spLocks/>
          </p:cNvSpPr>
          <p:nvPr/>
        </p:nvSpPr>
        <p:spPr>
          <a:xfrm>
            <a:off x="214313" y="1161143"/>
            <a:ext cx="11763375" cy="5030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3200" b="1" u="sng" dirty="0"/>
              <a:t>المحاضرة العاشرة</a:t>
            </a: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ar-EG" sz="3200" b="1" u="sng" dirty="0"/>
              <a:t>انظمة تقييم خواص الأقمشة: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نظام </a:t>
            </a:r>
            <a:r>
              <a:rPr lang="en-US" sz="3200" dirty="0"/>
              <a:t>KAWABATA</a:t>
            </a:r>
            <a:r>
              <a:rPr lang="ar-EG" sz="3200" dirty="0"/>
              <a:t> لتقييم خواص الأقمشة 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en-US" sz="3200" dirty="0"/>
              <a:t> </a:t>
            </a:r>
            <a:r>
              <a:rPr lang="ar-EG" sz="3200" dirty="0"/>
              <a:t>نظام </a:t>
            </a:r>
            <a:r>
              <a:rPr lang="en-US" sz="3200" dirty="0"/>
              <a:t>FAST</a:t>
            </a:r>
            <a:r>
              <a:rPr lang="ar-EG" sz="3200" dirty="0"/>
              <a:t> لتاكيد الجودة</a:t>
            </a:r>
          </a:p>
          <a:p>
            <a:pPr marL="1770062" algn="r" rt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05392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4">
                <a:lumMod val="40000"/>
                <a:lumOff val="60000"/>
              </a:schemeClr>
            </a:gs>
            <a:gs pos="60000">
              <a:srgbClr val="FFCC00">
                <a:alpha val="50000"/>
                <a:lumMod val="50000"/>
                <a:lumOff val="50000"/>
              </a:srgbClr>
            </a:gs>
            <a:gs pos="100000">
              <a:schemeClr val="tx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70E27C-3569-492C-8A79-897DD9F6E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501" y="142257"/>
            <a:ext cx="2016623" cy="1371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BA0BB8-4B3C-4648-A7D4-70E652874E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07" y="142257"/>
            <a:ext cx="1178896" cy="1371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FE4C8-3091-4C9F-8275-06C85BEB82FC}"/>
              </a:ext>
            </a:extLst>
          </p:cNvPr>
          <p:cNvSpPr txBox="1"/>
          <p:nvPr/>
        </p:nvSpPr>
        <p:spPr>
          <a:xfrm>
            <a:off x="234007" y="6172200"/>
            <a:ext cx="4738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arlow Solid Italic" panose="04030604020F02020D02" pitchFamily="82" charset="0"/>
              </a:rPr>
              <a:t>Dr. Eng. Nashwa Moustafa Nagy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985830E-CBCC-4FBC-B7E3-170AC4EB4C46}"/>
              </a:ext>
            </a:extLst>
          </p:cNvPr>
          <p:cNvSpPr txBox="1">
            <a:spLocks/>
          </p:cNvSpPr>
          <p:nvPr/>
        </p:nvSpPr>
        <p:spPr>
          <a:xfrm>
            <a:off x="213876" y="853147"/>
            <a:ext cx="11764248" cy="5319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CD16596-7C1B-4881-A90D-9E9077BF0618}"/>
              </a:ext>
            </a:extLst>
          </p:cNvPr>
          <p:cNvSpPr txBox="1">
            <a:spLocks/>
          </p:cNvSpPr>
          <p:nvPr/>
        </p:nvSpPr>
        <p:spPr>
          <a:xfrm>
            <a:off x="214313" y="1161143"/>
            <a:ext cx="11763375" cy="5030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3200" b="1" u="sng" dirty="0"/>
              <a:t>المحاضرة الحادية عشر</a:t>
            </a: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ar-EG" sz="3200" b="1" u="sng" dirty="0"/>
              <a:t>التقنيات الحديثة في اختبارات المنسوجات: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تقدير التوبير في الأقمشة 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en-US" sz="3200" dirty="0"/>
              <a:t> </a:t>
            </a:r>
            <a:r>
              <a:rPr lang="ar-EG" sz="3200" dirty="0"/>
              <a:t>فحص عيوب الانتاج للسجاد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تقدير انسدال الأقمشة</a:t>
            </a:r>
          </a:p>
          <a:p>
            <a:pPr marL="1770062" algn="r" rt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69693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4">
                <a:lumMod val="40000"/>
                <a:lumOff val="60000"/>
              </a:schemeClr>
            </a:gs>
            <a:gs pos="60000">
              <a:srgbClr val="FFCC00">
                <a:alpha val="50000"/>
                <a:lumMod val="50000"/>
                <a:lumOff val="50000"/>
              </a:srgbClr>
            </a:gs>
            <a:gs pos="100000">
              <a:schemeClr val="tx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70E27C-3569-492C-8A79-897DD9F6E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501" y="142257"/>
            <a:ext cx="2016623" cy="1371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BA0BB8-4B3C-4648-A7D4-70E652874E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07" y="142257"/>
            <a:ext cx="1178896" cy="1371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FE4C8-3091-4C9F-8275-06C85BEB82FC}"/>
              </a:ext>
            </a:extLst>
          </p:cNvPr>
          <p:cNvSpPr txBox="1"/>
          <p:nvPr/>
        </p:nvSpPr>
        <p:spPr>
          <a:xfrm>
            <a:off x="234007" y="6172200"/>
            <a:ext cx="4738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arlow Solid Italic" panose="04030604020F02020D02" pitchFamily="82" charset="0"/>
              </a:rPr>
              <a:t>Dr. Eng. Nashwa Moustafa Nagy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985830E-CBCC-4FBC-B7E3-170AC4EB4C46}"/>
              </a:ext>
            </a:extLst>
          </p:cNvPr>
          <p:cNvSpPr txBox="1">
            <a:spLocks/>
          </p:cNvSpPr>
          <p:nvPr/>
        </p:nvSpPr>
        <p:spPr>
          <a:xfrm>
            <a:off x="213876" y="853147"/>
            <a:ext cx="11764248" cy="5319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CD16596-7C1B-4881-A90D-9E9077BF0618}"/>
              </a:ext>
            </a:extLst>
          </p:cNvPr>
          <p:cNvSpPr txBox="1">
            <a:spLocks/>
          </p:cNvSpPr>
          <p:nvPr/>
        </p:nvSpPr>
        <p:spPr>
          <a:xfrm>
            <a:off x="214313" y="1161143"/>
            <a:ext cx="11763375" cy="5030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ar-EG" sz="3200" dirty="0"/>
          </a:p>
          <a:p>
            <a:pPr algn="r" rtl="1"/>
            <a:endParaRPr lang="ar-EG" sz="3200" dirty="0"/>
          </a:p>
          <a:p>
            <a:pPr algn="r" rtl="1"/>
            <a:endParaRPr lang="ar-EG" sz="3200" dirty="0"/>
          </a:p>
          <a:p>
            <a:pPr rtl="1"/>
            <a:r>
              <a:rPr lang="ar-EG" sz="4800" b="1" dirty="0"/>
              <a:t>وشكرا </a:t>
            </a:r>
          </a:p>
          <a:p>
            <a:pPr rtl="1"/>
            <a:r>
              <a:rPr lang="ar-EG" sz="4800" b="1" dirty="0"/>
              <a:t>وفقكم الله </a:t>
            </a:r>
          </a:p>
          <a:p>
            <a:pPr marL="1770062" algn="r" rt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11325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4">
                <a:lumMod val="40000"/>
                <a:lumOff val="60000"/>
              </a:schemeClr>
            </a:gs>
            <a:gs pos="60000">
              <a:srgbClr val="FFCC00">
                <a:alpha val="50000"/>
                <a:lumMod val="50000"/>
                <a:lumOff val="50000"/>
              </a:srgbClr>
            </a:gs>
            <a:gs pos="100000">
              <a:schemeClr val="tx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70E27C-3569-492C-8A79-897DD9F6E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501" y="142257"/>
            <a:ext cx="2016623" cy="1371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BA0BB8-4B3C-4648-A7D4-70E652874E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07" y="142257"/>
            <a:ext cx="1178896" cy="1371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FE4C8-3091-4C9F-8275-06C85BEB82FC}"/>
              </a:ext>
            </a:extLst>
          </p:cNvPr>
          <p:cNvSpPr txBox="1"/>
          <p:nvPr/>
        </p:nvSpPr>
        <p:spPr>
          <a:xfrm>
            <a:off x="234007" y="6172200"/>
            <a:ext cx="4738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arlow Solid Italic" panose="04030604020F02020D02" pitchFamily="82" charset="0"/>
              </a:rPr>
              <a:t>Dr. Eng. Nashwa Moustafa Nagy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8D1F2E7-3128-4047-A664-12020FDAD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313" y="977447"/>
            <a:ext cx="11763375" cy="5194753"/>
          </a:xfrm>
        </p:spPr>
        <p:txBody>
          <a:bodyPr>
            <a:normAutofit/>
          </a:bodyPr>
          <a:lstStyle/>
          <a:p>
            <a:r>
              <a:rPr lang="ar-EG" sz="3200" b="1" u="sng" dirty="0"/>
              <a:t>المحاضرة الاولى</a:t>
            </a: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ar-EG" sz="3200" b="1" u="sng" dirty="0"/>
              <a:t>الرطوبة و اختبارات المنسوجات: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قياس الرطوبة بالهواء الجوي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en-US" sz="3200" dirty="0"/>
              <a:t> </a:t>
            </a:r>
            <a:r>
              <a:rPr lang="ar-EG" sz="3200" dirty="0"/>
              <a:t>ادوات و عناصر اختبارات المنسوجات </a:t>
            </a:r>
          </a:p>
          <a:p>
            <a:pPr marL="1770062" algn="r" rt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38685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4">
                <a:lumMod val="40000"/>
                <a:lumOff val="60000"/>
              </a:schemeClr>
            </a:gs>
            <a:gs pos="60000">
              <a:srgbClr val="FFCC00">
                <a:alpha val="50000"/>
                <a:lumMod val="50000"/>
                <a:lumOff val="50000"/>
              </a:srgbClr>
            </a:gs>
            <a:gs pos="100000">
              <a:schemeClr val="tx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70E27C-3569-492C-8A79-897DD9F6E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501" y="142257"/>
            <a:ext cx="2016623" cy="1371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BA0BB8-4B3C-4648-A7D4-70E652874E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07" y="142257"/>
            <a:ext cx="1178896" cy="1371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FE4C8-3091-4C9F-8275-06C85BEB82FC}"/>
              </a:ext>
            </a:extLst>
          </p:cNvPr>
          <p:cNvSpPr txBox="1"/>
          <p:nvPr/>
        </p:nvSpPr>
        <p:spPr>
          <a:xfrm>
            <a:off x="234007" y="6172200"/>
            <a:ext cx="4738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arlow Solid Italic" panose="04030604020F02020D02" pitchFamily="82" charset="0"/>
              </a:rPr>
              <a:t>Dr. Eng. Nashwa Moustafa Nagy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F3F3917-5F1C-49E6-9476-9220846C5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313" y="1161143"/>
            <a:ext cx="11763375" cy="5030107"/>
          </a:xfrm>
        </p:spPr>
        <p:txBody>
          <a:bodyPr>
            <a:normAutofit/>
          </a:bodyPr>
          <a:lstStyle/>
          <a:p>
            <a:r>
              <a:rPr lang="ar-EG" sz="3200" b="1" u="sng" dirty="0"/>
              <a:t>المحاضرة الثانية</a:t>
            </a: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ar-EG" sz="3200" b="1" u="sng" dirty="0"/>
              <a:t>اختبارات المنسوجات: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الاسباب العامة لاجراء اختبارات المنسوجات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en-US" sz="3200" dirty="0"/>
              <a:t> </a:t>
            </a:r>
            <a:r>
              <a:rPr lang="ar-EG" sz="3200" dirty="0"/>
              <a:t>ادوات و عناصر اختبارات المنسوجات 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اختبار عينات الاختبار 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عملية القياس 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تقييم نتائج الاختبار </a:t>
            </a:r>
            <a:r>
              <a:rPr lang="en-US" sz="3200" dirty="0"/>
              <a:t> </a:t>
            </a:r>
          </a:p>
          <a:p>
            <a:pPr algn="r"/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2561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4">
                <a:lumMod val="40000"/>
                <a:lumOff val="60000"/>
              </a:schemeClr>
            </a:gs>
            <a:gs pos="60000">
              <a:srgbClr val="FFCC00">
                <a:alpha val="50000"/>
                <a:lumMod val="50000"/>
                <a:lumOff val="50000"/>
              </a:srgbClr>
            </a:gs>
            <a:gs pos="100000">
              <a:schemeClr val="tx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70E27C-3569-492C-8A79-897DD9F6E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501" y="142257"/>
            <a:ext cx="2016623" cy="1371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BA0BB8-4B3C-4648-A7D4-70E652874E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07" y="142257"/>
            <a:ext cx="1178896" cy="1371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FE4C8-3091-4C9F-8275-06C85BEB82FC}"/>
              </a:ext>
            </a:extLst>
          </p:cNvPr>
          <p:cNvSpPr txBox="1"/>
          <p:nvPr/>
        </p:nvSpPr>
        <p:spPr>
          <a:xfrm>
            <a:off x="234007" y="6172200"/>
            <a:ext cx="4738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arlow Solid Italic" panose="04030604020F02020D02" pitchFamily="82" charset="0"/>
              </a:rPr>
              <a:t>Dr. Eng. Nashwa Moustafa Nagy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83E7F38-CE0D-4BBC-A432-966084A365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313" y="1161143"/>
            <a:ext cx="11763375" cy="5030107"/>
          </a:xfrm>
        </p:spPr>
        <p:txBody>
          <a:bodyPr>
            <a:normAutofit/>
          </a:bodyPr>
          <a:lstStyle/>
          <a:p>
            <a:r>
              <a:rPr lang="ar-EG" sz="3200" b="1" u="sng" dirty="0"/>
              <a:t>المحاضرة الثالثة</a:t>
            </a: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ar-EG" sz="3200" b="1" u="sng" dirty="0"/>
              <a:t>اختبارات الشعيرات: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اعداد عينات اختبارات الشعيرات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قياس الرطوبة في الخامات النسيجية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en-US" sz="3200" dirty="0"/>
              <a:t> </a:t>
            </a:r>
            <a:r>
              <a:rPr lang="ar-EG" sz="3200" dirty="0"/>
              <a:t>قياس النضوج لشعيرات القطن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قياس الطول لشعيرات القطن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قياس دقة الشعيرات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en-US" sz="3200" dirty="0"/>
              <a:t> </a:t>
            </a:r>
            <a:r>
              <a:rPr lang="ar-EG" sz="3200" dirty="0"/>
              <a:t>قياس خواص الشد للشعيرات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1671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4">
                <a:lumMod val="40000"/>
                <a:lumOff val="60000"/>
              </a:schemeClr>
            </a:gs>
            <a:gs pos="60000">
              <a:srgbClr val="FFCC00">
                <a:alpha val="50000"/>
                <a:lumMod val="50000"/>
                <a:lumOff val="50000"/>
              </a:srgbClr>
            </a:gs>
            <a:gs pos="100000">
              <a:schemeClr val="tx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70E27C-3569-492C-8A79-897DD9F6E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501" y="142257"/>
            <a:ext cx="2016623" cy="1371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BA0BB8-4B3C-4648-A7D4-70E652874E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07" y="142257"/>
            <a:ext cx="1178896" cy="1371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FE4C8-3091-4C9F-8275-06C85BEB82FC}"/>
              </a:ext>
            </a:extLst>
          </p:cNvPr>
          <p:cNvSpPr txBox="1"/>
          <p:nvPr/>
        </p:nvSpPr>
        <p:spPr>
          <a:xfrm>
            <a:off x="234007" y="6172200"/>
            <a:ext cx="4738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arlow Solid Italic" panose="04030604020F02020D02" pitchFamily="82" charset="0"/>
              </a:rPr>
              <a:t>Dr. Eng. Nashwa Moustafa Nagy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8ACE441-0E0E-458B-A1B0-56841636F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313" y="1146629"/>
            <a:ext cx="11763375" cy="5044621"/>
          </a:xfrm>
        </p:spPr>
        <p:txBody>
          <a:bodyPr>
            <a:normAutofit fontScale="92500" lnSpcReduction="10000"/>
          </a:bodyPr>
          <a:lstStyle/>
          <a:p>
            <a:r>
              <a:rPr lang="ar-EG" sz="3200" b="1" u="sng" dirty="0"/>
              <a:t>المحاضرة الرابعة</a:t>
            </a: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ar-EG" sz="3200" b="1" u="sng" dirty="0"/>
              <a:t>اختبارات الخيوط: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قياس نمرة الخيط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en-US" sz="3200" dirty="0"/>
              <a:t> </a:t>
            </a:r>
            <a:r>
              <a:rPr lang="ar-EG" sz="3200" dirty="0"/>
              <a:t>قياس عدد البرمات للخيط 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انتظامية الخيط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حجم الخيط 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تشعير الخيوط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خواص الاحتكاك للخيط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قوة الشد للخيط </a:t>
            </a:r>
            <a:r>
              <a:rPr lang="en-US" sz="3200" dirty="0"/>
              <a:t> </a:t>
            </a:r>
          </a:p>
          <a:p>
            <a:pPr algn="r"/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209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4">
                <a:lumMod val="40000"/>
                <a:lumOff val="60000"/>
              </a:schemeClr>
            </a:gs>
            <a:gs pos="60000">
              <a:srgbClr val="FFCC00">
                <a:alpha val="50000"/>
                <a:lumMod val="50000"/>
                <a:lumOff val="50000"/>
              </a:srgbClr>
            </a:gs>
            <a:gs pos="100000">
              <a:schemeClr val="tx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70E27C-3569-492C-8A79-897DD9F6E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501" y="142257"/>
            <a:ext cx="2016623" cy="1371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BA0BB8-4B3C-4648-A7D4-70E652874E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07" y="142257"/>
            <a:ext cx="1178896" cy="1371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FE4C8-3091-4C9F-8275-06C85BEB82FC}"/>
              </a:ext>
            </a:extLst>
          </p:cNvPr>
          <p:cNvSpPr txBox="1"/>
          <p:nvPr/>
        </p:nvSpPr>
        <p:spPr>
          <a:xfrm>
            <a:off x="234007" y="6172200"/>
            <a:ext cx="4738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arlow Solid Italic" panose="04030604020F02020D02" pitchFamily="82" charset="0"/>
              </a:rPr>
              <a:t>Dr. Eng. Nashwa Moustafa Nagy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985830E-CBCC-4FBC-B7E3-170AC4EB4C46}"/>
              </a:ext>
            </a:extLst>
          </p:cNvPr>
          <p:cNvSpPr txBox="1">
            <a:spLocks/>
          </p:cNvSpPr>
          <p:nvPr/>
        </p:nvSpPr>
        <p:spPr>
          <a:xfrm>
            <a:off x="213876" y="853147"/>
            <a:ext cx="11764248" cy="5319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CD16596-7C1B-4881-A90D-9E9077BF0618}"/>
              </a:ext>
            </a:extLst>
          </p:cNvPr>
          <p:cNvSpPr txBox="1">
            <a:spLocks/>
          </p:cNvSpPr>
          <p:nvPr/>
        </p:nvSpPr>
        <p:spPr>
          <a:xfrm>
            <a:off x="214313" y="1161143"/>
            <a:ext cx="11763375" cy="5030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3200" b="1" u="sng" dirty="0"/>
              <a:t>المحاضرة الخامسة</a:t>
            </a: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ar-EG" sz="3200" b="1" u="sng" dirty="0"/>
              <a:t>اختبارات الأقمشة: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تقدير وزن الأقمشة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en-US" sz="3200" dirty="0"/>
              <a:t> </a:t>
            </a:r>
            <a:r>
              <a:rPr lang="ar-EG" sz="3200" dirty="0"/>
              <a:t>قياس سمك الأقمشة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تقدير الانكماش في الأقمشة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تقدير تقلص الخيط في القماش 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صلابة الأقمشة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انسدال الأقمشة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9954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4">
                <a:lumMod val="40000"/>
                <a:lumOff val="60000"/>
              </a:schemeClr>
            </a:gs>
            <a:gs pos="60000">
              <a:srgbClr val="FFCC00">
                <a:alpha val="50000"/>
                <a:lumMod val="50000"/>
                <a:lumOff val="50000"/>
              </a:srgbClr>
            </a:gs>
            <a:gs pos="100000">
              <a:schemeClr val="tx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70E27C-3569-492C-8A79-897DD9F6E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501" y="142257"/>
            <a:ext cx="2016623" cy="1371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BA0BB8-4B3C-4648-A7D4-70E652874E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07" y="142257"/>
            <a:ext cx="1178896" cy="1371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FE4C8-3091-4C9F-8275-06C85BEB82FC}"/>
              </a:ext>
            </a:extLst>
          </p:cNvPr>
          <p:cNvSpPr txBox="1"/>
          <p:nvPr/>
        </p:nvSpPr>
        <p:spPr>
          <a:xfrm>
            <a:off x="234007" y="6172200"/>
            <a:ext cx="4738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arlow Solid Italic" panose="04030604020F02020D02" pitchFamily="82" charset="0"/>
              </a:rPr>
              <a:t>Dr. Eng. Nashwa Moustafa Nagy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985830E-CBCC-4FBC-B7E3-170AC4EB4C46}"/>
              </a:ext>
            </a:extLst>
          </p:cNvPr>
          <p:cNvSpPr txBox="1">
            <a:spLocks/>
          </p:cNvSpPr>
          <p:nvPr/>
        </p:nvSpPr>
        <p:spPr>
          <a:xfrm>
            <a:off x="213876" y="853147"/>
            <a:ext cx="11764248" cy="5319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CD16596-7C1B-4881-A90D-9E9077BF0618}"/>
              </a:ext>
            </a:extLst>
          </p:cNvPr>
          <p:cNvSpPr txBox="1">
            <a:spLocks/>
          </p:cNvSpPr>
          <p:nvPr/>
        </p:nvSpPr>
        <p:spPr>
          <a:xfrm>
            <a:off x="214313" y="1161143"/>
            <a:ext cx="11763375" cy="5030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3200" b="1" u="sng" dirty="0"/>
              <a:t>المحاضرة السادسة</a:t>
            </a:r>
            <a:endParaRPr lang="en-US" sz="3200" b="1" u="sng" dirty="0"/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ar-EG" sz="3200" b="1" u="sng" dirty="0"/>
              <a:t>اختبارات الأقمشة: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الاستعادة من التجعد للأقمشة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en-US" sz="3200" dirty="0"/>
              <a:t> </a:t>
            </a:r>
            <a:r>
              <a:rPr lang="ar-EG" sz="3200" dirty="0"/>
              <a:t>نفاذية الأقمشة للهواء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مقاومة الأقمشة للماء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الخواص الحرارية للأقمشة 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قابلية الأقمشة للاشتعال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قوة الشد و الاستطالة للأقمشة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6404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4">
                <a:lumMod val="40000"/>
                <a:lumOff val="60000"/>
              </a:schemeClr>
            </a:gs>
            <a:gs pos="60000">
              <a:srgbClr val="FFCC00">
                <a:alpha val="50000"/>
                <a:lumMod val="50000"/>
                <a:lumOff val="50000"/>
              </a:srgbClr>
            </a:gs>
            <a:gs pos="100000">
              <a:schemeClr val="tx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70E27C-3569-492C-8A79-897DD9F6E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501" y="142257"/>
            <a:ext cx="2016623" cy="1371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BA0BB8-4B3C-4648-A7D4-70E652874E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07" y="142257"/>
            <a:ext cx="1178896" cy="1371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FE4C8-3091-4C9F-8275-06C85BEB82FC}"/>
              </a:ext>
            </a:extLst>
          </p:cNvPr>
          <p:cNvSpPr txBox="1"/>
          <p:nvPr/>
        </p:nvSpPr>
        <p:spPr>
          <a:xfrm>
            <a:off x="234007" y="6172200"/>
            <a:ext cx="4738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arlow Solid Italic" panose="04030604020F02020D02" pitchFamily="82" charset="0"/>
              </a:rPr>
              <a:t>Dr. Eng. Nashwa Moustafa Nagy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985830E-CBCC-4FBC-B7E3-170AC4EB4C46}"/>
              </a:ext>
            </a:extLst>
          </p:cNvPr>
          <p:cNvSpPr txBox="1">
            <a:spLocks/>
          </p:cNvSpPr>
          <p:nvPr/>
        </p:nvSpPr>
        <p:spPr>
          <a:xfrm>
            <a:off x="213876" y="853147"/>
            <a:ext cx="11764248" cy="5319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CD16596-7C1B-4881-A90D-9E9077BF0618}"/>
              </a:ext>
            </a:extLst>
          </p:cNvPr>
          <p:cNvSpPr txBox="1">
            <a:spLocks/>
          </p:cNvSpPr>
          <p:nvPr/>
        </p:nvSpPr>
        <p:spPr>
          <a:xfrm>
            <a:off x="214313" y="1161143"/>
            <a:ext cx="11763375" cy="5030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3200" b="1" u="sng" dirty="0"/>
              <a:t>المحاضرة السابعة</a:t>
            </a: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ar-EG" sz="3200" b="1" u="sng" dirty="0"/>
              <a:t>اختبارات الأقمشة: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قوة التمزق للأقمشة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en-US" sz="3200" dirty="0"/>
              <a:t> </a:t>
            </a:r>
            <a:r>
              <a:rPr lang="ar-EG" sz="3200" dirty="0"/>
              <a:t>انفجار الأقمشة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انزلاق الحياكة لاقمشة التنجيد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الاحتكاك بالأقمشة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مقاومة التآكل للأقمشة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التوبير في الأقمشة</a:t>
            </a:r>
            <a:r>
              <a:rPr lang="en-US" sz="3200" dirty="0"/>
              <a:t> </a:t>
            </a:r>
            <a:endParaRPr lang="ar-EG" sz="3200" dirty="0"/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القص في الأقمشة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92885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4">
                <a:lumMod val="40000"/>
                <a:lumOff val="60000"/>
              </a:schemeClr>
            </a:gs>
            <a:gs pos="60000">
              <a:srgbClr val="FFCC00">
                <a:alpha val="50000"/>
                <a:lumMod val="50000"/>
                <a:lumOff val="50000"/>
              </a:srgbClr>
            </a:gs>
            <a:gs pos="100000">
              <a:schemeClr val="tx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70E27C-3569-492C-8A79-897DD9F6E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501" y="142257"/>
            <a:ext cx="2016623" cy="1371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BA0BB8-4B3C-4648-A7D4-70E652874E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07" y="142257"/>
            <a:ext cx="1178896" cy="1371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BFE4C8-3091-4C9F-8275-06C85BEB82FC}"/>
              </a:ext>
            </a:extLst>
          </p:cNvPr>
          <p:cNvSpPr txBox="1"/>
          <p:nvPr/>
        </p:nvSpPr>
        <p:spPr>
          <a:xfrm>
            <a:off x="234007" y="6172200"/>
            <a:ext cx="4738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arlow Solid Italic" panose="04030604020F02020D02" pitchFamily="82" charset="0"/>
              </a:rPr>
              <a:t>Dr. Eng. Nashwa Moustafa Nagy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985830E-CBCC-4FBC-B7E3-170AC4EB4C46}"/>
              </a:ext>
            </a:extLst>
          </p:cNvPr>
          <p:cNvSpPr txBox="1">
            <a:spLocks/>
          </p:cNvSpPr>
          <p:nvPr/>
        </p:nvSpPr>
        <p:spPr>
          <a:xfrm>
            <a:off x="213876" y="853147"/>
            <a:ext cx="11764248" cy="5319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CD16596-7C1B-4881-A90D-9E9077BF0618}"/>
              </a:ext>
            </a:extLst>
          </p:cNvPr>
          <p:cNvSpPr txBox="1">
            <a:spLocks/>
          </p:cNvSpPr>
          <p:nvPr/>
        </p:nvSpPr>
        <p:spPr>
          <a:xfrm>
            <a:off x="214313" y="1161143"/>
            <a:ext cx="11763375" cy="5030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3200" b="1" u="sng" dirty="0"/>
              <a:t>المحاضرة الثامنة</a:t>
            </a:r>
          </a:p>
          <a:p>
            <a:pPr marL="457200" indent="-457200" algn="r" rtl="1">
              <a:buFont typeface="Wingdings" panose="05000000000000000000" pitchFamily="2" charset="2"/>
              <a:buChar char="v"/>
            </a:pPr>
            <a:r>
              <a:rPr lang="ar-EG" sz="3200" b="1" u="sng" dirty="0"/>
              <a:t>اختبارات السجاد و مفروشات الارضية: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قياس سمك السجاد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en-US" sz="3200" dirty="0"/>
              <a:t> </a:t>
            </a:r>
            <a:r>
              <a:rPr lang="ar-EG" sz="3200" dirty="0"/>
              <a:t>تقدير الانضغاط في السجاد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تقدير قوة التحمل للسجاد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اختبار الاحتكاك للسجاد</a:t>
            </a:r>
          </a:p>
          <a:p>
            <a:pPr marL="1828800" indent="-58738" algn="r" rtl="1">
              <a:buFont typeface="Wingdings" panose="05000000000000000000" pitchFamily="2" charset="2"/>
              <a:buChar char="§"/>
            </a:pPr>
            <a:r>
              <a:rPr lang="ar-EG" sz="3200" dirty="0"/>
              <a:t> اختبار قوة سحب الوبرة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3467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415</Words>
  <Application>Microsoft Office PowerPoint</Application>
  <PresentationFormat>Widescreen</PresentationFormat>
  <Paragraphs>101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Harlow Solid Italic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nashwa</dc:creator>
  <cp:lastModifiedBy>nashwa</cp:lastModifiedBy>
  <cp:revision>10</cp:revision>
  <dcterms:created xsi:type="dcterms:W3CDTF">2020-03-28T12:23:34Z</dcterms:created>
  <dcterms:modified xsi:type="dcterms:W3CDTF">2020-03-28T13:57:54Z</dcterms:modified>
</cp:coreProperties>
</file>