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4" r:id="rId7"/>
    <p:sldId id="269" r:id="rId8"/>
    <p:sldId id="268" r:id="rId9"/>
    <p:sldId id="271" r:id="rId10"/>
    <p:sldId id="270" r:id="rId11"/>
    <p:sldId id="266" r:id="rId12"/>
    <p:sldId id="265" r:id="rId13"/>
    <p:sldId id="272" r:id="rId14"/>
    <p:sldId id="273" r:id="rId15"/>
    <p:sldId id="279" r:id="rId16"/>
    <p:sldId id="280" r:id="rId17"/>
    <p:sldId id="281" r:id="rId18"/>
    <p:sldId id="282" r:id="rId19"/>
    <p:sldId id="274" r:id="rId20"/>
    <p:sldId id="278" r:id="rId21"/>
    <p:sldId id="277" r:id="rId22"/>
    <p:sldId id="276" r:id="rId23"/>
    <p:sldId id="286" r:id="rId24"/>
    <p:sldId id="284" r:id="rId25"/>
    <p:sldId id="287" r:id="rId26"/>
    <p:sldId id="288" r:id="rId27"/>
    <p:sldId id="289" r:id="rId28"/>
    <p:sldId id="283" r:id="rId29"/>
    <p:sldId id="290" r:id="rId30"/>
    <p:sldId id="291" r:id="rId31"/>
    <p:sldId id="292" r:id="rId32"/>
    <p:sldId id="275" r:id="rId33"/>
    <p:sldId id="293" r:id="rId34"/>
    <p:sldId id="294" r:id="rId35"/>
    <p:sldId id="299" r:id="rId36"/>
    <p:sldId id="298" r:id="rId37"/>
    <p:sldId id="297" r:id="rId38"/>
    <p:sldId id="262" r:id="rId39"/>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00" autoAdjust="0"/>
    <p:restoredTop sz="94660"/>
  </p:normalViewPr>
  <p:slideViewPr>
    <p:cSldViewPr snapToGrid="0">
      <p:cViewPr varScale="1">
        <p:scale>
          <a:sx n="89" d="100"/>
          <a:sy n="89" d="100"/>
        </p:scale>
        <p:origin x="1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25/07/1441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25/07/1441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25/07/1441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25/07/1441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25/07/1441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25/07/1441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25/07/1441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25/07/1441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25/07/1441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25/07/1441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25/07/1441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25/07/1441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s://www.google.com.eg/imgres?imgurl=https://www.saviotexcone.com/pcat-gifs/products-small/tight-paper-bonds.jpg&amp;imgrefurl=https://www.saviotexcone.com/paper-cone.html&amp;docid=L17r99h7Id08DM&amp;tbnid=7dLhTzQDXE9l0M:&amp;vet=12ahUKEwi63oP32vHgAhXmz4UKHY9-DBE4rAIQMyheMF56BAgBEF8..i&amp;w=500&amp;h=500&amp;hl=ar&amp;bih=566&amp;biw=1188&amp;q=yarn%20cheese&amp;ved=2ahUKEwi63oP32vHgAhXmz4UKHY9-DBE4rAIQMyheMF56BAgBEF8&amp;iact=mrc&amp;uact=8" TargetMode="Externa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8" y="0"/>
            <a:ext cx="13193962" cy="7253207"/>
          </a:xfrm>
          <a:prstGeom prst="rect">
            <a:avLst/>
          </a:prstGeom>
        </p:spPr>
      </p:pic>
      <p:sp>
        <p:nvSpPr>
          <p:cNvPr id="2" name="Title 1"/>
          <p:cNvSpPr>
            <a:spLocks noGrp="1"/>
          </p:cNvSpPr>
          <p:nvPr>
            <p:ph type="ctrTitle"/>
          </p:nvPr>
        </p:nvSpPr>
        <p:spPr>
          <a:xfrm>
            <a:off x="4313695" y="2802667"/>
            <a:ext cx="7878305" cy="2057113"/>
          </a:xfrm>
        </p:spPr>
        <p:txBody>
          <a:bodyPr>
            <a:normAutofit/>
          </a:bodyPr>
          <a:lstStyle/>
          <a:p>
            <a:r>
              <a:rPr lang="ar-EG" dirty="0">
                <a:solidFill>
                  <a:schemeClr val="bg1"/>
                </a:solidFill>
              </a:rPr>
              <a:t>تحضيرات النسيج </a:t>
            </a:r>
          </a:p>
        </p:txBody>
      </p:sp>
      <p:sp>
        <p:nvSpPr>
          <p:cNvPr id="3" name="Subtitle 2"/>
          <p:cNvSpPr>
            <a:spLocks noGrp="1"/>
          </p:cNvSpPr>
          <p:nvPr>
            <p:ph type="subTitle" idx="1"/>
          </p:nvPr>
        </p:nvSpPr>
        <p:spPr>
          <a:xfrm>
            <a:off x="4313695" y="5055590"/>
            <a:ext cx="7878306" cy="1426575"/>
          </a:xfrm>
        </p:spPr>
        <p:txBody>
          <a:bodyPr/>
          <a:lstStyle/>
          <a:p>
            <a:r>
              <a:rPr lang="ar-EG" dirty="0">
                <a:solidFill>
                  <a:schemeClr val="bg1"/>
                </a:solidFill>
              </a:rPr>
              <a:t>الفرقة الأولي </a:t>
            </a:r>
          </a:p>
          <a:p>
            <a:r>
              <a:rPr lang="ar-EG" dirty="0">
                <a:solidFill>
                  <a:schemeClr val="bg1"/>
                </a:solidFill>
              </a:rPr>
              <a:t>المحاضرة الأولي 16 /3 /2020</a:t>
            </a:r>
          </a:p>
        </p:txBody>
      </p:sp>
    </p:spTree>
    <p:extLst>
      <p:ext uri="{BB962C8B-B14F-4D97-AF65-F5344CB8AC3E}">
        <p14:creationId xmlns:p14="http://schemas.microsoft.com/office/powerpoint/2010/main" val="3593228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D9B59C-F788-48B3-9082-65DB1006036B}"/>
              </a:ext>
            </a:extLst>
          </p:cNvPr>
          <p:cNvPicPr>
            <a:picLocks noChangeAspect="1"/>
          </p:cNvPicPr>
          <p:nvPr/>
        </p:nvPicPr>
        <p:blipFill>
          <a:blip r:embed="rId3"/>
          <a:stretch>
            <a:fillRect/>
          </a:stretch>
        </p:blipFill>
        <p:spPr>
          <a:xfrm>
            <a:off x="5295777" y="1823598"/>
            <a:ext cx="2922967" cy="1965738"/>
          </a:xfrm>
          <a:prstGeom prst="rect">
            <a:avLst/>
          </a:prstGeom>
        </p:spPr>
      </p:pic>
      <p:sp>
        <p:nvSpPr>
          <p:cNvPr id="3" name="Rectangle 2">
            <a:extLst>
              <a:ext uri="{FF2B5EF4-FFF2-40B4-BE49-F238E27FC236}">
                <a16:creationId xmlns:a16="http://schemas.microsoft.com/office/drawing/2014/main" id="{A63747FD-AD48-42CD-8C67-B32324F7ABFF}"/>
              </a:ext>
            </a:extLst>
          </p:cNvPr>
          <p:cNvSpPr/>
          <p:nvPr/>
        </p:nvSpPr>
        <p:spPr>
          <a:xfrm>
            <a:off x="2619214" y="3841596"/>
            <a:ext cx="8276094" cy="2482987"/>
          </a:xfrm>
          <a:prstGeom prst="rect">
            <a:avLst/>
          </a:prstGeom>
        </p:spPr>
        <p:txBody>
          <a:bodyPr wrap="square">
            <a:spAutoFit/>
          </a:bodyPr>
          <a:lstStyle/>
          <a:p>
            <a:pPr marL="462280" indent="-457200" algn="ctr">
              <a:lnSpc>
                <a:spcPct val="115000"/>
              </a:lnSpc>
            </a:pPr>
            <a:r>
              <a:rPr lang="ar-EG" sz="2000" dirty="0">
                <a:latin typeface="Times New Roman" panose="02020603050405020304" pitchFamily="18" charset="0"/>
                <a:ea typeface="Calibri" panose="020F0502020204030204" pitchFamily="34" charset="0"/>
                <a:cs typeface="Simplified Arabic" panose="02020603050405020304" pitchFamily="18" charset="-78"/>
              </a:rPr>
              <a:t>شكل (23) التدوير الحلزوني المتقاطع غير المنتظم الرخو</a:t>
            </a:r>
            <a:endParaRPr lang="en-US" sz="2000" dirty="0">
              <a:latin typeface="Times New Roman" panose="02020603050405020304" pitchFamily="18" charset="0"/>
              <a:ea typeface="Calibri" panose="020F0502020204030204" pitchFamily="34" charset="0"/>
              <a:cs typeface="Simplified Arabic" panose="02020603050405020304" pitchFamily="18" charset="-78"/>
            </a:endParaRPr>
          </a:p>
          <a:p>
            <a:pPr marL="462280" indent="-457200">
              <a:lnSpc>
                <a:spcPct val="115000"/>
              </a:lnSpc>
            </a:pPr>
            <a:r>
              <a:rPr lang="ar-EG" sz="2800" dirty="0">
                <a:latin typeface="Times New Roman" panose="02020603050405020304" pitchFamily="18" charset="0"/>
                <a:ea typeface="Calibri" panose="020F0502020204030204" pitchFamily="34" charset="0"/>
                <a:cs typeface="Simplified Arabic" panose="02020603050405020304" pitchFamily="18" charset="-78"/>
              </a:rPr>
              <a:t>ونلاحظ من الشكل (23) ثلاث نقاط هامة </a:t>
            </a:r>
            <a:endParaRPr lang="en-US" sz="28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nSpc>
                <a:spcPct val="115000"/>
              </a:lnSpc>
              <a:buFont typeface="Times New Roman" panose="02020603050405020304" pitchFamily="18" charset="0"/>
              <a:buChar char="-"/>
            </a:pPr>
            <a:r>
              <a:rPr lang="ar-EG" sz="2800" dirty="0">
                <a:latin typeface="Times New Roman" panose="02020603050405020304" pitchFamily="18" charset="0"/>
                <a:ea typeface="Calibri" panose="020F0502020204030204" pitchFamily="34" charset="0"/>
                <a:cs typeface="Simplified Arabic" panose="02020603050405020304" pitchFamily="18" charset="-78"/>
              </a:rPr>
              <a:t>زاوية التدوير ببداية التدوير = زاوية التدوير بنهايته</a:t>
            </a:r>
            <a:endParaRPr lang="en-US" sz="28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nSpc>
                <a:spcPct val="115000"/>
              </a:lnSpc>
              <a:buFont typeface="Times New Roman" panose="02020603050405020304" pitchFamily="18" charset="0"/>
              <a:buChar char="-"/>
            </a:pPr>
            <a:r>
              <a:rPr lang="ar-EG" sz="2800" dirty="0">
                <a:latin typeface="Times New Roman" panose="02020603050405020304" pitchFamily="18" charset="0"/>
                <a:ea typeface="Calibri" panose="020F0502020204030204" pitchFamily="34" charset="0"/>
                <a:cs typeface="Simplified Arabic" panose="02020603050405020304" pitchFamily="18" charset="-78"/>
              </a:rPr>
              <a:t>عدد التقاطعات بنهاية التدوير أقل من بداية التدوير</a:t>
            </a:r>
            <a:endParaRPr lang="en-US" sz="28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nSpc>
                <a:spcPct val="115000"/>
              </a:lnSpc>
              <a:buFont typeface="Times New Roman" panose="02020603050405020304" pitchFamily="18" charset="0"/>
              <a:buChar char="-"/>
            </a:pPr>
            <a:r>
              <a:rPr lang="ar-EG" sz="2800" dirty="0">
                <a:latin typeface="Times New Roman" panose="02020603050405020304" pitchFamily="18" charset="0"/>
                <a:ea typeface="Calibri" panose="020F0502020204030204" pitchFamily="34" charset="0"/>
                <a:cs typeface="Simplified Arabic" panose="02020603050405020304" pitchFamily="18" charset="-78"/>
              </a:rPr>
              <a:t> انحراف نقاط التقاطع ارتباطا بالتغير في القطر.</a:t>
            </a:r>
            <a:endParaRPr lang="en-US" sz="2800"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111588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2AA2A5-D961-4074-9CCF-563B8A7CFB77}"/>
              </a:ext>
            </a:extLst>
          </p:cNvPr>
          <p:cNvGrpSpPr/>
          <p:nvPr/>
        </p:nvGrpSpPr>
        <p:grpSpPr>
          <a:xfrm>
            <a:off x="3499296" y="1630645"/>
            <a:ext cx="7211023" cy="4319534"/>
            <a:chOff x="0" y="-1"/>
            <a:chExt cx="5701666" cy="2531075"/>
          </a:xfrm>
        </p:grpSpPr>
        <p:pic>
          <p:nvPicPr>
            <p:cNvPr id="3" name="Picture 2" descr="A picture containing indoor, floor, wall, green&#10;&#10;Description automatically generated">
              <a:extLst>
                <a:ext uri="{FF2B5EF4-FFF2-40B4-BE49-F238E27FC236}">
                  <a16:creationId xmlns:a16="http://schemas.microsoft.com/office/drawing/2014/main" id="{4F8F6371-9A23-4760-8896-33B092ECB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2835910" cy="2531075"/>
            </a:xfrm>
            <a:prstGeom prst="rect">
              <a:avLst/>
            </a:prstGeom>
          </p:spPr>
        </p:pic>
        <p:pic>
          <p:nvPicPr>
            <p:cNvPr id="4" name="Picture 3" descr="A picture containing indoor, table, wall, kitchen&#10;&#10;Description automatically generated">
              <a:extLst>
                <a:ext uri="{FF2B5EF4-FFF2-40B4-BE49-F238E27FC236}">
                  <a16:creationId xmlns:a16="http://schemas.microsoft.com/office/drawing/2014/main" id="{80813EDB-0624-45B3-AAFA-AF0453178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8925" y="0"/>
              <a:ext cx="2143125" cy="2509406"/>
            </a:xfrm>
            <a:prstGeom prst="rect">
              <a:avLst/>
            </a:prstGeom>
          </p:spPr>
        </p:pic>
        <p:sp>
          <p:nvSpPr>
            <p:cNvPr id="5" name="Text Box 2">
              <a:extLst>
                <a:ext uri="{FF2B5EF4-FFF2-40B4-BE49-F238E27FC236}">
                  <a16:creationId xmlns:a16="http://schemas.microsoft.com/office/drawing/2014/main" id="{F5965DF7-2F42-4762-8E88-B66014E3D324}"/>
                </a:ext>
              </a:extLst>
            </p:cNvPr>
            <p:cNvSpPr txBox="1">
              <a:spLocks noChangeArrowheads="1"/>
            </p:cNvSpPr>
            <p:nvPr/>
          </p:nvSpPr>
          <p:spPr bwMode="auto">
            <a:xfrm>
              <a:off x="4859080" y="47625"/>
              <a:ext cx="842586" cy="2190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r" rtl="1">
                <a:lnSpc>
                  <a:spcPct val="115000"/>
                </a:lnSpc>
                <a:spcBef>
                  <a:spcPts val="0"/>
                </a:spcBef>
                <a:spcAft>
                  <a:spcPts val="1000"/>
                </a:spcAft>
              </a:pPr>
              <a:r>
                <a:rPr lang="ar-EG" sz="2000" dirty="0">
                  <a:effectLst/>
                  <a:latin typeface="Times New Roman" panose="02020603050405020304" pitchFamily="18" charset="0"/>
                  <a:ea typeface="Calibri" panose="020F0502020204030204" pitchFamily="34" charset="0"/>
                  <a:cs typeface="Simplified Arabic" panose="02020603050405020304" pitchFamily="18" charset="-78"/>
                </a:rPr>
                <a:t>شكل (24) تركيب الكون في ماكينة الصباغة وكأنه كونة واحدة</a:t>
              </a:r>
              <a:endParaRPr lang="en-US" sz="2000" dirty="0">
                <a:effectLst/>
                <a:latin typeface="Times New Roman" panose="02020603050405020304" pitchFamily="18" charset="0"/>
                <a:ea typeface="Calibri" panose="020F0502020204030204" pitchFamily="34" charset="0"/>
                <a:cs typeface="Simplified Arabic" panose="02020603050405020304" pitchFamily="18" charset="-78"/>
              </a:endParaRPr>
            </a:p>
          </p:txBody>
        </p:sp>
      </p:grpSp>
      <p:sp>
        <p:nvSpPr>
          <p:cNvPr id="6" name="Rectangle 5">
            <a:extLst>
              <a:ext uri="{FF2B5EF4-FFF2-40B4-BE49-F238E27FC236}">
                <a16:creationId xmlns:a16="http://schemas.microsoft.com/office/drawing/2014/main" id="{2008ADC3-5917-4C52-A6A2-1B01C9B72D6E}"/>
              </a:ext>
            </a:extLst>
          </p:cNvPr>
          <p:cNvSpPr/>
          <p:nvPr/>
        </p:nvSpPr>
        <p:spPr>
          <a:xfrm>
            <a:off x="3864198" y="944799"/>
            <a:ext cx="7486345" cy="523220"/>
          </a:xfrm>
          <a:prstGeom prst="rect">
            <a:avLst/>
          </a:prstGeom>
        </p:spPr>
        <p:txBody>
          <a:bodyPr wrap="none">
            <a:spAutoFit/>
          </a:bodyPr>
          <a:lstStyle/>
          <a:p>
            <a:r>
              <a:rPr lang="ar-EG" sz="2800" dirty="0">
                <a:latin typeface="Times New Roman" panose="02020603050405020304" pitchFamily="18" charset="0"/>
                <a:ea typeface="Calibri" panose="020F0502020204030204" pitchFamily="34" charset="0"/>
                <a:cs typeface="Simplified Arabic" panose="02020603050405020304" pitchFamily="18" charset="-78"/>
              </a:rPr>
              <a:t> والشكل (24) يوضح تركيب الكون في شمعدان ماكينة الصباغة.</a:t>
            </a:r>
            <a:endParaRPr lang="en-US" sz="2800" dirty="0"/>
          </a:p>
        </p:txBody>
      </p:sp>
    </p:spTree>
    <p:extLst>
      <p:ext uri="{BB962C8B-B14F-4D97-AF65-F5344CB8AC3E}">
        <p14:creationId xmlns:p14="http://schemas.microsoft.com/office/powerpoint/2010/main" val="2711410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9AC1C0-0F95-4F6D-8583-332010318EB8}"/>
              </a:ext>
            </a:extLst>
          </p:cNvPr>
          <p:cNvSpPr/>
          <p:nvPr/>
        </p:nvSpPr>
        <p:spPr>
          <a:xfrm>
            <a:off x="1968285" y="526943"/>
            <a:ext cx="10073897" cy="6024726"/>
          </a:xfrm>
          <a:prstGeom prst="rect">
            <a:avLst/>
          </a:prstGeom>
        </p:spPr>
        <p:txBody>
          <a:bodyPr wrap="square">
            <a:spAutoFit/>
          </a:bodyPr>
          <a:lstStyle/>
          <a:p>
            <a:pPr>
              <a:lnSpc>
                <a:spcPct val="115000"/>
              </a:lnSpc>
            </a:pPr>
            <a:r>
              <a:rPr lang="ar-EG" sz="2400" b="1" dirty="0">
                <a:latin typeface="Times New Roman" panose="02020603050405020304" pitchFamily="18" charset="0"/>
                <a:ea typeface="Calibri" panose="020F0502020204030204" pitchFamily="34" charset="0"/>
                <a:cs typeface="Simplified Arabic" panose="02020603050405020304" pitchFamily="18" charset="-78"/>
              </a:rPr>
              <a:t>- التدوير الحلزوني المتقاطع المنتظم: -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    يتميز هذا النوع من التدوير شكل (25) بثبات عدد تقاطعات الخيط بطول البكرة دون الارتباط بالتغير في قطر البكرة ويترتب علي ذلك التغيير في زاوية التقاطع والتي تتناسب تناسبا عكسيا مع التغير في قطر البكرة أثناء التدوير ويترتب علي ذلك تطابق نقاط تقاطع خيوط الطبقات المتتالية للتدوير مما ينتج عنه الاحساس بصلابة البكرة وهو ما يلزم لتدوير البكر الخاص بالحياكة. وينتج عن هذه الصلابة زيادة الأطوال التي يمكن تدويرها علي البكرة بنسبة 60 – 70 % عن البكر الذي يتم تدويره بالتدوير الحلزوني غير المنتظم.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   ويلزم للتدوير الحلزوني المنتظم توافر الشروط التالية: -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Font typeface="+mj-lt"/>
              <a:buAutoNum type="arabicPeriod"/>
            </a:pPr>
            <a:r>
              <a:rPr lang="ar-EG" sz="2400" dirty="0">
                <a:latin typeface="Times New Roman" panose="02020603050405020304" pitchFamily="18" charset="0"/>
                <a:ea typeface="Calibri" panose="020F0502020204030204" pitchFamily="34" charset="0"/>
                <a:cs typeface="Simplified Arabic" panose="02020603050405020304" pitchFamily="18" charset="-78"/>
              </a:rPr>
              <a:t>الفصل بين الدليل وإدارة البكرة ليصبح كلاهما مستقل عن الأخر ويتحقق ذلك بإدارة البكرة بالطريقة المباشرة أي إدارة المردن.</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Font typeface="+mj-lt"/>
              <a:buAutoNum type="arabicPeriod"/>
            </a:pPr>
            <a:r>
              <a:rPr lang="ar-EG" sz="2400" dirty="0">
                <a:latin typeface="Times New Roman" panose="02020603050405020304" pitchFamily="18" charset="0"/>
                <a:ea typeface="Calibri" panose="020F0502020204030204" pitchFamily="34" charset="0"/>
                <a:cs typeface="Simplified Arabic" panose="02020603050405020304" pitchFamily="18" charset="-78"/>
              </a:rPr>
              <a:t>ارتفاع سرعة سحب الخيط مع الازدياد في قطر البكرة.</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Font typeface="+mj-lt"/>
              <a:buAutoNum type="arabicPeriod"/>
            </a:pPr>
            <a:r>
              <a:rPr lang="ar-EG" sz="2400" dirty="0">
                <a:latin typeface="Times New Roman" panose="02020603050405020304" pitchFamily="18" charset="0"/>
                <a:ea typeface="Calibri" panose="020F0502020204030204" pitchFamily="34" charset="0"/>
                <a:cs typeface="Simplified Arabic" panose="02020603050405020304" pitchFamily="18" charset="-78"/>
              </a:rPr>
              <a:t>ارتفاع شدد الخيط بنهاية تدوير البكرة عنه في بدايتها مما يساعد علي استيعاب أطوال كبيرة علي البكرة بالإضافة الي زيادة صلابة الطبقات الخارجية للبكرة مما يساعد علي مقاومة الخيط للانصرام اثناء عمليات النقل المختلفة.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265146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0C4BAC-CB8B-4703-A545-394D438309DA}"/>
              </a:ext>
            </a:extLst>
          </p:cNvPr>
          <p:cNvPicPr/>
          <p:nvPr/>
        </p:nvPicPr>
        <p:blipFill rotWithShape="1">
          <a:blip r:embed="rId3">
            <a:extLst>
              <a:ext uri="{BEBA8EAE-BF5A-486C-A8C5-ECC9F3942E4B}">
                <a14:imgProps xmlns:a14="http://schemas.microsoft.com/office/drawing/2010/main">
                  <a14:imgLayer r:embed="rId4">
                    <a14:imgEffect>
                      <a14:sharpenSoften amount="60000"/>
                    </a14:imgEffect>
                    <a14:imgEffect>
                      <a14:brightnessContrast contrast="54000"/>
                    </a14:imgEffect>
                  </a14:imgLayer>
                </a14:imgProps>
              </a:ext>
              <a:ext uri="{28A0092B-C50C-407E-A947-70E740481C1C}">
                <a14:useLocalDpi xmlns:a14="http://schemas.microsoft.com/office/drawing/2010/main" val="0"/>
              </a:ext>
            </a:extLst>
          </a:blip>
          <a:srcRect l="53600" t="1" b="4107"/>
          <a:stretch/>
        </p:blipFill>
        <p:spPr bwMode="auto">
          <a:xfrm>
            <a:off x="5210015" y="1716042"/>
            <a:ext cx="2847249" cy="1712958"/>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16DDE617-3E2E-45C6-B72D-9A7C12288D0D}"/>
              </a:ext>
            </a:extLst>
          </p:cNvPr>
          <p:cNvSpPr/>
          <p:nvPr/>
        </p:nvSpPr>
        <p:spPr>
          <a:xfrm>
            <a:off x="2525485" y="3650207"/>
            <a:ext cx="8216310" cy="2556084"/>
          </a:xfrm>
          <a:prstGeom prst="rect">
            <a:avLst/>
          </a:prstGeom>
        </p:spPr>
        <p:txBody>
          <a:bodyPr wrap="square">
            <a:spAutoFit/>
          </a:bodyPr>
          <a:lstStyle/>
          <a:p>
            <a:pPr indent="215900" algn="ctr">
              <a:lnSpc>
                <a:spcPct val="115000"/>
              </a:lnSpc>
            </a:pPr>
            <a:r>
              <a:rPr lang="ar-EG" sz="2000" dirty="0">
                <a:latin typeface="Times New Roman" panose="02020603050405020304" pitchFamily="18" charset="0"/>
                <a:ea typeface="Calibri" panose="020F0502020204030204" pitchFamily="34" charset="0"/>
                <a:cs typeface="Simplified Arabic" panose="02020603050405020304" pitchFamily="18" charset="-78"/>
              </a:rPr>
              <a:t>شكل (25) التدويل الحلزوني المنتظم (الصلب </a:t>
            </a:r>
            <a:r>
              <a:rPr lang="en-US" sz="2000" dirty="0">
                <a:latin typeface="Times New Roman" panose="02020603050405020304" pitchFamily="18" charset="0"/>
                <a:ea typeface="Calibri" panose="020F0502020204030204" pitchFamily="34" charset="0"/>
                <a:cs typeface="Simplified Arabic" panose="02020603050405020304" pitchFamily="18" charset="-78"/>
              </a:rPr>
              <a:t>Hard</a:t>
            </a:r>
            <a:r>
              <a:rPr lang="ar-EG" sz="2000" dirty="0">
                <a:latin typeface="Times New Roman" panose="02020603050405020304" pitchFamily="18" charset="0"/>
                <a:ea typeface="Calibri" panose="020F0502020204030204" pitchFamily="34" charset="0"/>
                <a:cs typeface="Simplified Arabic" panose="02020603050405020304" pitchFamily="18" charset="-78"/>
              </a:rPr>
              <a:t>)</a:t>
            </a:r>
            <a:endParaRPr lang="en-US" sz="2000" dirty="0">
              <a:latin typeface="Times New Roman" panose="02020603050405020304" pitchFamily="18" charset="0"/>
              <a:ea typeface="Calibri" panose="020F0502020204030204" pitchFamily="34" charset="0"/>
              <a:cs typeface="Simplified Arabic" panose="02020603050405020304" pitchFamily="18" charset="-78"/>
            </a:endParaRPr>
          </a:p>
          <a:p>
            <a:pPr indent="215900">
              <a:lnSpc>
                <a:spcPct val="115000"/>
              </a:lnSpc>
            </a:pPr>
            <a:r>
              <a:rPr lang="ar-EG" sz="2400" b="1" dirty="0">
                <a:latin typeface="Times New Roman" panose="02020603050405020304" pitchFamily="18" charset="0"/>
                <a:ea typeface="Calibri" panose="020F0502020204030204" pitchFamily="34" charset="0"/>
                <a:cs typeface="Simplified Arabic" panose="02020603050405020304" pitchFamily="18" charset="-78"/>
              </a:rPr>
              <a:t>ونلاحظ من الشكل (24) التالي :</a:t>
            </a:r>
            <a:endParaRPr lang="en-US" sz="2400" b="1"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nSpc>
                <a:spcPct val="115000"/>
              </a:lnSpc>
              <a:buFont typeface="Times New Roman" panose="02020603050405020304" pitchFamily="18" charset="0"/>
              <a:buChar char="-"/>
            </a:pPr>
            <a:r>
              <a:rPr lang="ar-EG" sz="2400" b="1" dirty="0">
                <a:latin typeface="Times New Roman" panose="02020603050405020304" pitchFamily="18" charset="0"/>
                <a:ea typeface="Calibri" panose="020F0502020204030204" pitchFamily="34" charset="0"/>
                <a:cs typeface="Simplified Arabic" panose="02020603050405020304" pitchFamily="18" charset="-78"/>
              </a:rPr>
              <a:t>عدد التقاطعات بنهاية التدوير = عدد التقاطعات ببداية التدوير.</a:t>
            </a:r>
            <a:endParaRPr lang="en-US" sz="2400" b="1"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nSpc>
                <a:spcPct val="115000"/>
              </a:lnSpc>
              <a:buFont typeface="Times New Roman" panose="02020603050405020304" pitchFamily="18" charset="0"/>
              <a:buChar char="-"/>
            </a:pPr>
            <a:r>
              <a:rPr lang="ar-EG" sz="2400" b="1" dirty="0">
                <a:latin typeface="Times New Roman" panose="02020603050405020304" pitchFamily="18" charset="0"/>
                <a:ea typeface="Calibri" panose="020F0502020204030204" pitchFamily="34" charset="0"/>
                <a:cs typeface="Simplified Arabic" panose="02020603050405020304" pitchFamily="18" charset="-78"/>
              </a:rPr>
              <a:t>زاوية التقاطع بنهاية التدوير أقل من من زاوية التقاطع ببداية التدوير.</a:t>
            </a:r>
            <a:endParaRPr lang="en-US" sz="2400" b="1"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nSpc>
                <a:spcPct val="115000"/>
              </a:lnSpc>
              <a:buFont typeface="Times New Roman" panose="02020603050405020304" pitchFamily="18" charset="0"/>
              <a:buChar char="-"/>
            </a:pPr>
            <a:r>
              <a:rPr lang="ar-EG" sz="2400" b="1" dirty="0">
                <a:latin typeface="Times New Roman" panose="02020603050405020304" pitchFamily="18" charset="0"/>
                <a:ea typeface="Calibri" panose="020F0502020204030204" pitchFamily="34" charset="0"/>
                <a:cs typeface="Simplified Arabic" panose="02020603050405020304" pitchFamily="18" charset="-78"/>
              </a:rPr>
              <a:t>تطابق نقاط التقاطع للخيط دون الارتباط بالغير في القطر.</a:t>
            </a:r>
            <a:endParaRPr lang="en-US" sz="2400" b="1" dirty="0">
              <a:latin typeface="Times New Roman" panose="02020603050405020304" pitchFamily="18" charset="0"/>
              <a:ea typeface="Calibri" panose="020F0502020204030204" pitchFamily="34" charset="0"/>
              <a:cs typeface="Simplified Arabic" panose="02020603050405020304" pitchFamily="18" charset="-78"/>
            </a:endParaRPr>
          </a:p>
          <a:p>
            <a:pPr>
              <a:lnSpc>
                <a:spcPct val="115000"/>
              </a:lnSpc>
            </a:pPr>
            <a:r>
              <a:rPr lang="ar-EG" sz="2400" b="1" dirty="0">
                <a:latin typeface="Times New Roman" panose="02020603050405020304" pitchFamily="18" charset="0"/>
                <a:ea typeface="Calibri" panose="020F0502020204030204" pitchFamily="34" charset="0"/>
                <a:cs typeface="Simplified Arabic" panose="02020603050405020304" pitchFamily="18" charset="-78"/>
              </a:rPr>
              <a:t> </a:t>
            </a:r>
            <a:endParaRPr lang="en-US" sz="2400" b="1"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3142975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68DB78-0312-499C-9D6E-D3B6B0FBE4EA}"/>
              </a:ext>
            </a:extLst>
          </p:cNvPr>
          <p:cNvSpPr/>
          <p:nvPr/>
        </p:nvSpPr>
        <p:spPr>
          <a:xfrm>
            <a:off x="1514008" y="280411"/>
            <a:ext cx="10343212" cy="6022418"/>
          </a:xfrm>
          <a:prstGeom prst="rect">
            <a:avLst/>
          </a:prstGeom>
        </p:spPr>
        <p:txBody>
          <a:bodyPr wrap="square">
            <a:spAutoFit/>
          </a:bodyPr>
          <a:lstStyle/>
          <a:p>
            <a:pPr indent="215900" algn="just">
              <a:lnSpc>
                <a:spcPct val="115000"/>
              </a:lnSpc>
            </a:pPr>
            <a:r>
              <a:rPr lang="ar-EG" sz="2800" b="1" u="sng" dirty="0">
                <a:latin typeface="Times New Roman" panose="02020603050405020304" pitchFamily="18" charset="0"/>
                <a:ea typeface="Calibri" panose="020F0502020204030204" pitchFamily="34" charset="0"/>
                <a:cs typeface="Simplified Arabic" panose="02020603050405020304" pitchFamily="18" charset="-78"/>
              </a:rPr>
              <a:t>سادسا: حساس الخيط:</a:t>
            </a:r>
            <a:endParaRPr lang="en-US" sz="2800" dirty="0">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115000"/>
              </a:lnSpc>
            </a:pPr>
            <a:r>
              <a:rPr lang="ar-EG" sz="2800" dirty="0">
                <a:latin typeface="Times New Roman" panose="02020603050405020304" pitchFamily="18" charset="0"/>
                <a:ea typeface="Calibri" panose="020F0502020204030204" pitchFamily="34" charset="0"/>
                <a:cs typeface="Simplified Arabic" panose="02020603050405020304" pitchFamily="18" charset="-78"/>
              </a:rPr>
              <a:t>تتولي أجهزة حساس الخيط مهمة مراقبة حركة الخيوط أثناء تدويرها. والغرض من هذه المراقبة هو إيقاف المردن في حالة الإدارة المباشرة (إدارة المردن) أو أبعاد البكرة عن مردن الإدارة في حالة الإدارة غير المباشرة (الإدارة بالاحتكاك) وذلك تحقيقا للأغراض التالية:</a:t>
            </a:r>
            <a:endParaRPr lang="en-US" sz="28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Clr>
                <a:srgbClr val="000000"/>
              </a:buClr>
              <a:buSzPts val="750"/>
              <a:buFont typeface="Symbol" panose="05050102010706020507" pitchFamily="18" charset="2"/>
              <a:buChar char=""/>
              <a:tabLst>
                <a:tab pos="633730" algn="r"/>
              </a:tabLst>
            </a:pPr>
            <a:r>
              <a:rPr lang="ar-EG" sz="2800" dirty="0">
                <a:latin typeface="Times New Roman" panose="02020603050405020304" pitchFamily="18" charset="0"/>
                <a:ea typeface="Calibri" panose="020F0502020204030204" pitchFamily="34" charset="0"/>
                <a:cs typeface="Simplified Arabic" panose="02020603050405020304" pitchFamily="18" charset="-78"/>
              </a:rPr>
              <a:t>المحافظة علي الطبقة الخارجية للخيوط والتي تحتك بشكل مستمر مع مردن الإدارة (الإدارة بالاحتكاك)</a:t>
            </a:r>
            <a:endParaRPr lang="en-US" sz="28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Clr>
                <a:srgbClr val="000000"/>
              </a:buClr>
              <a:buSzPts val="750"/>
              <a:buFont typeface="Symbol" panose="05050102010706020507" pitchFamily="18" charset="2"/>
              <a:buChar char=""/>
              <a:tabLst>
                <a:tab pos="576580" algn="r"/>
              </a:tabLst>
            </a:pPr>
            <a:r>
              <a:rPr lang="ar-EG" sz="2800" dirty="0">
                <a:latin typeface="Times New Roman" panose="02020603050405020304" pitchFamily="18" charset="0"/>
                <a:ea typeface="Calibri" panose="020F0502020204030204" pitchFamily="34" charset="0"/>
                <a:cs typeface="Simplified Arabic" panose="02020603050405020304" pitchFamily="18" charset="-78"/>
              </a:rPr>
              <a:t>بإيقاف البكرة عن الدوران (الإدارة بالمردن) أو رفعها لأعلا لإبعادها عن المردن (الإدارة بالاحتكاك) يسهل علي العامل ملاحظة توقفها أو رفعها فيعمل علي توصيل الخيط المقطوع وإعادة التشغيل.</a:t>
            </a:r>
            <a:endParaRPr lang="en-US" sz="2800" dirty="0">
              <a:latin typeface="Times New Roman" panose="02020603050405020304" pitchFamily="18" charset="0"/>
              <a:ea typeface="Calibri" panose="020F0502020204030204" pitchFamily="34" charset="0"/>
              <a:cs typeface="Simplified Arabic" panose="02020603050405020304" pitchFamily="18" charset="-78"/>
            </a:endParaRPr>
          </a:p>
          <a:p>
            <a:pPr marL="62230" algn="just">
              <a:lnSpc>
                <a:spcPct val="115000"/>
              </a:lnSpc>
              <a:tabLst>
                <a:tab pos="576580" algn="r"/>
              </a:tabLst>
            </a:pPr>
            <a:r>
              <a:rPr lang="ar-EG" sz="2800" dirty="0">
                <a:latin typeface="Times New Roman" panose="02020603050405020304" pitchFamily="18" charset="0"/>
                <a:ea typeface="Calibri" panose="020F0502020204030204" pitchFamily="34" charset="0"/>
                <a:cs typeface="Simplified Arabic" panose="02020603050405020304" pitchFamily="18" charset="-78"/>
              </a:rPr>
              <a:t>   وتعتمد الفكرة الرئيسية لحساس الخيط الميكانيكي علي امرار الخيط من خلال ابرة الحساس (5) شكل (30) وذلك بعد امرارها بمجموعتي ضبط الشدد (3) والتنظيف (4) ولتظل ذه الأبرة مرتفعة لأعلا طالما ظل الخيط سليما شكل (30- ب).</a:t>
            </a:r>
            <a:endParaRPr lang="en-US" sz="2800"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2323674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E653C5-C612-4BC7-9FF4-AE9B66A16402}"/>
              </a:ext>
            </a:extLst>
          </p:cNvPr>
          <p:cNvPicPr>
            <a:picLocks noChangeAspect="1"/>
          </p:cNvPicPr>
          <p:nvPr/>
        </p:nvPicPr>
        <p:blipFill>
          <a:blip r:embed="rId3"/>
          <a:stretch>
            <a:fillRect/>
          </a:stretch>
        </p:blipFill>
        <p:spPr>
          <a:xfrm>
            <a:off x="3068889" y="0"/>
            <a:ext cx="7221261" cy="5811864"/>
          </a:xfrm>
          <a:prstGeom prst="rect">
            <a:avLst/>
          </a:prstGeom>
        </p:spPr>
      </p:pic>
    </p:spTree>
    <p:extLst>
      <p:ext uri="{BB962C8B-B14F-4D97-AF65-F5344CB8AC3E}">
        <p14:creationId xmlns:p14="http://schemas.microsoft.com/office/powerpoint/2010/main" val="3678336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7F5E62-353F-4A22-9879-D63123D70228}"/>
              </a:ext>
            </a:extLst>
          </p:cNvPr>
          <p:cNvSpPr/>
          <p:nvPr/>
        </p:nvSpPr>
        <p:spPr>
          <a:xfrm>
            <a:off x="1828800" y="573437"/>
            <a:ext cx="10244380" cy="5175263"/>
          </a:xfrm>
          <a:prstGeom prst="rect">
            <a:avLst/>
          </a:prstGeom>
        </p:spPr>
        <p:txBody>
          <a:bodyPr wrap="square">
            <a:spAutoFit/>
          </a:bodyPr>
          <a:lstStyle/>
          <a:p>
            <a:pPr indent="215900"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 أما عند انقطاع الخيط شكل (30 – أ) فان الابرة تسقط لأسفل ولتستند علي برواز ابرة الحساس (11) الطرف الخارجي من شوكة مجموعة التوقيت (12) والتي تتحرك باستمرار لأعلي ولأسفل طوال عملية التدوير (في حالة عدم انقطاع الخيط) تتأثر حركة كامة الحساس (7) والمثبتة علي عمود كامة الحساس (13) وذلك نظرا لاستناد الشوكة علي العمود (14) من منتصفها تقريبا.</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ينشأ عن استناد طرف شوكة التوقيت (12) علي برواز ابرة الحساس (11) ونظرا لاستمرار دوران كامة الحساس (7) أن ترفع الكامة أصابع الشوكة اليسرى لأعلا ويصبح نقطة ارتكاز الطرف (12) علي برواز ابرة الحساس (11) محور حركة الشوكة بدلا من العمود (14) ويترتب علي ذلك ارتفاع عمود الحساس (9) والمثبت بحامل مردن البكرة (10) ولترتفع البكرة (1) بعيدا عن طنبور الإدارة والدليل (2) مما يسهل علي العامل ملاحظتها والعمل علي اصلاح الخيط المقطوع بها.</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وتظل البكرة مرتفعة نظرا لاستناد ضاغط المردن (15) علي برواز حامل المردن (16) وبإصلاح العيب في الخيط يقوم العامل بالضغط علي ضاغط المردن (15) وإزالة التعاشق من حامل المردن (16) وإيجاد التلامس بين البكرة وطنبورة الإدارة والدليل ومعاودة التشغيل.</a:t>
            </a:r>
            <a:endParaRPr lang="en-US" sz="2400" dirty="0"/>
          </a:p>
        </p:txBody>
      </p:sp>
    </p:spTree>
    <p:extLst>
      <p:ext uri="{BB962C8B-B14F-4D97-AF65-F5344CB8AC3E}">
        <p14:creationId xmlns:p14="http://schemas.microsoft.com/office/powerpoint/2010/main" val="128983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9F13DB-07D6-4740-B3F9-B4E5CC731862}"/>
              </a:ext>
            </a:extLst>
          </p:cNvPr>
          <p:cNvSpPr/>
          <p:nvPr/>
        </p:nvSpPr>
        <p:spPr>
          <a:xfrm>
            <a:off x="542441" y="352100"/>
            <a:ext cx="11391253" cy="6004529"/>
          </a:xfrm>
          <a:prstGeom prst="rect">
            <a:avLst/>
          </a:prstGeom>
        </p:spPr>
        <p:txBody>
          <a:bodyPr wrap="square">
            <a:spAutoFit/>
          </a:bodyPr>
          <a:lstStyle/>
          <a:p>
            <a:pPr indent="215900" algn="just">
              <a:lnSpc>
                <a:spcPct val="115000"/>
              </a:lnSpc>
            </a:pPr>
            <a:r>
              <a:rPr lang="ar-EG" sz="2400" b="1" u="sng" dirty="0">
                <a:latin typeface="Times New Roman" panose="02020603050405020304" pitchFamily="18" charset="0"/>
                <a:ea typeface="Calibri" panose="020F0502020204030204" pitchFamily="34" charset="0"/>
                <a:cs typeface="Simplified Arabic" panose="02020603050405020304" pitchFamily="18" charset="-78"/>
              </a:rPr>
              <a:t>سابعا: حساس البكرة: -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400" b="1" dirty="0">
                <a:latin typeface="Times New Roman" panose="02020603050405020304" pitchFamily="18" charset="0"/>
                <a:ea typeface="Calibri" panose="020F0502020204030204" pitchFamily="34" charset="0"/>
                <a:cs typeface="Simplified Arabic" panose="02020603050405020304" pitchFamily="18" charset="-78"/>
              </a:rPr>
              <a:t>   </a:t>
            </a:r>
            <a:r>
              <a:rPr lang="ar-EG" sz="2400" dirty="0">
                <a:latin typeface="Times New Roman" panose="02020603050405020304" pitchFamily="18" charset="0"/>
                <a:ea typeface="Calibri" panose="020F0502020204030204" pitchFamily="34" charset="0"/>
                <a:cs typeface="Simplified Arabic" panose="02020603050405020304" pitchFamily="18" charset="-78"/>
              </a:rPr>
              <a:t>الهدف من استخدام هذه المجموعة هو إيقاف المردن أو ابعاد البكرة عن مردن الإدارة (بالاحتكاك) عندما يصل طول البكرة الي طول محدد وذلك يعني. انه في حالة انتظام وثبات الشدد بجميع المرادن أن كمية الخيط علي البكرة يتساوى مع البكر السابق تدويره علي نفس المردن أو علي المرادن الأخرى وتتضح أهمية تساوي أقطار البكر من التالي: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Font typeface="+mj-lt"/>
              <a:buAutoNum type="arabicPeriod"/>
            </a:pPr>
            <a:r>
              <a:rPr lang="ar-EG" sz="2400" dirty="0">
                <a:latin typeface="Times New Roman" panose="02020603050405020304" pitchFamily="18" charset="0"/>
                <a:ea typeface="Calibri" panose="020F0502020204030204" pitchFamily="34" charset="0"/>
                <a:cs typeface="Simplified Arabic" panose="02020603050405020304" pitchFamily="18" charset="-78"/>
              </a:rPr>
              <a:t>يساعد تشغيل البكر المتساوي الأطوال "تقريبا" علي تخفيض نسب العوادم بمراحل التشغيل التالية وخاصة بقسم السداء اذ ينتج عن تشغيل البكر غير متساوي الأطوال انتهاء البكر ذو الأطوال القصيرة عن البكر ذو الأطوال الكبيرة ، مؤديا إلي إيقاف الماكينة لحين استبدال البكر وبانتهاء عملية التسدية يتبقى علي الحامل "نواقص البكر" والذي يستلزم إعادة تدويره لتجميع تلك النواقص علي البكر وتتضح صعوبة تلك العملية عند وجود بواقي خيوط ملونة.</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Font typeface="+mj-lt"/>
              <a:buAutoNum type="arabicPeriod"/>
            </a:pPr>
            <a:r>
              <a:rPr lang="ar-EG" sz="2400" dirty="0">
                <a:latin typeface="Times New Roman" panose="02020603050405020304" pitchFamily="18" charset="0"/>
                <a:ea typeface="Calibri" panose="020F0502020204030204" pitchFamily="34" charset="0"/>
                <a:cs typeface="Simplified Arabic" panose="02020603050405020304" pitchFamily="18" charset="-78"/>
              </a:rPr>
              <a:t>عند تدوير الخيوط الخام علي البكر الكون المعدني أو السوستة استعدادا للصباغة يجب أن تتساوي أقطار البكر بعد تدوير الخيوط بالإضافة الي تجانس وانتظام الشدد وذلك لتأثيره علي تجانس الألوان عند الصباغة اذ يؤدي عدم تساوي الأقطار الي اختلاف الألوان اذ يساعد صغر قطر البكرة علي سهولة انسياب اللون علي البكرة (درجة غامقة من اللون). بينما يقاوم القطر الكبير للبكرة انسياب اللون من خلالها أثناء الصباغة (درجة فاتحة من اللون).</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514350" algn="just">
              <a:lnSpc>
                <a:spcPct val="115000"/>
              </a:lnSpc>
            </a:pPr>
            <a:r>
              <a:rPr lang="en-US" sz="2400" dirty="0">
                <a:latin typeface="Times New Roman" panose="02020603050405020304" pitchFamily="18" charset="0"/>
                <a:ea typeface="Calibri" panose="020F0502020204030204" pitchFamily="34" charset="0"/>
                <a:cs typeface="Simplified Arabic" panose="02020603050405020304" pitchFamily="18" charset="-78"/>
              </a:rPr>
              <a:t> </a:t>
            </a:r>
          </a:p>
        </p:txBody>
      </p:sp>
    </p:spTree>
    <p:extLst>
      <p:ext uri="{BB962C8B-B14F-4D97-AF65-F5344CB8AC3E}">
        <p14:creationId xmlns:p14="http://schemas.microsoft.com/office/powerpoint/2010/main" val="2440545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42B3C8-B669-43D5-98A8-6D0DECB85345}"/>
              </a:ext>
            </a:extLst>
          </p:cNvPr>
          <p:cNvSpPr/>
          <p:nvPr/>
        </p:nvSpPr>
        <p:spPr>
          <a:xfrm>
            <a:off x="2008682" y="2295888"/>
            <a:ext cx="9503764" cy="2677656"/>
          </a:xfrm>
          <a:prstGeom prst="rect">
            <a:avLst/>
          </a:prstGeom>
        </p:spPr>
        <p:txBody>
          <a:bodyPr wrap="square">
            <a:spAutoFit/>
          </a:bodyPr>
          <a:lstStyle/>
          <a:p>
            <a:r>
              <a:rPr lang="ar-EG" sz="2400" dirty="0">
                <a:solidFill>
                  <a:prstClr val="black"/>
                </a:solidFill>
                <a:latin typeface="Times New Roman" panose="02020603050405020304" pitchFamily="18" charset="0"/>
                <a:ea typeface="Calibri" panose="020F0502020204030204" pitchFamily="34" charset="0"/>
                <a:cs typeface="Simplified Arabic" panose="02020603050405020304" pitchFamily="18" charset="-78"/>
              </a:rPr>
              <a:t> تتعدد أشكال وطرق التشغيل لتلك الحساسات. منها ما يعتمد علي المراقبة الفعلية من عامل التدوير والتي تعتمد علي ملامسة البكرة عند وصولها للقطر المطلوب بحلقة معدنية أو بكرة صغيرة من البلاستيك ويقوم العامل بإيقافها أو الاعتماد علي وزن البكرة فعند وصول البكرة الي القطر المحدد فان ذلك يعني ان كمية الخيط الموجود علي البكرة لها وزن محدد. والذي يعادله قوة جذب سوستة خاصة موجودة خلف المردن ويتغلب وزن البكرة علي قوة جذب السوستة لتدفع بالبكرة بعيدا عن المردن فيلاحظ العامل ذلك. أو يتصل حساس البكرة بمجموعة حساس الخيط بحيث يؤدي الي إيقاف البكرة بأحدي الوسائل المتبعة مع حساس الخيط. </a:t>
            </a:r>
            <a:endParaRPr lang="en-US" dirty="0"/>
          </a:p>
        </p:txBody>
      </p:sp>
    </p:spTree>
    <p:extLst>
      <p:ext uri="{BB962C8B-B14F-4D97-AF65-F5344CB8AC3E}">
        <p14:creationId xmlns:p14="http://schemas.microsoft.com/office/powerpoint/2010/main" val="2694757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2AB929-12BC-4BAA-87FF-DE1C7C7DFBA6}"/>
              </a:ext>
            </a:extLst>
          </p:cNvPr>
          <p:cNvSpPr/>
          <p:nvPr/>
        </p:nvSpPr>
        <p:spPr>
          <a:xfrm>
            <a:off x="824459" y="1379095"/>
            <a:ext cx="11002780" cy="5175263"/>
          </a:xfrm>
          <a:prstGeom prst="rect">
            <a:avLst/>
          </a:prstGeom>
        </p:spPr>
        <p:txBody>
          <a:bodyPr wrap="square">
            <a:spAutoFit/>
          </a:bodyPr>
          <a:lstStyle/>
          <a:p>
            <a:pPr marL="119380">
              <a:lnSpc>
                <a:spcPct val="115000"/>
              </a:lnSpc>
            </a:pPr>
            <a:r>
              <a:rPr lang="ar-EG" sz="2400" b="1" u="sng" dirty="0">
                <a:latin typeface="Times New Roman" panose="02020603050405020304" pitchFamily="18" charset="0"/>
                <a:ea typeface="Calibri" panose="020F0502020204030204" pitchFamily="34" charset="0"/>
                <a:cs typeface="Simplified Arabic" panose="02020603050405020304" pitchFamily="18" charset="-78"/>
              </a:rPr>
              <a:t>أنواع ماكينات التدوير:</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     تصمم ماكينات تدوير الخيط لتحقيق الأهداف ومقابلة الاحتياجات المحددة لها وهي تدوير الخيوط وبجودة عالية وانتاجية مرتفعة ويتحقق هذا بالابتعاد عن تشغيل مجموعات المرادن المرتبطة بحيث يستقل كل مردن بمجموعة الإدارة وبمجموعات الحساسات المختلفة التي تنظم وتراقب اداؤه. كما يتم تزويد بعض ماكينات التدوير الحديثة بجهاز عمل </a:t>
            </a:r>
            <a:r>
              <a:rPr lang="ar-EG" sz="2400" b="1" dirty="0">
                <a:latin typeface="Times New Roman" panose="02020603050405020304" pitchFamily="18" charset="0"/>
                <a:ea typeface="Calibri" panose="020F0502020204030204" pitchFamily="34" charset="0"/>
                <a:cs typeface="Simplified Arabic" panose="02020603050405020304" pitchFamily="18" charset="-78"/>
              </a:rPr>
              <a:t>للعقدة</a:t>
            </a:r>
            <a:r>
              <a:rPr lang="ar-EG" sz="2400" dirty="0">
                <a:latin typeface="Times New Roman" panose="02020603050405020304" pitchFamily="18" charset="0"/>
                <a:ea typeface="Calibri" panose="020F0502020204030204" pitchFamily="34" charset="0"/>
                <a:cs typeface="Simplified Arabic" panose="02020603050405020304" pitchFamily="18" charset="-78"/>
              </a:rPr>
              <a:t> لتوصيل الخيوط عند انقطاعها لجميع مرادن الماكينة أو لكل مردن علي حده.</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   ويعتمد التفريق بين الأنواع المختلفة من ماكينات التدوير علي ثلاثة أسس: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الأول: شكل الخيط قبل وبعد التدور ( شلة – كونة – بكر أسطواني بفلنشات أو بدون فلنشات) كالتالي:</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504825">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1- ماكينة تدوير من بوبين غزل إلى كون أو بكر اسطواني</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504825" algn="l">
              <a:lnSpc>
                <a:spcPct val="115000"/>
              </a:lnSpc>
            </a:pPr>
            <a:r>
              <a:rPr lang="en-US" sz="2400" dirty="0">
                <a:latin typeface="Times New Roman" panose="02020603050405020304" pitchFamily="18" charset="0"/>
                <a:ea typeface="Calibri" panose="020F0502020204030204" pitchFamily="34" charset="0"/>
                <a:cs typeface="Simplified Arabic" panose="02020603050405020304" pitchFamily="18" charset="-78"/>
              </a:rPr>
              <a:t>Ring tube to cone(Spools-Cheeses) winder</a:t>
            </a:r>
            <a:r>
              <a:rPr lang="en-US" sz="2400" dirty="0">
                <a:latin typeface="Simplified Arabic" panose="02020603050405020304" pitchFamily="18" charset="-78"/>
                <a:ea typeface="Calibri" panose="020F0502020204030204" pitchFamily="34" charset="0"/>
                <a:cs typeface="Simplified Arabic" panose="02020603050405020304" pitchFamily="18" charset="-78"/>
              </a:rPr>
              <a:t>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504825">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2-  ماكينة تدوير من بوبين غزل إلى شلل..................</a:t>
            </a:r>
            <a:r>
              <a:rPr lang="en-US" sz="2400" dirty="0">
                <a:latin typeface="Times New Roman" panose="02020603050405020304" pitchFamily="18" charset="0"/>
                <a:ea typeface="Calibri" panose="020F0502020204030204" pitchFamily="34" charset="0"/>
                <a:cs typeface="Simplified Arabic" panose="02020603050405020304" pitchFamily="18" charset="-78"/>
              </a:rPr>
              <a:t>Ring tube to hank winder</a:t>
            </a:r>
            <a:r>
              <a:rPr lang="en-US" sz="2400" dirty="0">
                <a:latin typeface="Simplified Arabic" panose="02020603050405020304" pitchFamily="18" charset="-78"/>
                <a:ea typeface="Calibri" panose="020F0502020204030204" pitchFamily="34" charset="0"/>
                <a:cs typeface="Simplified Arabic" panose="02020603050405020304" pitchFamily="18" charset="-78"/>
              </a:rPr>
              <a:t>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504825">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3- ماكينة تدوير من كون إلى شلة والعكس (السربسة – والطلع ). </a:t>
            </a:r>
            <a:r>
              <a:rPr lang="en-US" sz="2400" dirty="0">
                <a:latin typeface="Times New Roman" panose="02020603050405020304" pitchFamily="18" charset="0"/>
                <a:ea typeface="Calibri" panose="020F0502020204030204" pitchFamily="34" charset="0"/>
                <a:cs typeface="Simplified Arabic" panose="02020603050405020304" pitchFamily="18" charset="-78"/>
              </a:rPr>
              <a:t>Winder Cone to hank</a:t>
            </a:r>
          </a:p>
          <a:p>
            <a:pPr marL="504825">
              <a:lnSpc>
                <a:spcPct val="115000"/>
              </a:lnSpc>
              <a:spcAft>
                <a:spcPts val="1000"/>
              </a:spcAft>
            </a:pPr>
            <a:r>
              <a:rPr lang="ar-EG" sz="2400" dirty="0">
                <a:latin typeface="Times New Roman" panose="02020603050405020304" pitchFamily="18" charset="0"/>
                <a:ea typeface="Calibri" panose="020F0502020204030204" pitchFamily="34" charset="0"/>
                <a:cs typeface="Simplified Arabic" panose="02020603050405020304" pitchFamily="18" charset="-78"/>
              </a:rPr>
              <a:t>4- ماكينة تدوير من كون إلى كون ............................. </a:t>
            </a:r>
            <a:r>
              <a:rPr lang="en-US" sz="2400" dirty="0">
                <a:latin typeface="Times New Roman" panose="02020603050405020304" pitchFamily="18" charset="0"/>
                <a:ea typeface="Calibri" panose="020F0502020204030204" pitchFamily="34" charset="0"/>
                <a:cs typeface="Simplified Arabic" panose="02020603050405020304" pitchFamily="18" charset="-78"/>
              </a:rPr>
              <a:t>Winder Cone to cone</a:t>
            </a:r>
          </a:p>
        </p:txBody>
      </p:sp>
    </p:spTree>
    <p:extLst>
      <p:ext uri="{BB962C8B-B14F-4D97-AF65-F5344CB8AC3E}">
        <p14:creationId xmlns:p14="http://schemas.microsoft.com/office/powerpoint/2010/main" val="415763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8" y="0"/>
            <a:ext cx="13193962" cy="7253207"/>
          </a:xfrm>
          <a:prstGeom prst="rect">
            <a:avLst/>
          </a:prstGeom>
        </p:spPr>
      </p:pic>
      <p:sp>
        <p:nvSpPr>
          <p:cNvPr id="2" name="TextBox 1">
            <a:extLst>
              <a:ext uri="{FF2B5EF4-FFF2-40B4-BE49-F238E27FC236}">
                <a16:creationId xmlns:a16="http://schemas.microsoft.com/office/drawing/2014/main" id="{6BDB0FFD-6906-47F5-98F2-11F9601918E6}"/>
              </a:ext>
            </a:extLst>
          </p:cNvPr>
          <p:cNvSpPr txBox="1"/>
          <p:nvPr/>
        </p:nvSpPr>
        <p:spPr>
          <a:xfrm>
            <a:off x="2883877" y="2855742"/>
            <a:ext cx="7821637" cy="2862322"/>
          </a:xfrm>
          <a:prstGeom prst="rect">
            <a:avLst/>
          </a:prstGeom>
          <a:noFill/>
        </p:spPr>
        <p:txBody>
          <a:bodyPr wrap="square" rtlCol="0">
            <a:spAutoFit/>
          </a:bodyPr>
          <a:lstStyle/>
          <a:p>
            <a:pPr algn="ctr"/>
            <a:r>
              <a:rPr lang="ar-EG" sz="6000" dirty="0"/>
              <a:t>تابع عملية تدوير الخيوط</a:t>
            </a:r>
            <a:endParaRPr lang="en-US" sz="6000" dirty="0"/>
          </a:p>
          <a:p>
            <a:pPr algn="ctr"/>
            <a:r>
              <a:rPr lang="en-US" sz="7200" dirty="0">
                <a:solidFill>
                  <a:schemeClr val="bg1"/>
                </a:solidFill>
              </a:rPr>
              <a:t>Winding</a:t>
            </a:r>
            <a:endParaRPr lang="en-US" sz="7200" dirty="0"/>
          </a:p>
          <a:p>
            <a:endParaRPr lang="ar-EG" sz="4800" dirty="0"/>
          </a:p>
        </p:txBody>
      </p:sp>
    </p:spTree>
    <p:extLst>
      <p:ext uri="{BB962C8B-B14F-4D97-AF65-F5344CB8AC3E}">
        <p14:creationId xmlns:p14="http://schemas.microsoft.com/office/powerpoint/2010/main" val="3919925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5E440E-49B4-4A30-9F61-0FA9423ECFB3}"/>
              </a:ext>
            </a:extLst>
          </p:cNvPr>
          <p:cNvSpPr/>
          <p:nvPr/>
        </p:nvSpPr>
        <p:spPr>
          <a:xfrm>
            <a:off x="1543987" y="859009"/>
            <a:ext cx="10508105" cy="503215"/>
          </a:xfrm>
          <a:prstGeom prst="rect">
            <a:avLst/>
          </a:prstGeom>
        </p:spPr>
        <p:txBody>
          <a:bodyPr wrap="square">
            <a:spAutoFit/>
          </a:bodyPr>
          <a:lstStyle/>
          <a:p>
            <a:pPr marL="504825" lvl="0">
              <a:lnSpc>
                <a:spcPct val="115000"/>
              </a:lnSpc>
              <a:spcAft>
                <a:spcPts val="1000"/>
              </a:spcAft>
            </a:pPr>
            <a:r>
              <a:rPr lang="ar-EG" sz="2400" dirty="0">
                <a:solidFill>
                  <a:prstClr val="black"/>
                </a:solidFill>
                <a:latin typeface="Times New Roman" panose="02020603050405020304" pitchFamily="18" charset="0"/>
                <a:ea typeface="Calibri" panose="020F0502020204030204" pitchFamily="34" charset="0"/>
                <a:cs typeface="Simplified Arabic" panose="02020603050405020304" pitchFamily="18" charset="-78"/>
              </a:rPr>
              <a:t>4- ماكينة تدوير من كون إلى كون ............................. </a:t>
            </a:r>
            <a:r>
              <a:rPr lang="en-US" sz="2400" dirty="0">
                <a:solidFill>
                  <a:prstClr val="black"/>
                </a:solidFill>
                <a:latin typeface="Times New Roman" panose="02020603050405020304" pitchFamily="18" charset="0"/>
                <a:ea typeface="Calibri" panose="020F0502020204030204" pitchFamily="34" charset="0"/>
                <a:cs typeface="Simplified Arabic" panose="02020603050405020304" pitchFamily="18" charset="-78"/>
              </a:rPr>
              <a:t>Winder Cone to cone</a:t>
            </a:r>
          </a:p>
        </p:txBody>
      </p:sp>
      <p:sp>
        <p:nvSpPr>
          <p:cNvPr id="3" name="Rectangle 2">
            <a:extLst>
              <a:ext uri="{FF2B5EF4-FFF2-40B4-BE49-F238E27FC236}">
                <a16:creationId xmlns:a16="http://schemas.microsoft.com/office/drawing/2014/main" id="{8ED1B76D-BDC0-4F95-8702-8F4699C10C99}"/>
              </a:ext>
            </a:extLst>
          </p:cNvPr>
          <p:cNvSpPr/>
          <p:nvPr/>
        </p:nvSpPr>
        <p:spPr>
          <a:xfrm>
            <a:off x="899411" y="1478466"/>
            <a:ext cx="10508105" cy="4750531"/>
          </a:xfrm>
          <a:prstGeom prst="rect">
            <a:avLst/>
          </a:prstGeom>
        </p:spPr>
        <p:txBody>
          <a:bodyPr wrap="square">
            <a:spAutoFit/>
          </a:bodyPr>
          <a:lstStyle/>
          <a:p>
            <a:pPr marL="504825"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وتنقسم إلى :-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SzPts val="1200"/>
              <a:buFont typeface="+mj-cs"/>
              <a:buAutoNum type="arabic1Minus"/>
            </a:pPr>
            <a:r>
              <a:rPr lang="ar-EG" sz="2400" dirty="0">
                <a:latin typeface="Times New Roman" panose="02020603050405020304" pitchFamily="18" charset="0"/>
                <a:ea typeface="Calibri" panose="020F0502020204030204" pitchFamily="34" charset="0"/>
                <a:cs typeface="Simplified Arabic" panose="02020603050405020304" pitchFamily="18" charset="-78"/>
              </a:rPr>
              <a:t>من كون ناشف إلى كون ناشف.....................</a:t>
            </a:r>
            <a:r>
              <a:rPr lang="en-US" sz="2400" dirty="0">
                <a:latin typeface="Times New Roman" panose="02020603050405020304" pitchFamily="18" charset="0"/>
                <a:ea typeface="Calibri" panose="020F0502020204030204" pitchFamily="34" charset="0"/>
                <a:cs typeface="Simplified Arabic" panose="02020603050405020304" pitchFamily="18" charset="-78"/>
              </a:rPr>
              <a:t>Hard to hard Winding</a:t>
            </a:r>
            <a:r>
              <a:rPr lang="en-US" sz="2400" dirty="0">
                <a:latin typeface="Simplified Arabic" panose="02020603050405020304" pitchFamily="18" charset="-78"/>
                <a:ea typeface="Calibri" panose="020F0502020204030204" pitchFamily="34" charset="0"/>
                <a:cs typeface="Simplified Arabic" panose="02020603050405020304" pitchFamily="18" charset="-78"/>
              </a:rPr>
              <a:t>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SzPts val="1200"/>
              <a:buFont typeface="+mj-cs"/>
              <a:buAutoNum type="arabic1Minus"/>
            </a:pPr>
            <a:r>
              <a:rPr lang="ar-EG" sz="2400" dirty="0">
                <a:latin typeface="Times New Roman" panose="02020603050405020304" pitchFamily="18" charset="0"/>
                <a:ea typeface="Calibri" panose="020F0502020204030204" pitchFamily="34" charset="0"/>
                <a:cs typeface="Simplified Arabic" panose="02020603050405020304" pitchFamily="18" charset="-78"/>
              </a:rPr>
              <a:t>من كون ناشف إلى كون طرى.......................</a:t>
            </a:r>
            <a:r>
              <a:rPr lang="en-US" sz="2400" dirty="0">
                <a:latin typeface="Times New Roman" panose="02020603050405020304" pitchFamily="18" charset="0"/>
                <a:ea typeface="Calibri" panose="020F0502020204030204" pitchFamily="34" charset="0"/>
                <a:cs typeface="Simplified Arabic" panose="02020603050405020304" pitchFamily="18" charset="-78"/>
              </a:rPr>
              <a:t>Hard to soft winding</a:t>
            </a:r>
          </a:p>
          <a:p>
            <a:pPr marL="342900" lvl="0" indent="-342900" algn="just">
              <a:lnSpc>
                <a:spcPct val="115000"/>
              </a:lnSpc>
              <a:buSzPts val="1200"/>
              <a:buFont typeface="+mj-cs"/>
              <a:buAutoNum type="arabic1Minus"/>
            </a:pPr>
            <a:r>
              <a:rPr lang="ar-EG" sz="2400" dirty="0">
                <a:latin typeface="Times New Roman" panose="02020603050405020304" pitchFamily="18" charset="0"/>
                <a:ea typeface="Calibri" panose="020F0502020204030204" pitchFamily="34" charset="0"/>
                <a:cs typeface="Simplified Arabic" panose="02020603050405020304" pitchFamily="18" charset="-78"/>
              </a:rPr>
              <a:t>من كون طرى إلى كون ناشف.......................</a:t>
            </a:r>
            <a:r>
              <a:rPr lang="en-US" sz="2400" dirty="0">
                <a:latin typeface="Times New Roman" panose="02020603050405020304" pitchFamily="18" charset="0"/>
                <a:ea typeface="Calibri" panose="020F0502020204030204" pitchFamily="34" charset="0"/>
                <a:cs typeface="Simplified Arabic" panose="02020603050405020304" pitchFamily="18" charset="-78"/>
              </a:rPr>
              <a:t>Soft to hard winding</a:t>
            </a:r>
            <a:r>
              <a:rPr lang="en-US" sz="2400" dirty="0">
                <a:latin typeface="Simplified Arabic" panose="02020603050405020304" pitchFamily="18" charset="-78"/>
                <a:ea typeface="Calibri" panose="020F0502020204030204" pitchFamily="34" charset="0"/>
                <a:cs typeface="Simplified Arabic" panose="02020603050405020304" pitchFamily="18" charset="-78"/>
              </a:rPr>
              <a:t>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962025" algn="just">
              <a:lnSpc>
                <a:spcPct val="115000"/>
              </a:lnSpc>
            </a:pPr>
            <a:r>
              <a:rPr lang="en-US" sz="2400" dirty="0">
                <a:latin typeface="Times New Roman" panose="02020603050405020304" pitchFamily="18" charset="0"/>
                <a:ea typeface="Calibri" panose="020F0502020204030204" pitchFamily="34" charset="0"/>
                <a:cs typeface="Simplified Arabic" panose="02020603050405020304" pitchFamily="18" charset="-78"/>
              </a:rPr>
              <a:t> </a:t>
            </a:r>
          </a:p>
          <a:p>
            <a:pPr marL="405130"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     والأشكال من (31 إلي 34) توضح صور لبعض هذه الماكينات</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405130"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الثاني: نوعية التدوير أسطواني أو حلزوني متقاطع.</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405130"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الثالث: طرق الإدارة بالاحتكاك أو إدارة المردن.</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    بالإضافة الي زيادة مجموعات التشغيل الاتوماتيكية بتلك الماكينات بهدف توفير اليد العاملة والارتفاع بالإنتاج. وبهدف زيادة الإنتاج اتجه التطوير لتك الماكينات الي زيادة سرعة السحب لتصل في بعض الماكينات من 1200 : 1500 متر في الدقيقة.</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228631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9319C6-4487-4B14-9776-E29BE19EAB1E}"/>
              </a:ext>
            </a:extLst>
          </p:cNvPr>
          <p:cNvPicPr>
            <a:picLocks noChangeAspect="1"/>
          </p:cNvPicPr>
          <p:nvPr/>
        </p:nvPicPr>
        <p:blipFill>
          <a:blip r:embed="rId3"/>
          <a:stretch>
            <a:fillRect/>
          </a:stretch>
        </p:blipFill>
        <p:spPr>
          <a:xfrm>
            <a:off x="2563317" y="0"/>
            <a:ext cx="7747451" cy="5351512"/>
          </a:xfrm>
          <a:prstGeom prst="rect">
            <a:avLst/>
          </a:prstGeom>
        </p:spPr>
      </p:pic>
      <p:sp>
        <p:nvSpPr>
          <p:cNvPr id="3" name="Rectangle 2">
            <a:extLst>
              <a:ext uri="{FF2B5EF4-FFF2-40B4-BE49-F238E27FC236}">
                <a16:creationId xmlns:a16="http://schemas.microsoft.com/office/drawing/2014/main" id="{E1D3FDBF-06D5-4F62-82CC-F67FDAF427E8}"/>
              </a:ext>
            </a:extLst>
          </p:cNvPr>
          <p:cNvSpPr/>
          <p:nvPr/>
        </p:nvSpPr>
        <p:spPr>
          <a:xfrm>
            <a:off x="3657517" y="5595028"/>
            <a:ext cx="6106159" cy="571695"/>
          </a:xfrm>
          <a:prstGeom prst="rect">
            <a:avLst/>
          </a:prstGeom>
        </p:spPr>
        <p:txBody>
          <a:bodyPr wrap="none">
            <a:spAutoFit/>
          </a:bodyPr>
          <a:lstStyle/>
          <a:p>
            <a:pPr indent="215900" algn="ctr">
              <a:lnSpc>
                <a:spcPct val="115000"/>
              </a:lnSpc>
            </a:pPr>
            <a:r>
              <a:rPr lang="ar-EG" sz="2800" dirty="0">
                <a:latin typeface="Times New Roman" panose="02020603050405020304" pitchFamily="18" charset="0"/>
                <a:ea typeface="Calibri" panose="020F0502020204030204" pitchFamily="34" charset="0"/>
                <a:cs typeface="Simplified Arabic" panose="02020603050405020304" pitchFamily="18" charset="-78"/>
              </a:rPr>
              <a:t>شكل (31) ماكينة الطلع للتحويل من شلة إلي كونة</a:t>
            </a:r>
            <a:endParaRPr lang="en-US" sz="2800"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1054085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1BC99A-6531-4469-AA30-9C2895D0D011}"/>
              </a:ext>
            </a:extLst>
          </p:cNvPr>
          <p:cNvPicPr>
            <a:picLocks noChangeAspect="1"/>
          </p:cNvPicPr>
          <p:nvPr/>
        </p:nvPicPr>
        <p:blipFill>
          <a:blip r:embed="rId3"/>
          <a:stretch>
            <a:fillRect/>
          </a:stretch>
        </p:blipFill>
        <p:spPr>
          <a:xfrm>
            <a:off x="3395237" y="3854"/>
            <a:ext cx="7667503" cy="5287635"/>
          </a:xfrm>
          <a:prstGeom prst="rect">
            <a:avLst/>
          </a:prstGeom>
        </p:spPr>
      </p:pic>
      <p:sp>
        <p:nvSpPr>
          <p:cNvPr id="3" name="Rectangle 2">
            <a:extLst>
              <a:ext uri="{FF2B5EF4-FFF2-40B4-BE49-F238E27FC236}">
                <a16:creationId xmlns:a16="http://schemas.microsoft.com/office/drawing/2014/main" id="{EEBB761F-9C4A-4F0D-8BD5-E370F975D6B0}"/>
              </a:ext>
            </a:extLst>
          </p:cNvPr>
          <p:cNvSpPr/>
          <p:nvPr/>
        </p:nvSpPr>
        <p:spPr>
          <a:xfrm>
            <a:off x="4466548" y="5491370"/>
            <a:ext cx="6266459" cy="556434"/>
          </a:xfrm>
          <a:prstGeom prst="rect">
            <a:avLst/>
          </a:prstGeom>
        </p:spPr>
        <p:txBody>
          <a:bodyPr wrap="none">
            <a:spAutoFit/>
          </a:bodyPr>
          <a:lstStyle/>
          <a:p>
            <a:pPr algn="ctr">
              <a:lnSpc>
                <a:spcPct val="115000"/>
              </a:lnSpc>
            </a:pPr>
            <a:r>
              <a:rPr lang="ar-EG" sz="2800" dirty="0">
                <a:latin typeface="Times New Roman" panose="02020603050405020304" pitchFamily="18" charset="0"/>
                <a:ea typeface="Calibri" panose="020F0502020204030204" pitchFamily="34" charset="0"/>
                <a:cs typeface="MCS Taybah S_U normal."/>
              </a:rPr>
              <a:t>شكل (32) ماكينة السربسة للتحويل من كونة إلي شلة</a:t>
            </a:r>
            <a:endParaRPr lang="en-US" sz="2800"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3362892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8DB804-F151-48A9-ADFA-FF483259ED88}"/>
              </a:ext>
            </a:extLst>
          </p:cNvPr>
          <p:cNvPicPr>
            <a:picLocks noChangeAspect="1"/>
          </p:cNvPicPr>
          <p:nvPr/>
        </p:nvPicPr>
        <p:blipFill>
          <a:blip r:embed="rId3"/>
          <a:stretch>
            <a:fillRect/>
          </a:stretch>
        </p:blipFill>
        <p:spPr>
          <a:xfrm>
            <a:off x="3967567" y="-1"/>
            <a:ext cx="6351113" cy="5734373"/>
          </a:xfrm>
          <a:prstGeom prst="rect">
            <a:avLst/>
          </a:prstGeom>
        </p:spPr>
      </p:pic>
      <p:sp>
        <p:nvSpPr>
          <p:cNvPr id="3" name="Rectangle 2">
            <a:extLst>
              <a:ext uri="{FF2B5EF4-FFF2-40B4-BE49-F238E27FC236}">
                <a16:creationId xmlns:a16="http://schemas.microsoft.com/office/drawing/2014/main" id="{6E6D5B3F-968F-4B1B-816B-F78081E1DD85}"/>
              </a:ext>
            </a:extLst>
          </p:cNvPr>
          <p:cNvSpPr/>
          <p:nvPr/>
        </p:nvSpPr>
        <p:spPr>
          <a:xfrm>
            <a:off x="3564687" y="5878827"/>
            <a:ext cx="8100295" cy="490199"/>
          </a:xfrm>
          <a:prstGeom prst="rect">
            <a:avLst/>
          </a:prstGeom>
        </p:spPr>
        <p:txBody>
          <a:bodyPr wrap="none">
            <a:spAutoFit/>
          </a:bodyPr>
          <a:lstStyle/>
          <a:p>
            <a:pPr algn="ctr">
              <a:lnSpc>
                <a:spcPct val="115000"/>
              </a:lnSpc>
            </a:pPr>
            <a:r>
              <a:rPr lang="ar-EG" sz="2400" dirty="0">
                <a:latin typeface="Times New Roman" panose="02020603050405020304" pitchFamily="18" charset="0"/>
                <a:ea typeface="Calibri" panose="020F0502020204030204" pitchFamily="34" charset="0"/>
                <a:cs typeface="MCS Taybah S_U normal."/>
              </a:rPr>
              <a:t>شكل (33) ماكينة تدوير للتحول من كونة الي بكرة اسطوانية رخوة للصباغة </a:t>
            </a:r>
            <a:r>
              <a:rPr lang="en-US" sz="2400" dirty="0">
                <a:latin typeface="Times New Roman" panose="02020603050405020304" pitchFamily="18" charset="0"/>
                <a:ea typeface="Calibri" panose="020F0502020204030204" pitchFamily="34" charset="0"/>
                <a:cs typeface="MCS Taybah S_U normal."/>
              </a:rPr>
              <a:t>Soft</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3787967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A49CDF-0881-42E6-872C-6FF17EFA95BA}"/>
              </a:ext>
            </a:extLst>
          </p:cNvPr>
          <p:cNvPicPr>
            <a:picLocks noChangeAspect="1"/>
          </p:cNvPicPr>
          <p:nvPr/>
        </p:nvPicPr>
        <p:blipFill>
          <a:blip r:embed="rId3"/>
          <a:stretch>
            <a:fillRect/>
          </a:stretch>
        </p:blipFill>
        <p:spPr>
          <a:xfrm>
            <a:off x="4188862" y="0"/>
            <a:ext cx="6357738" cy="4980495"/>
          </a:xfrm>
          <a:prstGeom prst="rect">
            <a:avLst/>
          </a:prstGeom>
        </p:spPr>
      </p:pic>
      <p:sp>
        <p:nvSpPr>
          <p:cNvPr id="3" name="Rectangle 2">
            <a:extLst>
              <a:ext uri="{FF2B5EF4-FFF2-40B4-BE49-F238E27FC236}">
                <a16:creationId xmlns:a16="http://schemas.microsoft.com/office/drawing/2014/main" id="{5AD36F46-4073-49A8-9F15-92D89C734A45}"/>
              </a:ext>
            </a:extLst>
          </p:cNvPr>
          <p:cNvSpPr/>
          <p:nvPr/>
        </p:nvSpPr>
        <p:spPr>
          <a:xfrm>
            <a:off x="6100707" y="5227899"/>
            <a:ext cx="3865162" cy="490199"/>
          </a:xfrm>
          <a:prstGeom prst="rect">
            <a:avLst/>
          </a:prstGeom>
        </p:spPr>
        <p:txBody>
          <a:bodyPr wrap="none">
            <a:spAutoFit/>
          </a:bodyPr>
          <a:lstStyle/>
          <a:p>
            <a:pPr algn="ctr">
              <a:lnSpc>
                <a:spcPct val="115000"/>
              </a:lnSpc>
            </a:pPr>
            <a:r>
              <a:rPr lang="ar-EG" sz="2400" dirty="0">
                <a:latin typeface="Times New Roman" panose="02020603050405020304" pitchFamily="18" charset="0"/>
                <a:ea typeface="Calibri" panose="020F0502020204030204" pitchFamily="34" charset="0"/>
                <a:cs typeface="MCS Taybah S_U normal."/>
              </a:rPr>
              <a:t>شكل (34) للتحويل من كونة الي كونة</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2889714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56CCC1-6513-4651-A2C8-02B70F924094}"/>
              </a:ext>
            </a:extLst>
          </p:cNvPr>
          <p:cNvSpPr/>
          <p:nvPr/>
        </p:nvSpPr>
        <p:spPr>
          <a:xfrm>
            <a:off x="2233534" y="291377"/>
            <a:ext cx="8784236" cy="5489195"/>
          </a:xfrm>
          <a:prstGeom prst="rect">
            <a:avLst/>
          </a:prstGeom>
        </p:spPr>
        <p:txBody>
          <a:bodyPr wrap="square">
            <a:spAutoFit/>
          </a:bodyPr>
          <a:lstStyle/>
          <a:p>
            <a:pPr algn="just">
              <a:lnSpc>
                <a:spcPct val="115000"/>
              </a:lnSpc>
            </a:pPr>
            <a:r>
              <a:rPr lang="ar-EG" sz="2400" b="1" u="sng" dirty="0">
                <a:latin typeface="Times New Roman" panose="02020603050405020304" pitchFamily="18" charset="0"/>
                <a:ea typeface="Calibri" panose="020F0502020204030204" pitchFamily="34" charset="0"/>
                <a:cs typeface="MCS Taybah S_U normal."/>
              </a:rPr>
              <a:t>العوامل المؤثرة على كفاءة التدوير:</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r>
              <a:rPr lang="ar-EG" sz="2400" dirty="0">
                <a:latin typeface="Times New Roman" panose="02020603050405020304" pitchFamily="18" charset="0"/>
                <a:ea typeface="Calibri" panose="020F0502020204030204" pitchFamily="34" charset="0"/>
                <a:cs typeface="Simplified Arabic" panose="02020603050405020304" pitchFamily="18" charset="-78"/>
              </a:rPr>
              <a:t>تتأثر عملية التدوير بعدة عوامل، ترجع إما إلى الماكينات المستخدمة أو الخيوط أو العمالة أو الجو العام للمصنع، نوضحها فيما يلي:</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Font typeface="+mj-lt"/>
              <a:buAutoNum type="arabicPeriod"/>
            </a:pPr>
            <a:r>
              <a:rPr lang="ar-EG" sz="2400" dirty="0">
                <a:latin typeface="Times New Roman" panose="02020603050405020304" pitchFamily="18" charset="0"/>
                <a:ea typeface="Calibri" panose="020F0502020204030204" pitchFamily="34" charset="0"/>
                <a:cs typeface="Simplified Arabic" panose="02020603050405020304" pitchFamily="18" charset="-78"/>
              </a:rPr>
              <a:t>الحالة الفنية للماكينات، من حيث النظافة ودقة الضبط وجودة تصميم الماكينة، ومستوى التجهيز الأوتوماتيكي للتحكم والمراقبة أثناء التشغيل.</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Font typeface="+mj-lt"/>
              <a:buAutoNum type="arabicPeriod"/>
            </a:pPr>
            <a:r>
              <a:rPr lang="ar-EG" sz="2400" dirty="0">
                <a:latin typeface="Times New Roman" panose="02020603050405020304" pitchFamily="18" charset="0"/>
                <a:ea typeface="Calibri" panose="020F0502020204030204" pitchFamily="34" charset="0"/>
                <a:cs typeface="Simplified Arabic" panose="02020603050405020304" pitchFamily="18" charset="-78"/>
              </a:rPr>
              <a:t>كفاءة ومهارة العامل، ومدى الوعي الصناعي والفني والانضباط وإحساس العامل بأهمية الجودة والمؤثرات السلوكية أثناء العمل.</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Font typeface="+mj-lt"/>
              <a:buAutoNum type="arabicPeriod"/>
            </a:pPr>
            <a:r>
              <a:rPr lang="ar-EG" sz="2400" dirty="0">
                <a:latin typeface="Times New Roman" panose="02020603050405020304" pitchFamily="18" charset="0"/>
                <a:ea typeface="Calibri" panose="020F0502020204030204" pitchFamily="34" charset="0"/>
                <a:cs typeface="Simplified Arabic" panose="02020603050405020304" pitchFamily="18" charset="-78"/>
              </a:rPr>
              <a:t>جودة الغزل، فالغزول الرديئة المستوى لها تأثيرها السلبي على جودة الكون المنتج، مهما كانت كفاءة ماكينة التدوير عالية.</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Font typeface="+mj-lt"/>
              <a:buAutoNum type="arabicPeriod"/>
            </a:pPr>
            <a:r>
              <a:rPr lang="ar-EG" sz="2400" dirty="0">
                <a:latin typeface="Times New Roman" panose="02020603050405020304" pitchFamily="18" charset="0"/>
                <a:ea typeface="Calibri" panose="020F0502020204030204" pitchFamily="34" charset="0"/>
                <a:cs typeface="Simplified Arabic" panose="02020603050405020304" pitchFamily="18" charset="-78"/>
              </a:rPr>
              <a:t>الجو العام للمصنع: والمقصود به درجة الرطوبة النسبية ودرجة الحرارة داخل أقسام التدوير، لما لها من تأثير على درجة الرطوبة المكتسبة للخيط، وأثرها على معدلات القطوع أثناء التشغيل، وقد تم التغلب على هذه المشكلة، بتزويد ماكينات التدوير الحديثة بأجهزة ضبط الرطوبة المكتسبة للخيط، تبعا لنوع الخامة المصنوع منها هذه الخيوط.</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4098233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D066CC-82B0-4280-9764-C33E9FF47437}"/>
              </a:ext>
            </a:extLst>
          </p:cNvPr>
          <p:cNvSpPr/>
          <p:nvPr/>
        </p:nvSpPr>
        <p:spPr>
          <a:xfrm>
            <a:off x="2218545" y="649084"/>
            <a:ext cx="9518754" cy="6004529"/>
          </a:xfrm>
          <a:prstGeom prst="rect">
            <a:avLst/>
          </a:prstGeom>
        </p:spPr>
        <p:txBody>
          <a:bodyPr wrap="square">
            <a:spAutoFit/>
          </a:bodyPr>
          <a:lstStyle/>
          <a:p>
            <a:pPr marL="342900" lvl="0" indent="-342900" algn="just">
              <a:lnSpc>
                <a:spcPct val="115000"/>
              </a:lnSpc>
              <a:buFont typeface="+mj-lt"/>
              <a:buAutoNum type="arabicPeriod" startAt="5"/>
            </a:pPr>
            <a:r>
              <a:rPr lang="ar-EG" sz="2400" dirty="0">
                <a:solidFill>
                  <a:prstClr val="black"/>
                </a:solidFill>
                <a:latin typeface="Times New Roman" panose="02020603050405020304" pitchFamily="18" charset="0"/>
                <a:ea typeface="Calibri" panose="020F0502020204030204" pitchFamily="34" charset="0"/>
                <a:cs typeface="Simplified Arabic" panose="02020603050405020304" pitchFamily="18" charset="-78"/>
              </a:rPr>
              <a:t>جودة مستلزمات الإنتاج من مواد تغذية مثل ماسورة الغزل، والكون الفارغ والشمع ودرجة نقاء الهواء المضغوط.. إلخ.</a:t>
            </a:r>
            <a:endParaRPr lang="en-US" sz="2400" dirty="0">
              <a:solidFill>
                <a:prstClr val="black"/>
              </a:solidFill>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Font typeface="+mj-lt"/>
              <a:buAutoNum type="arabicPeriod" startAt="5"/>
            </a:pPr>
            <a:r>
              <a:rPr lang="ar-EG" sz="2400" dirty="0">
                <a:solidFill>
                  <a:prstClr val="black"/>
                </a:solidFill>
                <a:latin typeface="Times New Roman" panose="02020603050405020304" pitchFamily="18" charset="0"/>
                <a:ea typeface="Calibri" panose="020F0502020204030204" pitchFamily="34" charset="0"/>
                <a:cs typeface="Simplified Arabic" panose="02020603050405020304" pitchFamily="18" charset="-78"/>
              </a:rPr>
              <a:t>نظافة مسار الخيط على ماكينة التدوير، وخاصة أجهزة الشفط ووحدات اللحام، والسكاكين الإلكترونية، ولضمان النظافة لابد من المحافظة على تشغيل أجهزة النظافة المتحركة على الماكينات بصفة مستمرة وجيدة، ومراجعة نظافة الفلاتر من الهبوة والزغبار المتراكم عليها، كل ساعتين أثناء التشغيل.</a:t>
            </a:r>
            <a:endParaRPr lang="en-US" sz="2400" dirty="0">
              <a:solidFill>
                <a:prstClr val="black"/>
              </a:solidFill>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Font typeface="+mj-lt"/>
              <a:buAutoNum type="arabicPeriod" startAt="5"/>
            </a:pPr>
            <a:r>
              <a:rPr lang="ar-EG" sz="2400" dirty="0">
                <a:solidFill>
                  <a:prstClr val="black"/>
                </a:solidFill>
                <a:latin typeface="Times New Roman" panose="02020603050405020304" pitchFamily="18" charset="0"/>
                <a:ea typeface="Calibri" panose="020F0502020204030204" pitchFamily="34" charset="0"/>
                <a:cs typeface="Simplified Arabic" panose="02020603050405020304" pitchFamily="18" charset="-78"/>
              </a:rPr>
              <a:t>مدى انتظام ضغط الهواء المغذي إلى ماكينات التدوير، بحيث يظل ثابتا قدر الإمكان لضمان تشغيل أجهزة اللحام أو العقدة وأجهزة شفط الهبوة والزغبار من مسار الخيط، وكذلك مراجعة مسارات الهواء، ومعالجة أسباب التسرب في الهواء لضمان جودة عملية اللحام ونظافة الماكينة.</a:t>
            </a:r>
            <a:endParaRPr lang="en-US" sz="2400" dirty="0">
              <a:solidFill>
                <a:prstClr val="black"/>
              </a:solidFill>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Font typeface="+mj-lt"/>
              <a:buAutoNum type="arabicPeriod" startAt="5"/>
            </a:pPr>
            <a:r>
              <a:rPr lang="ar-EG" sz="2400" dirty="0">
                <a:solidFill>
                  <a:prstClr val="black"/>
                </a:solidFill>
                <a:latin typeface="Times New Roman" panose="02020603050405020304" pitchFamily="18" charset="0"/>
                <a:ea typeface="Calibri" panose="020F0502020204030204" pitchFamily="34" charset="0"/>
                <a:cs typeface="Simplified Arabic" panose="02020603050405020304" pitchFamily="18" charset="-78"/>
              </a:rPr>
              <a:t>أخطاء ضبط الشدد واختلاف الضبط بين مردن وآخر، يؤدي إلى اختلاف كثافة الكون المنتج، وقد يؤدي هذا الاختلاف الكبير إلى إهدار الطول القاطع للخيط (</a:t>
            </a:r>
            <a:r>
              <a:rPr lang="en-US" sz="2400" dirty="0">
                <a:solidFill>
                  <a:prstClr val="black"/>
                </a:solidFill>
                <a:latin typeface="Times New Roman" panose="02020603050405020304" pitchFamily="18" charset="0"/>
                <a:ea typeface="Calibri" panose="020F0502020204030204" pitchFamily="34" charset="0"/>
                <a:cs typeface="Simplified Arabic" panose="02020603050405020304" pitchFamily="18" charset="-78"/>
              </a:rPr>
              <a:t>RKM</a:t>
            </a:r>
            <a:r>
              <a:rPr lang="ar-EG" sz="2400" dirty="0">
                <a:solidFill>
                  <a:prstClr val="black"/>
                </a:solidFill>
                <a:latin typeface="Times New Roman" panose="02020603050405020304" pitchFamily="18" charset="0"/>
                <a:ea typeface="Calibri" panose="020F0502020204030204" pitchFamily="34" charset="0"/>
                <a:cs typeface="Simplified Arabic" panose="02020603050405020304" pitchFamily="18" charset="-78"/>
              </a:rPr>
              <a:t>) وزيادة القطوع على الماكينة، أو إنتاج كون رخو وآخر كثيف، مما يسبب مشاكل في التشغيل في النسيج والتريكو والصباغة.</a:t>
            </a:r>
            <a:endParaRPr lang="en-US" sz="2400" dirty="0">
              <a:solidFill>
                <a:prstClr val="black"/>
              </a:solidFill>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Font typeface="+mj-lt"/>
              <a:buAutoNum type="arabicPeriod" startAt="5"/>
            </a:pPr>
            <a:endParaRPr lang="en-US" sz="2400" dirty="0">
              <a:solidFill>
                <a:prstClr val="black"/>
              </a:solidFill>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1729744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651257-1B50-4F3C-928A-DB88006E70B2}"/>
              </a:ext>
            </a:extLst>
          </p:cNvPr>
          <p:cNvSpPr/>
          <p:nvPr/>
        </p:nvSpPr>
        <p:spPr>
          <a:xfrm>
            <a:off x="1693888" y="1404674"/>
            <a:ext cx="10133351" cy="5155066"/>
          </a:xfrm>
          <a:prstGeom prst="rect">
            <a:avLst/>
          </a:prstGeom>
        </p:spPr>
        <p:txBody>
          <a:bodyPr wrap="square">
            <a:spAutoFit/>
          </a:bodyPr>
          <a:lstStyle/>
          <a:p>
            <a:pPr algn="just">
              <a:lnSpc>
                <a:spcPct val="115000"/>
              </a:lnSpc>
            </a:pPr>
            <a:r>
              <a:rPr lang="ar-EG" sz="2400" b="1" dirty="0">
                <a:latin typeface="Times New Roman" panose="02020603050405020304" pitchFamily="18" charset="0"/>
                <a:ea typeface="Calibri" panose="020F0502020204030204" pitchFamily="34" charset="0"/>
                <a:cs typeface="MCS Taybah S_U normal."/>
              </a:rPr>
              <a:t>العيوب المتكررة:</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تشمل العيوب المتكررة التي تتواجد بالخيط ما يأتي:</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400" u="sng" dirty="0">
                <a:latin typeface="Times New Roman" panose="02020603050405020304" pitchFamily="18" charset="0"/>
                <a:ea typeface="Calibri" panose="020F0502020204030204" pitchFamily="34" charset="0"/>
                <a:cs typeface="MCS Taybah S_U normal."/>
              </a:rPr>
              <a:t>1- النبس </a:t>
            </a:r>
            <a:r>
              <a:rPr lang="en-US" sz="2400" b="1" u="sng" dirty="0" err="1">
                <a:latin typeface="Times New Roman" panose="02020603050405020304" pitchFamily="18" charset="0"/>
                <a:ea typeface="Calibri" panose="020F0502020204030204" pitchFamily="34" charset="0"/>
                <a:cs typeface="MCS Taybah S_U normal."/>
              </a:rPr>
              <a:t>Neps</a:t>
            </a:r>
            <a:r>
              <a:rPr lang="ar-EG" sz="2400" u="sng" dirty="0">
                <a:latin typeface="Times New Roman" panose="02020603050405020304" pitchFamily="18" charset="0"/>
                <a:ea typeface="Calibri" panose="020F0502020204030204" pitchFamily="34" charset="0"/>
                <a:cs typeface="MCS Taybah S_U normal."/>
              </a:rPr>
              <a:t>: </a:t>
            </a:r>
            <a:r>
              <a:rPr lang="ar-EG" sz="2400" dirty="0">
                <a:latin typeface="Times New Roman" panose="02020603050405020304" pitchFamily="18" charset="0"/>
                <a:ea typeface="Calibri" panose="020F0502020204030204" pitchFamily="34" charset="0"/>
                <a:cs typeface="Simplified Arabic" panose="02020603050405020304" pitchFamily="18" charset="-78"/>
              </a:rPr>
              <a:t>ويتولد عن الشعيرات الميتة </a:t>
            </a:r>
            <a:r>
              <a:rPr lang="en-US" sz="2400" dirty="0">
                <a:latin typeface="Times New Roman" panose="02020603050405020304" pitchFamily="18" charset="0"/>
                <a:ea typeface="Calibri" panose="020F0502020204030204" pitchFamily="34" charset="0"/>
                <a:cs typeface="Simplified Arabic" panose="02020603050405020304" pitchFamily="18" charset="-78"/>
              </a:rPr>
              <a:t>Dead Fibers</a:t>
            </a:r>
            <a:r>
              <a:rPr lang="ar-EG" sz="2400" dirty="0">
                <a:latin typeface="Times New Roman" panose="02020603050405020304" pitchFamily="18" charset="0"/>
                <a:ea typeface="Calibri" panose="020F0502020204030204" pitchFamily="34" charset="0"/>
                <a:cs typeface="Simplified Arabic" panose="02020603050405020304" pitchFamily="18" charset="-78"/>
              </a:rPr>
              <a:t>، والشعيرات غير الناضجة </a:t>
            </a:r>
            <a:r>
              <a:rPr lang="en-US" sz="2400" dirty="0">
                <a:latin typeface="Times New Roman" panose="02020603050405020304" pitchFamily="18" charset="0"/>
                <a:ea typeface="Calibri" panose="020F0502020204030204" pitchFamily="34" charset="0"/>
                <a:cs typeface="Simplified Arabic" panose="02020603050405020304" pitchFamily="18" charset="-78"/>
              </a:rPr>
              <a:t>Immature Fibers</a:t>
            </a:r>
            <a:r>
              <a:rPr lang="ar-EG" sz="2400" dirty="0">
                <a:latin typeface="Times New Roman" panose="02020603050405020304" pitchFamily="18" charset="0"/>
                <a:ea typeface="Calibri" panose="020F0502020204030204" pitchFamily="34" charset="0"/>
                <a:cs typeface="Simplified Arabic" panose="02020603050405020304" pitchFamily="18" charset="-78"/>
              </a:rPr>
              <a:t>، أثناء عملية الكرد، ويكثر تواجد النبس في الخيوط المسرحة، وتقل كثيرا في الخيوط الممشطة، حيث تقوم عملية التمشيط بالتخلص منها، ومن معظم الشعيرات القصيرة(أقل من 1سم تقريبا).</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ويعرف النبس أو عقد الغزل، على أنها موضع سميك في الخيط يقل طوله عن 3مم، وسمكه حوالي 140% من قطر الخيط.</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400" u="sng" dirty="0">
                <a:latin typeface="Times New Roman" panose="02020603050405020304" pitchFamily="18" charset="0"/>
                <a:ea typeface="Calibri" panose="020F0502020204030204" pitchFamily="34" charset="0"/>
                <a:cs typeface="MCS Taybah S_U normal."/>
              </a:rPr>
              <a:t>2- الموضع السميكة </a:t>
            </a:r>
            <a:r>
              <a:rPr lang="en-US" sz="2400" b="1" u="sng" dirty="0">
                <a:latin typeface="Times New Roman" panose="02020603050405020304" pitchFamily="18" charset="0"/>
                <a:ea typeface="Calibri" panose="020F0502020204030204" pitchFamily="34" charset="0"/>
                <a:cs typeface="MCS Taybah S_U normal."/>
              </a:rPr>
              <a:t>Thick</a:t>
            </a:r>
            <a:r>
              <a:rPr lang="en-US" sz="2400" u="sng" dirty="0">
                <a:latin typeface="Times New Roman" panose="02020603050405020304" pitchFamily="18" charset="0"/>
                <a:ea typeface="Calibri" panose="020F0502020204030204" pitchFamily="34" charset="0"/>
                <a:cs typeface="MCS Taybah S_U normal."/>
              </a:rPr>
              <a:t> </a:t>
            </a:r>
            <a:r>
              <a:rPr lang="en-US" sz="2400" b="1" u="sng" dirty="0">
                <a:latin typeface="Times New Roman" panose="02020603050405020304" pitchFamily="18" charset="0"/>
                <a:ea typeface="Calibri" panose="020F0502020204030204" pitchFamily="34" charset="0"/>
                <a:cs typeface="MCS Taybah S_U normal."/>
              </a:rPr>
              <a:t>places</a:t>
            </a:r>
            <a:r>
              <a:rPr lang="ar-EG" sz="2400" dirty="0">
                <a:latin typeface="Times New Roman" panose="02020603050405020304" pitchFamily="18" charset="0"/>
                <a:ea typeface="Calibri" panose="020F0502020204030204" pitchFamily="34" charset="0"/>
                <a:cs typeface="MCS Taybah S_U normal."/>
              </a:rPr>
              <a:t>: </a:t>
            </a:r>
            <a:r>
              <a:rPr lang="ar-EG" sz="2400" dirty="0">
                <a:latin typeface="Times New Roman" panose="02020603050405020304" pitchFamily="18" charset="0"/>
                <a:ea typeface="Calibri" panose="020F0502020204030204" pitchFamily="34" charset="0"/>
                <a:cs typeface="Simplified Arabic" panose="02020603050405020304" pitchFamily="18" charset="-78"/>
              </a:rPr>
              <a:t>السمك الأكبر من قطر الخيط، بما يعادل 200% وبطول أقل من 8سم.</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400" u="sng" dirty="0">
                <a:latin typeface="Times New Roman" panose="02020603050405020304" pitchFamily="18" charset="0"/>
                <a:ea typeface="Calibri" panose="020F0502020204030204" pitchFamily="34" charset="0"/>
                <a:cs typeface="MCS Taybah S_U normal."/>
              </a:rPr>
              <a:t>3- المواضع الرفيعة </a:t>
            </a:r>
            <a:r>
              <a:rPr lang="en-US" sz="2400" b="1" u="sng" dirty="0">
                <a:latin typeface="Times New Roman" panose="02020603050405020304" pitchFamily="18" charset="0"/>
                <a:ea typeface="Calibri" panose="020F0502020204030204" pitchFamily="34" charset="0"/>
                <a:cs typeface="MCS Taybah S_U normal."/>
              </a:rPr>
              <a:t>Thin</a:t>
            </a:r>
            <a:r>
              <a:rPr lang="en-US" sz="2400" u="sng" dirty="0">
                <a:latin typeface="Times New Roman" panose="02020603050405020304" pitchFamily="18" charset="0"/>
                <a:ea typeface="Calibri" panose="020F0502020204030204" pitchFamily="34" charset="0"/>
                <a:cs typeface="MCS Taybah S_U normal."/>
              </a:rPr>
              <a:t> </a:t>
            </a:r>
            <a:r>
              <a:rPr lang="en-US" sz="2400" b="1" u="sng" dirty="0">
                <a:latin typeface="Times New Roman" panose="02020603050405020304" pitchFamily="18" charset="0"/>
                <a:ea typeface="Calibri" panose="020F0502020204030204" pitchFamily="34" charset="0"/>
                <a:cs typeface="MCS Taybah S_U normal."/>
              </a:rPr>
              <a:t>Places</a:t>
            </a:r>
            <a:r>
              <a:rPr lang="ar-EG" sz="2400" dirty="0">
                <a:latin typeface="Times New Roman" panose="02020603050405020304" pitchFamily="18" charset="0"/>
                <a:ea typeface="Calibri" panose="020F0502020204030204" pitchFamily="34" charset="0"/>
                <a:cs typeface="MCS Taybah S_U normal."/>
              </a:rPr>
              <a:t>:</a:t>
            </a:r>
            <a:r>
              <a:rPr lang="ar-EG" sz="2400" dirty="0">
                <a:latin typeface="Times New Roman" panose="02020603050405020304" pitchFamily="18" charset="0"/>
                <a:ea typeface="Calibri" panose="020F0502020204030204" pitchFamily="34" charset="0"/>
                <a:cs typeface="Simplified Arabic" panose="02020603050405020304" pitchFamily="18" charset="-78"/>
              </a:rPr>
              <a:t> ويقل سمكها عن قطر الخيط بما يعادل-30% وبطول أقل من 8سم.</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1734076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78EC6-F9D2-4A52-9B87-AB54D306DEC7}"/>
              </a:ext>
            </a:extLst>
          </p:cNvPr>
          <p:cNvSpPr/>
          <p:nvPr/>
        </p:nvSpPr>
        <p:spPr>
          <a:xfrm>
            <a:off x="2068642" y="2263514"/>
            <a:ext cx="9938479" cy="3476336"/>
          </a:xfrm>
          <a:prstGeom prst="rect">
            <a:avLst/>
          </a:prstGeom>
        </p:spPr>
        <p:txBody>
          <a:bodyPr wrap="square">
            <a:spAutoFit/>
          </a:bodyPr>
          <a:lstStyle/>
          <a:p>
            <a:pPr algn="just">
              <a:lnSpc>
                <a:spcPct val="115000"/>
              </a:lnSpc>
            </a:pPr>
            <a:r>
              <a:rPr lang="ar-EG" sz="2400" u="sng" dirty="0">
                <a:latin typeface="Times New Roman" panose="02020603050405020304" pitchFamily="18" charset="0"/>
                <a:ea typeface="Calibri" panose="020F0502020204030204" pitchFamily="34" charset="0"/>
                <a:cs typeface="MCS Taybah S_U normal."/>
              </a:rPr>
              <a:t>4- المواضع الضعيفة </a:t>
            </a:r>
            <a:r>
              <a:rPr lang="en-US" sz="2400" b="1" u="sng" dirty="0">
                <a:latin typeface="Times New Roman" panose="02020603050405020304" pitchFamily="18" charset="0"/>
                <a:ea typeface="Calibri" panose="020F0502020204030204" pitchFamily="34" charset="0"/>
                <a:cs typeface="MCS Taybah S_U normal."/>
              </a:rPr>
              <a:t>Weak</a:t>
            </a:r>
            <a:r>
              <a:rPr lang="en-US" sz="2400" u="sng" dirty="0">
                <a:latin typeface="Times New Roman" panose="02020603050405020304" pitchFamily="18" charset="0"/>
                <a:ea typeface="Calibri" panose="020F0502020204030204" pitchFamily="34" charset="0"/>
                <a:cs typeface="MCS Taybah S_U normal."/>
              </a:rPr>
              <a:t> </a:t>
            </a:r>
            <a:r>
              <a:rPr lang="en-US" sz="2400" b="1" u="sng" dirty="0">
                <a:latin typeface="Times New Roman" panose="02020603050405020304" pitchFamily="18" charset="0"/>
                <a:ea typeface="Calibri" panose="020F0502020204030204" pitchFamily="34" charset="0"/>
                <a:cs typeface="MCS Taybah S_U normal."/>
              </a:rPr>
              <a:t>Places</a:t>
            </a:r>
            <a:r>
              <a:rPr lang="ar-EG" sz="2400" dirty="0">
                <a:latin typeface="Times New Roman" panose="02020603050405020304" pitchFamily="18" charset="0"/>
                <a:ea typeface="Calibri" panose="020F0502020204030204" pitchFamily="34" charset="0"/>
                <a:cs typeface="Simplified Arabic" panose="02020603050405020304" pitchFamily="18" charset="-78"/>
              </a:rPr>
              <a:t>: ويقل سمكها عن قطر الخيط إلى أقل من-45% من قطر الخيط.</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ويتم اكتشاف وقياس العيوب المتكررة على جهاز قياس درجة عدم الانتظام للخيط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 (</a:t>
            </a:r>
            <a:r>
              <a:rPr lang="en-US" sz="2400" dirty="0">
                <a:latin typeface="Times New Roman" panose="02020603050405020304" pitchFamily="18" charset="0"/>
                <a:ea typeface="Calibri" panose="020F0502020204030204" pitchFamily="34" charset="0"/>
                <a:cs typeface="Simplified Arabic" panose="02020603050405020304" pitchFamily="18" charset="-78"/>
              </a:rPr>
              <a:t>Degree of Irregularity, U</a:t>
            </a:r>
            <a:r>
              <a:rPr lang="ar-EG" sz="2400" dirty="0">
                <a:latin typeface="Times New Roman" panose="02020603050405020304" pitchFamily="18" charset="0"/>
                <a:ea typeface="Calibri" panose="020F0502020204030204" pitchFamily="34" charset="0"/>
                <a:cs typeface="Simplified Arabic" panose="02020603050405020304" pitchFamily="18" charset="-78"/>
              </a:rPr>
              <a:t>)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وتتواجد العيوب المتكررة بالخيط بتكرارات تتراوح بين (10: 5000) عيب/1000متر، موزع على عدد من العينات (عادة يكون 10 عينات) ويقوم جهاز تصنيف العيوب بحصر العيوب، وحسابها لكل عينة على حدة (للنبس وللمواضع السميكة والرفيعة ولدرجة عدم انتظام)، كل على حدة ومعادلة النتائج، وإخراجها في صورة تقرير مطبوع، منسوبة إلي 1000متر من الخيط.</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3094893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60B7AA-DB90-4B83-B97E-15EF0CF1ECE0}"/>
              </a:ext>
            </a:extLst>
          </p:cNvPr>
          <p:cNvSpPr/>
          <p:nvPr/>
        </p:nvSpPr>
        <p:spPr>
          <a:xfrm>
            <a:off x="3422754" y="1815064"/>
            <a:ext cx="7909810" cy="3227871"/>
          </a:xfrm>
          <a:prstGeom prst="rect">
            <a:avLst/>
          </a:prstGeom>
        </p:spPr>
        <p:txBody>
          <a:bodyPr wrap="square">
            <a:spAutoFit/>
          </a:bodyPr>
          <a:lstStyle/>
          <a:p>
            <a:pPr indent="215900">
              <a:lnSpc>
                <a:spcPct val="115000"/>
              </a:lnSpc>
            </a:pPr>
            <a:r>
              <a:rPr lang="ar-EG" sz="2400" b="1" u="sng" dirty="0">
                <a:latin typeface="Times New Roman" panose="02020603050405020304" pitchFamily="18" charset="0"/>
                <a:ea typeface="Calibri" panose="020F0502020204030204" pitchFamily="34" charset="0"/>
                <a:cs typeface="AdvertisingExtraBold"/>
              </a:rPr>
              <a:t>عيوب قسم التدويرات ووسائل علاجها:</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indent="219710">
              <a:lnSpc>
                <a:spcPct val="150000"/>
              </a:lnSpc>
            </a:pPr>
            <a:r>
              <a:rPr lang="ar-EG" sz="2400" dirty="0">
                <a:latin typeface="Times New Roman" panose="02020603050405020304" pitchFamily="18" charset="0"/>
                <a:ea typeface="Calibri" panose="020F0502020204030204" pitchFamily="34" charset="0"/>
                <a:cs typeface="AdvertisingExtraBold"/>
              </a:rPr>
              <a:t>يصل انتاج ماكينة التدوير الحديثة من 96 – 120 مردن الي ما يتعدي طن بالوردية وبافتراض أن وزن البكرة بعد التدوير 750 جرام فان هذا يعني أن عدد البكر يصل الي 1350 بكرة. وبافتراض ان نسبة العيوب 1.5% فان ذلك يعني أن عدد البكر المعيوب هو 20 بكرة بالوردية. و</a:t>
            </a:r>
            <a:r>
              <a:rPr lang="ar-EG" sz="2400" dirty="0">
                <a:latin typeface="Times New Roman" panose="02020603050405020304" pitchFamily="18" charset="0"/>
                <a:ea typeface="Calibri" panose="020F0502020204030204" pitchFamily="34" charset="0"/>
                <a:cs typeface="MCS Taybah S_U normal."/>
              </a:rPr>
              <a:t>يبين الجدول (4) التالي بعضا من العيوب الشائعة بقسم التدويرات وطريقة علاجها.</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588698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E3BC2-8424-4D35-B782-2263FD36C00D}"/>
              </a:ext>
            </a:extLst>
          </p:cNvPr>
          <p:cNvSpPr/>
          <p:nvPr/>
        </p:nvSpPr>
        <p:spPr>
          <a:xfrm>
            <a:off x="1744394" y="2602523"/>
            <a:ext cx="10170942" cy="3647152"/>
          </a:xfrm>
          <a:prstGeom prst="rect">
            <a:avLst/>
          </a:prstGeom>
        </p:spPr>
        <p:txBody>
          <a:bodyPr wrap="square">
            <a:spAutoFit/>
          </a:bodyPr>
          <a:lstStyle/>
          <a:p>
            <a:pPr marL="215900" algn="just">
              <a:lnSpc>
                <a:spcPct val="115000"/>
              </a:lnSpc>
            </a:pPr>
            <a:r>
              <a:rPr lang="ar-EG" sz="2400" b="1" u="sng" dirty="0">
                <a:latin typeface="Times New Roman" panose="02020603050405020304" pitchFamily="18" charset="0"/>
                <a:ea typeface="Calibri" panose="020F0502020204030204" pitchFamily="34" charset="0"/>
                <a:cs typeface="Simplified Arabic" panose="02020603050405020304" pitchFamily="18" charset="-78"/>
              </a:rPr>
              <a:t>خامسا: مجموعة التدوير (نظم التدوير) المباشر أو بالاحتكاك:-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5080"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   يتطلب تدوير الخيوط علي الأنواع المتعددة من البكر الحصول علي حركات ميكانيكية متعددة ولا ترتبط تلك الحركات الميكانيكية بنوعية البكر المستخدم. وتنحصر تلك الحركات الأساسية فيما يلي: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5080" algn="just">
              <a:lnSpc>
                <a:spcPct val="115000"/>
              </a:lnSpc>
            </a:pPr>
            <a:r>
              <a:rPr lang="ar-EG" sz="2400" b="1" u="sng" dirty="0">
                <a:latin typeface="Times New Roman" panose="02020603050405020304" pitchFamily="18" charset="0"/>
                <a:ea typeface="Calibri" panose="020F0502020204030204" pitchFamily="34" charset="0"/>
                <a:cs typeface="Simplified Arabic" panose="02020603050405020304" pitchFamily="18" charset="-78"/>
              </a:rPr>
              <a:t>أ- الحركة الدائرية: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5080"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   وهي الحركة المسئولة عن إدارة البكرة حول نفسها ليتسنى توزيع الخيط علي طول البكرة بطرق التوزيع المختلفة ويمكن التفريق بين ثلاث طرق رئيسية من طرق الإدارة وهي:-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90000"/>
              </a:lnSpc>
              <a:buFont typeface="+mj-lt"/>
              <a:buAutoNum type="arabicPeriod"/>
            </a:pPr>
            <a:r>
              <a:rPr lang="ar-EG" sz="2400" dirty="0">
                <a:latin typeface="Times New Roman" panose="02020603050405020304" pitchFamily="18" charset="0"/>
                <a:ea typeface="Calibri" panose="020F0502020204030204" pitchFamily="34" charset="0"/>
                <a:cs typeface="Simplified Arabic" panose="02020603050405020304" pitchFamily="18" charset="-78"/>
              </a:rPr>
              <a:t>الإدارة المباشرة ذات السرعة المتغيرة.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90000"/>
              </a:lnSpc>
              <a:buFont typeface="+mj-lt"/>
              <a:buAutoNum type="arabicPeriod"/>
            </a:pPr>
            <a:r>
              <a:rPr lang="ar-EG" sz="2400" dirty="0">
                <a:latin typeface="Times New Roman" panose="02020603050405020304" pitchFamily="18" charset="0"/>
                <a:ea typeface="Calibri" panose="020F0502020204030204" pitchFamily="34" charset="0"/>
                <a:cs typeface="Simplified Arabic" panose="02020603050405020304" pitchFamily="18" charset="-78"/>
              </a:rPr>
              <a:t>الإدارة المباشرة ذات السرعة الثابتة.</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90000"/>
              </a:lnSpc>
              <a:buFont typeface="+mj-lt"/>
              <a:buAutoNum type="arabicPeriod"/>
            </a:pPr>
            <a:r>
              <a:rPr lang="ar-EG" sz="2400" dirty="0">
                <a:latin typeface="Times New Roman" panose="02020603050405020304" pitchFamily="18" charset="0"/>
                <a:ea typeface="Calibri" panose="020F0502020204030204" pitchFamily="34" charset="0"/>
                <a:cs typeface="Simplified Arabic" panose="02020603050405020304" pitchFamily="18" charset="-78"/>
              </a:rPr>
              <a:t>الإدارة الغير مباشرة بالاحتكاك.</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2325538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64D4E7-D07E-4A06-B5D7-D293806232AB}"/>
              </a:ext>
            </a:extLst>
          </p:cNvPr>
          <p:cNvGraphicFramePr>
            <a:graphicFrameLocks noGrp="1"/>
          </p:cNvGraphicFramePr>
          <p:nvPr>
            <p:extLst>
              <p:ext uri="{D42A27DB-BD31-4B8C-83A1-F6EECF244321}">
                <p14:modId xmlns:p14="http://schemas.microsoft.com/office/powerpoint/2010/main" val="3811917051"/>
              </p:ext>
            </p:extLst>
          </p:nvPr>
        </p:nvGraphicFramePr>
        <p:xfrm>
          <a:off x="0" y="0"/>
          <a:ext cx="12192000" cy="6857999"/>
        </p:xfrm>
        <a:graphic>
          <a:graphicData uri="http://schemas.openxmlformats.org/drawingml/2006/table">
            <a:tbl>
              <a:tblPr rtl="1" firstRow="1" firstCol="1" bandRow="1">
                <a:tableStyleId>{5C22544A-7EE6-4342-B048-85BDC9FD1C3A}</a:tableStyleId>
              </a:tblPr>
              <a:tblGrid>
                <a:gridCol w="3814485">
                  <a:extLst>
                    <a:ext uri="{9D8B030D-6E8A-4147-A177-3AD203B41FA5}">
                      <a16:colId xmlns:a16="http://schemas.microsoft.com/office/drawing/2014/main" val="777508054"/>
                    </a:ext>
                  </a:extLst>
                </a:gridCol>
                <a:gridCol w="8377515">
                  <a:extLst>
                    <a:ext uri="{9D8B030D-6E8A-4147-A177-3AD203B41FA5}">
                      <a16:colId xmlns:a16="http://schemas.microsoft.com/office/drawing/2014/main" val="3967121169"/>
                    </a:ext>
                  </a:extLst>
                </a:gridCol>
              </a:tblGrid>
              <a:tr h="390761">
                <a:tc>
                  <a:txBody>
                    <a:bodyPr/>
                    <a:lstStyle/>
                    <a:p>
                      <a:pPr marL="0" marR="0" algn="ctr" rtl="1">
                        <a:lnSpc>
                          <a:spcPct val="115000"/>
                        </a:lnSpc>
                        <a:spcBef>
                          <a:spcPts val="0"/>
                        </a:spcBef>
                        <a:spcAft>
                          <a:spcPts val="0"/>
                        </a:spcAft>
                      </a:pPr>
                      <a:r>
                        <a:rPr lang="ar-EG" sz="2000" b="1" dirty="0">
                          <a:effectLst/>
                        </a:rPr>
                        <a:t>العيــــب</a:t>
                      </a:r>
                      <a:endParaRPr lang="en-US" sz="2000" b="1" dirty="0">
                        <a:effectLst/>
                        <a:latin typeface="Times New Roman" panose="02020603050405020304" pitchFamily="18" charset="0"/>
                        <a:ea typeface="Calibri" panose="020F0502020204030204" pitchFamily="34" charset="0"/>
                        <a:cs typeface="Simplified Arabic" panose="02020603050405020304" pitchFamily="18" charset="-78"/>
                      </a:endParaRPr>
                    </a:p>
                  </a:txBody>
                  <a:tcPr marL="64300" marR="64300" marT="0" marB="0" anchor="ctr"/>
                </a:tc>
                <a:tc>
                  <a:txBody>
                    <a:bodyPr/>
                    <a:lstStyle/>
                    <a:p>
                      <a:pPr marL="0" marR="0" algn="ctr" rtl="1">
                        <a:lnSpc>
                          <a:spcPct val="115000"/>
                        </a:lnSpc>
                        <a:spcBef>
                          <a:spcPts val="0"/>
                        </a:spcBef>
                        <a:spcAft>
                          <a:spcPts val="0"/>
                        </a:spcAft>
                      </a:pPr>
                      <a:r>
                        <a:rPr lang="ar-EG" sz="2000" b="1" dirty="0">
                          <a:effectLst/>
                        </a:rPr>
                        <a:t>طريقـــة العـلاج</a:t>
                      </a:r>
                      <a:endParaRPr lang="en-US" sz="2000" b="1" dirty="0">
                        <a:effectLst/>
                        <a:latin typeface="Times New Roman" panose="02020603050405020304" pitchFamily="18" charset="0"/>
                        <a:ea typeface="Calibri" panose="020F0502020204030204" pitchFamily="34" charset="0"/>
                        <a:cs typeface="Simplified Arabic" panose="02020603050405020304" pitchFamily="18" charset="-78"/>
                      </a:endParaRPr>
                    </a:p>
                  </a:txBody>
                  <a:tcPr marL="64300" marR="64300" marT="0" marB="0" anchor="ctr"/>
                </a:tc>
                <a:extLst>
                  <a:ext uri="{0D108BD9-81ED-4DB2-BD59-A6C34878D82A}">
                    <a16:rowId xmlns:a16="http://schemas.microsoft.com/office/drawing/2014/main" val="898108157"/>
                  </a:ext>
                </a:extLst>
              </a:tr>
              <a:tr h="1073938">
                <a:tc>
                  <a:txBody>
                    <a:bodyPr/>
                    <a:lstStyle/>
                    <a:p>
                      <a:pPr marL="0" marR="0" algn="just" rtl="1">
                        <a:lnSpc>
                          <a:spcPct val="115000"/>
                        </a:lnSpc>
                        <a:spcBef>
                          <a:spcPts val="0"/>
                        </a:spcBef>
                        <a:spcAft>
                          <a:spcPts val="1000"/>
                        </a:spcAft>
                      </a:pPr>
                      <a:r>
                        <a:rPr lang="ar-EG" sz="2000" b="1" dirty="0">
                          <a:effectLst/>
                        </a:rPr>
                        <a:t>1- البكر المنتج رخو جدا</a:t>
                      </a:r>
                      <a:endParaRPr lang="en-US" sz="2000" b="1" dirty="0">
                        <a:effectLst/>
                        <a:latin typeface="Times New Roman" panose="02020603050405020304" pitchFamily="18" charset="0"/>
                        <a:ea typeface="Calibri" panose="020F0502020204030204" pitchFamily="34" charset="0"/>
                        <a:cs typeface="Simplified Arabic" panose="02020603050405020304" pitchFamily="18" charset="-78"/>
                      </a:endParaRPr>
                    </a:p>
                  </a:txBody>
                  <a:tcPr marL="64300" marR="64300" marT="0" marB="0" anchor="ctr"/>
                </a:tc>
                <a:tc>
                  <a:txBody>
                    <a:bodyPr/>
                    <a:lstStyle/>
                    <a:p>
                      <a:pPr marL="0" marR="0" algn="just" rtl="1">
                        <a:lnSpc>
                          <a:spcPct val="115000"/>
                        </a:lnSpc>
                        <a:spcBef>
                          <a:spcPts val="0"/>
                        </a:spcBef>
                        <a:spcAft>
                          <a:spcPts val="0"/>
                        </a:spcAft>
                      </a:pPr>
                      <a:r>
                        <a:rPr lang="ar-EG" sz="2000" b="1">
                          <a:effectLst/>
                        </a:rPr>
                        <a:t>- زيادة تحميل جهاز الشدد، إما بزيادة ضغط السوستة، أو زيادة عدد الحلقات المؤثرة على الطبق العلوي، أو زيادة تنظيف الحيز المحصور بين طبقي مجموعة الشدد.</a:t>
                      </a:r>
                      <a:endParaRPr lang="en-US" sz="2000" b="1">
                        <a:effectLst/>
                        <a:latin typeface="Times New Roman" panose="02020603050405020304" pitchFamily="18" charset="0"/>
                        <a:ea typeface="Calibri" panose="020F0502020204030204" pitchFamily="34" charset="0"/>
                        <a:cs typeface="Simplified Arabic" panose="02020603050405020304" pitchFamily="18" charset="-78"/>
                      </a:endParaRPr>
                    </a:p>
                  </a:txBody>
                  <a:tcPr marL="64300" marR="64300" marT="0" marB="0"/>
                </a:tc>
                <a:extLst>
                  <a:ext uri="{0D108BD9-81ED-4DB2-BD59-A6C34878D82A}">
                    <a16:rowId xmlns:a16="http://schemas.microsoft.com/office/drawing/2014/main" val="3355609373"/>
                  </a:ext>
                </a:extLst>
              </a:tr>
              <a:tr h="712025">
                <a:tc>
                  <a:txBody>
                    <a:bodyPr/>
                    <a:lstStyle/>
                    <a:p>
                      <a:pPr marL="0" marR="0" algn="just" rtl="1">
                        <a:lnSpc>
                          <a:spcPct val="115000"/>
                        </a:lnSpc>
                        <a:spcBef>
                          <a:spcPts val="0"/>
                        </a:spcBef>
                        <a:spcAft>
                          <a:spcPts val="1000"/>
                        </a:spcAft>
                      </a:pPr>
                      <a:r>
                        <a:rPr lang="ar-EG" sz="2000" b="1">
                          <a:effectLst/>
                        </a:rPr>
                        <a:t>2- البكر المنتج صلب جدا</a:t>
                      </a:r>
                      <a:endParaRPr lang="en-US" sz="2000" b="1">
                        <a:effectLst/>
                        <a:latin typeface="Times New Roman" panose="02020603050405020304" pitchFamily="18" charset="0"/>
                        <a:ea typeface="Calibri" panose="020F0502020204030204" pitchFamily="34" charset="0"/>
                        <a:cs typeface="Simplified Arabic" panose="02020603050405020304" pitchFamily="18" charset="-78"/>
                      </a:endParaRPr>
                    </a:p>
                  </a:txBody>
                  <a:tcPr marL="64300" marR="64300" marT="0" marB="0" anchor="ctr"/>
                </a:tc>
                <a:tc>
                  <a:txBody>
                    <a:bodyPr/>
                    <a:lstStyle/>
                    <a:p>
                      <a:pPr marL="0" marR="0" algn="just" rtl="1">
                        <a:lnSpc>
                          <a:spcPct val="115000"/>
                        </a:lnSpc>
                        <a:spcBef>
                          <a:spcPts val="0"/>
                        </a:spcBef>
                        <a:spcAft>
                          <a:spcPts val="0"/>
                        </a:spcAft>
                      </a:pPr>
                      <a:r>
                        <a:rPr lang="ar-EG" sz="2000" b="1" dirty="0">
                          <a:effectLst/>
                        </a:rPr>
                        <a:t>- تقليل الشدد بتقليل ضغط السوستة، أو تقليل عدد الحلقات المؤثرة على الطبق العلوي.</a:t>
                      </a:r>
                      <a:endParaRPr lang="en-US" sz="2000" b="1" dirty="0">
                        <a:effectLst/>
                        <a:latin typeface="Times New Roman" panose="02020603050405020304" pitchFamily="18" charset="0"/>
                        <a:ea typeface="Calibri" panose="020F0502020204030204" pitchFamily="34" charset="0"/>
                        <a:cs typeface="Simplified Arabic" panose="02020603050405020304" pitchFamily="18" charset="-78"/>
                      </a:endParaRPr>
                    </a:p>
                  </a:txBody>
                  <a:tcPr marL="64300" marR="64300" marT="0" marB="0"/>
                </a:tc>
                <a:extLst>
                  <a:ext uri="{0D108BD9-81ED-4DB2-BD59-A6C34878D82A}">
                    <a16:rowId xmlns:a16="http://schemas.microsoft.com/office/drawing/2014/main" val="2079935049"/>
                  </a:ext>
                </a:extLst>
              </a:tr>
              <a:tr h="350840">
                <a:tc>
                  <a:txBody>
                    <a:bodyPr/>
                    <a:lstStyle/>
                    <a:p>
                      <a:pPr marL="0" marR="0" algn="just" rtl="1">
                        <a:lnSpc>
                          <a:spcPct val="115000"/>
                        </a:lnSpc>
                        <a:spcBef>
                          <a:spcPts val="0"/>
                        </a:spcBef>
                        <a:spcAft>
                          <a:spcPts val="1000"/>
                        </a:spcAft>
                      </a:pPr>
                      <a:r>
                        <a:rPr lang="ar-EG" sz="2000" b="1">
                          <a:effectLst/>
                        </a:rPr>
                        <a:t>3- ظهور عيوب الغزل بوضوح</a:t>
                      </a:r>
                      <a:endParaRPr lang="en-US" sz="2000" b="1">
                        <a:effectLst/>
                        <a:latin typeface="Times New Roman" panose="02020603050405020304" pitchFamily="18" charset="0"/>
                        <a:ea typeface="Calibri" panose="020F0502020204030204" pitchFamily="34" charset="0"/>
                        <a:cs typeface="Simplified Arabic" panose="02020603050405020304" pitchFamily="18" charset="-78"/>
                      </a:endParaRPr>
                    </a:p>
                  </a:txBody>
                  <a:tcPr marL="64300" marR="64300" marT="0" marB="0" anchor="ctr"/>
                </a:tc>
                <a:tc>
                  <a:txBody>
                    <a:bodyPr/>
                    <a:lstStyle/>
                    <a:p>
                      <a:pPr marL="0" marR="0" algn="just" rtl="1">
                        <a:lnSpc>
                          <a:spcPct val="115000"/>
                        </a:lnSpc>
                        <a:spcBef>
                          <a:spcPts val="0"/>
                        </a:spcBef>
                        <a:spcAft>
                          <a:spcPts val="0"/>
                        </a:spcAft>
                      </a:pPr>
                      <a:r>
                        <a:rPr lang="ar-EG" sz="2000" b="1">
                          <a:effectLst/>
                        </a:rPr>
                        <a:t>- إعادة ضبط مجموعات تنظيف الخيط، بهدف زيادة درجة النظافة.</a:t>
                      </a:r>
                      <a:endParaRPr lang="en-US" sz="2000" b="1">
                        <a:effectLst/>
                        <a:latin typeface="Times New Roman" panose="02020603050405020304" pitchFamily="18" charset="0"/>
                        <a:ea typeface="Calibri" panose="020F0502020204030204" pitchFamily="34" charset="0"/>
                        <a:cs typeface="Simplified Arabic" panose="02020603050405020304" pitchFamily="18" charset="-78"/>
                      </a:endParaRPr>
                    </a:p>
                  </a:txBody>
                  <a:tcPr marL="64300" marR="64300" marT="0" marB="0"/>
                </a:tc>
                <a:extLst>
                  <a:ext uri="{0D108BD9-81ED-4DB2-BD59-A6C34878D82A}">
                    <a16:rowId xmlns:a16="http://schemas.microsoft.com/office/drawing/2014/main" val="2037637375"/>
                  </a:ext>
                </a:extLst>
              </a:tr>
              <a:tr h="732669">
                <a:tc>
                  <a:txBody>
                    <a:bodyPr/>
                    <a:lstStyle/>
                    <a:p>
                      <a:pPr marL="0" marR="0" algn="just" rtl="1">
                        <a:lnSpc>
                          <a:spcPct val="115000"/>
                        </a:lnSpc>
                        <a:spcBef>
                          <a:spcPts val="0"/>
                        </a:spcBef>
                        <a:spcAft>
                          <a:spcPts val="1000"/>
                        </a:spcAft>
                      </a:pPr>
                      <a:r>
                        <a:rPr lang="ar-EG" sz="2000" b="1">
                          <a:effectLst/>
                        </a:rPr>
                        <a:t>4- استمرار تقطيع الخيط عند مواضع السحب</a:t>
                      </a:r>
                      <a:endParaRPr lang="en-US" sz="2000" b="1">
                        <a:effectLst/>
                        <a:latin typeface="Times New Roman" panose="02020603050405020304" pitchFamily="18" charset="0"/>
                        <a:ea typeface="Calibri" panose="020F0502020204030204" pitchFamily="34" charset="0"/>
                        <a:cs typeface="Simplified Arabic" panose="02020603050405020304" pitchFamily="18" charset="-78"/>
                      </a:endParaRPr>
                    </a:p>
                  </a:txBody>
                  <a:tcPr marL="64300" marR="64300" marT="0" marB="0" anchor="ctr"/>
                </a:tc>
                <a:tc>
                  <a:txBody>
                    <a:bodyPr/>
                    <a:lstStyle/>
                    <a:p>
                      <a:pPr marL="0" marR="0" algn="just" rtl="1">
                        <a:lnSpc>
                          <a:spcPct val="115000"/>
                        </a:lnSpc>
                        <a:spcBef>
                          <a:spcPts val="0"/>
                        </a:spcBef>
                        <a:spcAft>
                          <a:spcPts val="0"/>
                        </a:spcAft>
                      </a:pPr>
                      <a:r>
                        <a:rPr lang="ar-EG" sz="2000" b="1">
                          <a:effectLst/>
                        </a:rPr>
                        <a:t>- يلزم مراجعة أماكن تثبيت مرادن البوبين المغذي، بحيث لا تهتز بالإضافة إلى تعامدها على خط الأرض.</a:t>
                      </a:r>
                      <a:endParaRPr lang="en-US" sz="2000" b="1">
                        <a:effectLst/>
                        <a:latin typeface="Times New Roman" panose="02020603050405020304" pitchFamily="18" charset="0"/>
                        <a:ea typeface="Calibri" panose="020F0502020204030204" pitchFamily="34" charset="0"/>
                        <a:cs typeface="Simplified Arabic" panose="02020603050405020304" pitchFamily="18" charset="-78"/>
                      </a:endParaRPr>
                    </a:p>
                  </a:txBody>
                  <a:tcPr marL="64300" marR="64300" marT="0" marB="0"/>
                </a:tc>
                <a:extLst>
                  <a:ext uri="{0D108BD9-81ED-4DB2-BD59-A6C34878D82A}">
                    <a16:rowId xmlns:a16="http://schemas.microsoft.com/office/drawing/2014/main" val="3990091637"/>
                  </a:ext>
                </a:extLst>
              </a:tr>
              <a:tr h="1114498">
                <a:tc>
                  <a:txBody>
                    <a:bodyPr/>
                    <a:lstStyle/>
                    <a:p>
                      <a:pPr marL="0" marR="0" algn="just" rtl="1">
                        <a:lnSpc>
                          <a:spcPct val="115000"/>
                        </a:lnSpc>
                        <a:spcBef>
                          <a:spcPts val="0"/>
                        </a:spcBef>
                        <a:spcAft>
                          <a:spcPts val="1000"/>
                        </a:spcAft>
                      </a:pPr>
                      <a:r>
                        <a:rPr lang="ar-EG" sz="2000" b="1" dirty="0">
                          <a:effectLst/>
                        </a:rPr>
                        <a:t>5- انزلاق الخيط خارج الدليل، أو استمرار التدوير على البكرة بشكل اسطواني</a:t>
                      </a:r>
                      <a:endParaRPr lang="en-US" sz="2000" b="1" dirty="0">
                        <a:effectLst/>
                        <a:latin typeface="Times New Roman" panose="02020603050405020304" pitchFamily="18" charset="0"/>
                        <a:ea typeface="Calibri" panose="020F0502020204030204" pitchFamily="34" charset="0"/>
                        <a:cs typeface="Simplified Arabic" panose="02020603050405020304" pitchFamily="18" charset="-78"/>
                      </a:endParaRPr>
                    </a:p>
                  </a:txBody>
                  <a:tcPr marL="64300" marR="64300" marT="0" marB="0" anchor="ctr"/>
                </a:tc>
                <a:tc>
                  <a:txBody>
                    <a:bodyPr/>
                    <a:lstStyle/>
                    <a:p>
                      <a:pPr marL="0" marR="0" algn="just" rtl="1">
                        <a:lnSpc>
                          <a:spcPct val="115000"/>
                        </a:lnSpc>
                        <a:spcBef>
                          <a:spcPts val="0"/>
                        </a:spcBef>
                        <a:spcAft>
                          <a:spcPts val="0"/>
                        </a:spcAft>
                      </a:pPr>
                      <a:r>
                        <a:rPr lang="ar-EG" sz="2000" b="1" dirty="0">
                          <a:effectLst/>
                        </a:rPr>
                        <a:t>- يظهر هذا العيب بماكينة تدوير الخيوط ذات السلندرات ذات الشقوق ويجب تنظيف حيز توجيه الخيط.</a:t>
                      </a:r>
                      <a:endParaRPr lang="en-US" sz="2000" b="1" dirty="0">
                        <a:effectLst/>
                        <a:latin typeface="Times New Roman" panose="02020603050405020304" pitchFamily="18" charset="0"/>
                        <a:ea typeface="Calibri" panose="020F0502020204030204" pitchFamily="34" charset="0"/>
                        <a:cs typeface="Simplified Arabic" panose="02020603050405020304" pitchFamily="18" charset="-78"/>
                      </a:endParaRPr>
                    </a:p>
                  </a:txBody>
                  <a:tcPr marL="64300" marR="64300" marT="0" marB="0"/>
                </a:tc>
                <a:extLst>
                  <a:ext uri="{0D108BD9-81ED-4DB2-BD59-A6C34878D82A}">
                    <a16:rowId xmlns:a16="http://schemas.microsoft.com/office/drawing/2014/main" val="3823464264"/>
                  </a:ext>
                </a:extLst>
              </a:tr>
              <a:tr h="350840">
                <a:tc>
                  <a:txBody>
                    <a:bodyPr/>
                    <a:lstStyle/>
                    <a:p>
                      <a:pPr marL="0" marR="0" algn="just" rtl="1">
                        <a:lnSpc>
                          <a:spcPct val="115000"/>
                        </a:lnSpc>
                        <a:spcBef>
                          <a:spcPts val="0"/>
                        </a:spcBef>
                        <a:spcAft>
                          <a:spcPts val="0"/>
                        </a:spcAft>
                      </a:pPr>
                      <a:r>
                        <a:rPr lang="ar-EG" sz="2000" b="1">
                          <a:effectLst/>
                        </a:rPr>
                        <a:t>6- ظهور أطراف طويلة للعقد</a:t>
                      </a:r>
                      <a:endParaRPr lang="en-US" sz="2000" b="1">
                        <a:effectLst/>
                        <a:latin typeface="Times New Roman" panose="02020603050405020304" pitchFamily="18" charset="0"/>
                        <a:ea typeface="Calibri" panose="020F0502020204030204" pitchFamily="34" charset="0"/>
                        <a:cs typeface="Simplified Arabic" panose="02020603050405020304" pitchFamily="18" charset="-78"/>
                      </a:endParaRPr>
                    </a:p>
                  </a:txBody>
                  <a:tcPr marL="64300" marR="64300" marT="0" marB="0" anchor="ctr"/>
                </a:tc>
                <a:tc>
                  <a:txBody>
                    <a:bodyPr/>
                    <a:lstStyle/>
                    <a:p>
                      <a:pPr marL="0" marR="0" algn="just" rtl="1">
                        <a:lnSpc>
                          <a:spcPct val="115000"/>
                        </a:lnSpc>
                        <a:spcBef>
                          <a:spcPts val="0"/>
                        </a:spcBef>
                        <a:spcAft>
                          <a:spcPts val="0"/>
                        </a:spcAft>
                      </a:pPr>
                      <a:r>
                        <a:rPr lang="ar-EG" sz="2000" b="1">
                          <a:effectLst/>
                        </a:rPr>
                        <a:t>- يجب استخدام ماكينة العقدة، وذلك تجنبا لتعطل المراحل التالية</a:t>
                      </a:r>
                      <a:endParaRPr lang="en-US" sz="2000" b="1">
                        <a:effectLst/>
                        <a:latin typeface="Times New Roman" panose="02020603050405020304" pitchFamily="18" charset="0"/>
                        <a:ea typeface="Calibri" panose="020F0502020204030204" pitchFamily="34" charset="0"/>
                        <a:cs typeface="Simplified Arabic" panose="02020603050405020304" pitchFamily="18" charset="-78"/>
                      </a:endParaRPr>
                    </a:p>
                  </a:txBody>
                  <a:tcPr marL="64300" marR="64300" marT="0" marB="0"/>
                </a:tc>
                <a:extLst>
                  <a:ext uri="{0D108BD9-81ED-4DB2-BD59-A6C34878D82A}">
                    <a16:rowId xmlns:a16="http://schemas.microsoft.com/office/drawing/2014/main" val="2658400503"/>
                  </a:ext>
                </a:extLst>
              </a:tr>
              <a:tr h="2132428">
                <a:tc>
                  <a:txBody>
                    <a:bodyPr/>
                    <a:lstStyle/>
                    <a:p>
                      <a:pPr marL="0" marR="0" algn="ctr" rtl="1">
                        <a:lnSpc>
                          <a:spcPct val="115000"/>
                        </a:lnSpc>
                        <a:spcBef>
                          <a:spcPts val="0"/>
                        </a:spcBef>
                        <a:spcAft>
                          <a:spcPts val="1000"/>
                        </a:spcAft>
                      </a:pPr>
                      <a:r>
                        <a:rPr lang="ar-EG" sz="2000" b="1" dirty="0">
                          <a:effectLst/>
                        </a:rPr>
                        <a:t>7- وجود أماكن صلبة ورخوة على البكرة الواحدة</a:t>
                      </a:r>
                      <a:endParaRPr lang="en-US" sz="2000" b="1" dirty="0">
                        <a:effectLst/>
                        <a:latin typeface="Times New Roman" panose="02020603050405020304" pitchFamily="18" charset="0"/>
                        <a:ea typeface="Calibri" panose="020F0502020204030204" pitchFamily="34" charset="0"/>
                        <a:cs typeface="Simplified Arabic" panose="02020603050405020304" pitchFamily="18" charset="-78"/>
                      </a:endParaRPr>
                    </a:p>
                  </a:txBody>
                  <a:tcPr marL="64300" marR="64300" marT="0" marB="0"/>
                </a:tc>
                <a:tc>
                  <a:txBody>
                    <a:bodyPr/>
                    <a:lstStyle/>
                    <a:p>
                      <a:pPr marL="0" marR="0" algn="just" rtl="1">
                        <a:lnSpc>
                          <a:spcPct val="115000"/>
                        </a:lnSpc>
                        <a:spcBef>
                          <a:spcPts val="0"/>
                        </a:spcBef>
                        <a:spcAft>
                          <a:spcPts val="0"/>
                        </a:spcAft>
                      </a:pPr>
                      <a:r>
                        <a:rPr lang="ar-EG" sz="2000" b="1" dirty="0">
                          <a:effectLst/>
                        </a:rPr>
                        <a:t>- يلزم مراجعة التوازي بين البكرة والمردن، ويتم ذلك بوضع ورقة كربون وورقة بيضاء بين البكرة والمردن، وبإدارة المردن فإنه في حالة التوازي التام بين محوريهما، تظهر الورقة بيضاء، أو تتساوى درجة ظهور الكربون أما في حالة عدم التوازي، فيظهر جانب أبيض وجانب به آثار ورقة الكربون، وهو الجانب الذي يلزم إبعاده بنفس القدر.</a:t>
                      </a:r>
                      <a:endParaRPr lang="en-US" sz="2000" b="1" dirty="0">
                        <a:effectLst/>
                        <a:latin typeface="Times New Roman" panose="02020603050405020304" pitchFamily="18" charset="0"/>
                        <a:ea typeface="Calibri" panose="020F0502020204030204" pitchFamily="34" charset="0"/>
                        <a:cs typeface="Simplified Arabic" panose="02020603050405020304" pitchFamily="18" charset="-78"/>
                      </a:endParaRPr>
                    </a:p>
                  </a:txBody>
                  <a:tcPr marL="64300" marR="64300" marT="0" marB="0"/>
                </a:tc>
                <a:extLst>
                  <a:ext uri="{0D108BD9-81ED-4DB2-BD59-A6C34878D82A}">
                    <a16:rowId xmlns:a16="http://schemas.microsoft.com/office/drawing/2014/main" val="1953233239"/>
                  </a:ext>
                </a:extLst>
              </a:tr>
            </a:tbl>
          </a:graphicData>
        </a:graphic>
      </p:graphicFrame>
    </p:spTree>
    <p:extLst>
      <p:ext uri="{BB962C8B-B14F-4D97-AF65-F5344CB8AC3E}">
        <p14:creationId xmlns:p14="http://schemas.microsoft.com/office/powerpoint/2010/main" val="3029794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8D3E8A-1468-4F59-AEA1-CDF9F917330D}"/>
              </a:ext>
            </a:extLst>
          </p:cNvPr>
          <p:cNvSpPr/>
          <p:nvPr/>
        </p:nvSpPr>
        <p:spPr>
          <a:xfrm>
            <a:off x="1049311" y="359249"/>
            <a:ext cx="10930878" cy="6370975"/>
          </a:xfrm>
          <a:prstGeom prst="rect">
            <a:avLst/>
          </a:prstGeom>
        </p:spPr>
        <p:txBody>
          <a:bodyPr wrap="square">
            <a:spAutoFit/>
          </a:bodyPr>
          <a:lstStyle/>
          <a:p>
            <a:pPr algn="just">
              <a:lnSpc>
                <a:spcPct val="115000"/>
              </a:lnSpc>
            </a:pPr>
            <a:r>
              <a:rPr lang="ar-EG" sz="2000" b="1" u="sng" dirty="0">
                <a:latin typeface="Times New Roman" panose="02020603050405020304" pitchFamily="18" charset="0"/>
                <a:ea typeface="Calibri" panose="020F0502020204030204" pitchFamily="34" charset="0"/>
                <a:cs typeface="MCS Taybah S_U normal."/>
              </a:rPr>
              <a:t>حسابات الإنتاج لماكينة التدوير: </a:t>
            </a:r>
            <a:endParaRPr lang="en-US" sz="20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50000"/>
              </a:lnSpc>
              <a:spcAft>
                <a:spcPts val="1200"/>
              </a:spcAft>
            </a:pPr>
            <a:r>
              <a:rPr lang="ar-EG" sz="2000" dirty="0">
                <a:latin typeface="Times New Roman" panose="02020603050405020304" pitchFamily="18" charset="0"/>
                <a:ea typeface="Calibri" panose="020F0502020204030204" pitchFamily="34" charset="0"/>
                <a:cs typeface="MCS Taybah S_U normal."/>
              </a:rPr>
              <a:t>    تعتمد عملية التدوير حاليا علي الأتوماتيكية شبة المطلقة ذات السرعات العالية التي تصل إلي 1500 متر/ الدقيقة وأصبح دور العامل فيها صغيرا جدا فالتغذية بماسورة الغزل وتقليع الكون المنتج يتم أوتوماتيكيا، هذا الي جانب ما شوهد في المعارض الدولية لمصنعي ماكينات الغزل والنسيج الذين عرضوا منتجاتهم من خطوط الإنتاج المتكاملة المتصلة والتي تعمل بصفة أتوماتيكية من الخلط والتفتيح بمرحلة الغزل وحتي تدويرات الكون دون تدخل من العامل في عميات النقل وتداول. بل كل العمليات تحت التحكم الكامل عن طريق أجهزة المراقبة الأتوماتيكية أثناء العمليات وعن طريق الإدارة المركزية من خلال شبكة الكمبيوتر بالمصنع. وأصبح الإنتاج يتأثر بالعوامل الأتية:-</a:t>
            </a:r>
            <a:endParaRPr lang="en-US" sz="20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spcBef>
                <a:spcPts val="600"/>
              </a:spcBef>
              <a:spcAft>
                <a:spcPts val="600"/>
              </a:spcAft>
              <a:buFont typeface="+mj-lt"/>
              <a:buAutoNum type="arabicPeriod"/>
            </a:pPr>
            <a:r>
              <a:rPr lang="ar-EG" sz="2000" dirty="0">
                <a:latin typeface="Times New Roman" panose="02020603050405020304" pitchFamily="18" charset="0"/>
                <a:ea typeface="Calibri" panose="020F0502020204030204" pitchFamily="34" charset="0"/>
                <a:cs typeface="MCS Taybah S_U normal."/>
              </a:rPr>
              <a:t>الوقت الذي تستغرقه الآلة في عملية التغذية ببوبينات الغزل.</a:t>
            </a:r>
            <a:endParaRPr lang="en-US" sz="20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spcBef>
                <a:spcPts val="600"/>
              </a:spcBef>
              <a:spcAft>
                <a:spcPts val="600"/>
              </a:spcAft>
              <a:buFont typeface="+mj-lt"/>
              <a:buAutoNum type="arabicPeriod"/>
            </a:pPr>
            <a:r>
              <a:rPr lang="ar-EG" sz="2000" dirty="0">
                <a:latin typeface="Times New Roman" panose="02020603050405020304" pitchFamily="18" charset="0"/>
                <a:ea typeface="Calibri" panose="020F0502020204030204" pitchFamily="34" charset="0"/>
                <a:cs typeface="MCS Taybah S_U normal."/>
              </a:rPr>
              <a:t>زمن اصلاح القطع بعقدة أو لحام.</a:t>
            </a:r>
            <a:endParaRPr lang="en-US" sz="20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spcBef>
                <a:spcPts val="600"/>
              </a:spcBef>
              <a:spcAft>
                <a:spcPts val="600"/>
              </a:spcAft>
              <a:buFont typeface="+mj-lt"/>
              <a:buAutoNum type="arabicPeriod"/>
            </a:pPr>
            <a:r>
              <a:rPr lang="ar-EG" sz="2000" dirty="0">
                <a:latin typeface="Times New Roman" panose="02020603050405020304" pitchFamily="18" charset="0"/>
                <a:ea typeface="Calibri" panose="020F0502020204030204" pitchFamily="34" charset="0"/>
                <a:cs typeface="MCS Taybah S_U normal."/>
              </a:rPr>
              <a:t>دورة جهاز العقدة أو اللحام.</a:t>
            </a:r>
            <a:endParaRPr lang="en-US" sz="20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spcBef>
                <a:spcPts val="600"/>
              </a:spcBef>
              <a:spcAft>
                <a:spcPts val="600"/>
              </a:spcAft>
              <a:buFont typeface="+mj-lt"/>
              <a:buAutoNum type="arabicPeriod"/>
            </a:pPr>
            <a:r>
              <a:rPr lang="ar-EG" sz="2000" dirty="0">
                <a:latin typeface="Times New Roman" panose="02020603050405020304" pitchFamily="18" charset="0"/>
                <a:ea typeface="Calibri" panose="020F0502020204030204" pitchFamily="34" charset="0"/>
                <a:cs typeface="MCS Taybah S_U normal."/>
              </a:rPr>
              <a:t>عدد محاولات الإصلاح الممكنة للعيب الواحد حتي الانتهاء من الإصلاح بنجاح.</a:t>
            </a:r>
            <a:endParaRPr lang="en-US" sz="20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spcBef>
                <a:spcPts val="600"/>
              </a:spcBef>
              <a:spcAft>
                <a:spcPts val="600"/>
              </a:spcAft>
              <a:buFont typeface="+mj-lt"/>
              <a:buAutoNum type="arabicPeriod"/>
            </a:pPr>
            <a:r>
              <a:rPr lang="ar-EG" sz="2000" dirty="0">
                <a:latin typeface="Times New Roman" panose="02020603050405020304" pitchFamily="18" charset="0"/>
                <a:ea typeface="Calibri" panose="020F0502020204030204" pitchFamily="34" charset="0"/>
                <a:cs typeface="MCS Taybah S_U normal."/>
              </a:rPr>
              <a:t>عدد المرادن التي يخدمها جهاز العقدة، فبعض الماكينات مزود بماكينة عقدة أو لحام لكل عشر مرادن وبعضها لكل 5 مرادن والتطور الحالي والشائع حاليا هو جهاز عقدة أو لحام لكل مردن. </a:t>
            </a:r>
            <a:endParaRPr lang="en-US" sz="20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spcBef>
                <a:spcPts val="600"/>
              </a:spcBef>
              <a:spcAft>
                <a:spcPts val="600"/>
              </a:spcAft>
              <a:buFont typeface="+mj-lt"/>
              <a:buAutoNum type="arabicPeriod"/>
            </a:pPr>
            <a:r>
              <a:rPr lang="ar-EG" sz="2000" dirty="0">
                <a:latin typeface="Times New Roman" panose="02020603050405020304" pitchFamily="18" charset="0"/>
                <a:ea typeface="Calibri" panose="020F0502020204030204" pitchFamily="34" charset="0"/>
                <a:cs typeface="MCS Taybah S_U normal."/>
              </a:rPr>
              <a:t>عدد المرادن بماكينة التدوير.</a:t>
            </a:r>
            <a:endParaRPr lang="en-US" sz="2000"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1063167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4D0693-5B53-41B8-84BC-8786E3ACAA39}"/>
              </a:ext>
            </a:extLst>
          </p:cNvPr>
          <p:cNvSpPr/>
          <p:nvPr/>
        </p:nvSpPr>
        <p:spPr>
          <a:xfrm>
            <a:off x="929391" y="1963730"/>
            <a:ext cx="11262610" cy="914930"/>
          </a:xfrm>
          <a:prstGeom prst="rect">
            <a:avLst/>
          </a:prstGeom>
        </p:spPr>
        <p:txBody>
          <a:bodyPr wrap="square">
            <a:spAutoFit/>
          </a:bodyPr>
          <a:lstStyle/>
          <a:p>
            <a:pPr marL="228600" lvl="0" algn="just">
              <a:lnSpc>
                <a:spcPct val="115000"/>
              </a:lnSpc>
              <a:spcAft>
                <a:spcPts val="1200"/>
              </a:spcAft>
            </a:pPr>
            <a:r>
              <a:rPr lang="ar-EG" sz="2400" b="1" dirty="0">
                <a:solidFill>
                  <a:prstClr val="black"/>
                </a:solidFill>
                <a:latin typeface="Times New Roman" panose="02020603050405020304" pitchFamily="18" charset="0"/>
                <a:ea typeface="Calibri" panose="020F0502020204030204" pitchFamily="34" charset="0"/>
                <a:cs typeface="MCS Taybah S_U normal."/>
              </a:rPr>
              <a:t>ويتم حساب الإنتاج النظري للماكينة التدوير من خلال حساب الإنتاج للمردن الواحد ثم لإجمالي عدد المرادن الموجودة بالماكينة وذلك باستخدام العلاقات الرياضية التالية:</a:t>
            </a:r>
            <a:endParaRPr lang="en-US" sz="2400" b="1" dirty="0">
              <a:solidFill>
                <a:prstClr val="black"/>
              </a:solidFill>
              <a:latin typeface="Times New Roman" panose="02020603050405020304" pitchFamily="18" charset="0"/>
              <a:ea typeface="Calibri" panose="020F0502020204030204" pitchFamily="34" charset="0"/>
              <a:cs typeface="MCS Taybah S_U normal."/>
            </a:endParaRPr>
          </a:p>
        </p:txBody>
      </p:sp>
      <p:sp>
        <p:nvSpPr>
          <p:cNvPr id="3" name="Rectangle 2">
            <a:extLst>
              <a:ext uri="{FF2B5EF4-FFF2-40B4-BE49-F238E27FC236}">
                <a16:creationId xmlns:a16="http://schemas.microsoft.com/office/drawing/2014/main" id="{4828A147-23FD-421B-8E5F-6DA1FB23BF3C}"/>
              </a:ext>
            </a:extLst>
          </p:cNvPr>
          <p:cNvSpPr/>
          <p:nvPr/>
        </p:nvSpPr>
        <p:spPr>
          <a:xfrm>
            <a:off x="134911" y="2869232"/>
            <a:ext cx="11497455" cy="2009781"/>
          </a:xfrm>
          <a:prstGeom prst="rect">
            <a:avLst/>
          </a:prstGeom>
        </p:spPr>
        <p:txBody>
          <a:bodyPr wrap="square">
            <a:spAutoFit/>
          </a:bodyPr>
          <a:lstStyle/>
          <a:p>
            <a:pPr marL="342900" lvl="0" indent="-342900" algn="just">
              <a:lnSpc>
                <a:spcPct val="115000"/>
              </a:lnSpc>
              <a:buClr>
                <a:srgbClr val="000000"/>
              </a:buClr>
              <a:buSzPts val="750"/>
              <a:buFont typeface="Symbol" panose="05050102010706020507" pitchFamily="18" charset="2"/>
              <a:buChar char=""/>
              <a:tabLst>
                <a:tab pos="690880" algn="r"/>
              </a:tabLst>
            </a:pPr>
            <a:r>
              <a:rPr lang="ar-EG" sz="2800" b="1" dirty="0">
                <a:solidFill>
                  <a:srgbClr val="C00000"/>
                </a:solidFill>
                <a:latin typeface="Times New Roman" panose="02020603050405020304" pitchFamily="18" charset="0"/>
                <a:ea typeface="Calibri" panose="020F0502020204030204" pitchFamily="34" charset="0"/>
                <a:cs typeface="MCS Taybah S_U normal."/>
              </a:rPr>
              <a:t>سرعة سحب الخيط بالدقيقة (السرعة الخطية م/د)</a:t>
            </a:r>
            <a:endParaRPr lang="en-US" sz="2800" dirty="0">
              <a:solidFill>
                <a:srgbClr val="C00000"/>
              </a:solidFill>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800" b="1" dirty="0">
                <a:solidFill>
                  <a:srgbClr val="C00000"/>
                </a:solidFill>
                <a:latin typeface="Times New Roman" panose="02020603050405020304" pitchFamily="18" charset="0"/>
                <a:ea typeface="Calibri" panose="020F0502020204030204" pitchFamily="34" charset="0"/>
                <a:cs typeface="MCS Taybah S_U normal."/>
              </a:rPr>
              <a:t>                                         </a:t>
            </a:r>
            <a:r>
              <a:rPr lang="ar-EG" sz="2800" dirty="0">
                <a:solidFill>
                  <a:srgbClr val="C00000"/>
                </a:solidFill>
                <a:latin typeface="Times New Roman" panose="02020603050405020304" pitchFamily="18" charset="0"/>
                <a:ea typeface="Calibri" panose="020F0502020204030204" pitchFamily="34" charset="0"/>
                <a:cs typeface="MCS Taybah S_U normal."/>
              </a:rPr>
              <a:t> = عدد دورات المردن بالدقيقة </a:t>
            </a:r>
            <a:r>
              <a:rPr lang="en-US" sz="2800" dirty="0">
                <a:solidFill>
                  <a:srgbClr val="C00000"/>
                </a:solidFill>
                <a:latin typeface="Times New Roman" panose="02020603050405020304" pitchFamily="18" charset="0"/>
                <a:ea typeface="Calibri" panose="020F0502020204030204" pitchFamily="34" charset="0"/>
                <a:cs typeface="MCS Taybah S_U normal."/>
              </a:rPr>
              <a:t>X</a:t>
            </a:r>
            <a:r>
              <a:rPr lang="ar-EG" sz="2800" dirty="0">
                <a:solidFill>
                  <a:srgbClr val="C00000"/>
                </a:solidFill>
                <a:latin typeface="Times New Roman" panose="02020603050405020304" pitchFamily="18" charset="0"/>
                <a:ea typeface="Calibri" panose="020F0502020204030204" pitchFamily="34" charset="0"/>
                <a:cs typeface="MCS Taybah S_U normal."/>
              </a:rPr>
              <a:t> متوسط محيط البكرة (2ط نق) </a:t>
            </a:r>
            <a:endParaRPr lang="en-US" sz="2800" dirty="0">
              <a:solidFill>
                <a:srgbClr val="C00000"/>
              </a:solidFill>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800" dirty="0">
                <a:solidFill>
                  <a:srgbClr val="C00000"/>
                </a:solidFill>
                <a:latin typeface="Times New Roman" panose="02020603050405020304" pitchFamily="18" charset="0"/>
                <a:ea typeface="Calibri" panose="020F0502020204030204" pitchFamily="34" charset="0"/>
                <a:cs typeface="MCS Taybah S_U normal."/>
              </a:rPr>
              <a:t>       ويمكن قياس سرعة سحب الخيط بجهاز الثرمسكوب</a:t>
            </a:r>
            <a:endParaRPr lang="en-US" sz="2800" dirty="0">
              <a:solidFill>
                <a:srgbClr val="C00000"/>
              </a:solidFill>
              <a:latin typeface="Times New Roman" panose="02020603050405020304" pitchFamily="18" charset="0"/>
              <a:ea typeface="Calibri" panose="020F0502020204030204" pitchFamily="34" charset="0"/>
              <a:cs typeface="Simplified Arabic" panose="02020603050405020304" pitchFamily="18" charset="-78"/>
            </a:endParaRPr>
          </a:p>
          <a:p>
            <a:r>
              <a:rPr lang="ar-EG" sz="2800" dirty="0">
                <a:solidFill>
                  <a:srgbClr val="C00000"/>
                </a:solidFill>
                <a:latin typeface="Times New Roman" panose="02020603050405020304" pitchFamily="18" charset="0"/>
                <a:ea typeface="Calibri" panose="020F0502020204030204" pitchFamily="34" charset="0"/>
                <a:cs typeface="MCS Taybah S_U normal."/>
              </a:rPr>
              <a:t>     كما أن عدد دورات المردن بالدقيقة يمكن ضبطه من خلال عداد سرعة الماكينة</a:t>
            </a:r>
            <a:endParaRPr lang="en-US" sz="2800" dirty="0">
              <a:solidFill>
                <a:srgbClr val="C00000"/>
              </a:solidFill>
            </a:endParaRPr>
          </a:p>
        </p:txBody>
      </p:sp>
    </p:spTree>
    <p:extLst>
      <p:ext uri="{BB962C8B-B14F-4D97-AF65-F5344CB8AC3E}">
        <p14:creationId xmlns:p14="http://schemas.microsoft.com/office/powerpoint/2010/main" val="1846754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BF8EFB-7486-4459-9486-EE32E7CB05D4}"/>
              </a:ext>
            </a:extLst>
          </p:cNvPr>
          <p:cNvSpPr/>
          <p:nvPr/>
        </p:nvSpPr>
        <p:spPr>
          <a:xfrm>
            <a:off x="1993692" y="2066134"/>
            <a:ext cx="9443803" cy="3330142"/>
          </a:xfrm>
          <a:prstGeom prst="rect">
            <a:avLst/>
          </a:prstGeom>
        </p:spPr>
        <p:txBody>
          <a:bodyPr wrap="square">
            <a:spAutoFit/>
          </a:bodyPr>
          <a:lstStyle/>
          <a:p>
            <a:pPr marL="342900" lvl="0" indent="-342900" algn="just">
              <a:lnSpc>
                <a:spcPct val="115000"/>
              </a:lnSpc>
              <a:buClr>
                <a:srgbClr val="000000"/>
              </a:buClr>
              <a:buSzPts val="750"/>
              <a:buFont typeface="Symbol" panose="05050102010706020507" pitchFamily="18" charset="2"/>
              <a:buChar char=""/>
              <a:tabLst>
                <a:tab pos="690880" algn="r"/>
              </a:tabLst>
            </a:pPr>
            <a:r>
              <a:rPr lang="ar-EG" sz="2400" b="1" dirty="0">
                <a:solidFill>
                  <a:srgbClr val="C00000"/>
                </a:solidFill>
                <a:latin typeface="Times New Roman" panose="02020603050405020304" pitchFamily="18" charset="0"/>
                <a:ea typeface="Calibri" panose="020F0502020204030204" pitchFamily="34" charset="0"/>
                <a:cs typeface="MCS Taybah S_U normal."/>
              </a:rPr>
              <a:t>إنتاجية المردن في الساعة للنمر القطنية </a:t>
            </a:r>
            <a:endParaRPr lang="en-US" sz="2400" dirty="0">
              <a:solidFill>
                <a:srgbClr val="C00000"/>
              </a:solidFill>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115000"/>
              </a:lnSpc>
            </a:pPr>
            <a:r>
              <a:rPr lang="ar-EG" sz="2400" b="1" dirty="0">
                <a:solidFill>
                  <a:srgbClr val="C00000"/>
                </a:solidFill>
                <a:latin typeface="Times New Roman" panose="02020603050405020304" pitchFamily="18" charset="0"/>
                <a:ea typeface="Calibri" panose="020F0502020204030204" pitchFamily="34" charset="0"/>
                <a:cs typeface="Simplified Arabic" panose="02020603050405020304" pitchFamily="18" charset="-78"/>
              </a:rPr>
              <a:t>لحساب إنتاج النظري للمردن الواحد بالكيلو جرام في الساعة للنمر القطنية = </a:t>
            </a:r>
            <a:endParaRPr lang="en-US" sz="2400" dirty="0">
              <a:solidFill>
                <a:srgbClr val="C00000"/>
              </a:solidFill>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115000"/>
              </a:lnSpc>
            </a:pPr>
            <a:r>
              <a:rPr lang="ar-EG" sz="2400" dirty="0">
                <a:solidFill>
                  <a:srgbClr val="C00000"/>
                </a:solidFill>
                <a:latin typeface="Times New Roman" panose="02020603050405020304" pitchFamily="18" charset="0"/>
                <a:ea typeface="Calibri" panose="020F0502020204030204" pitchFamily="34" charset="0"/>
                <a:cs typeface="Simplified Arabic" panose="02020603050405020304" pitchFamily="18" charset="-78"/>
              </a:rPr>
              <a:t>=    </a:t>
            </a:r>
            <a:r>
              <a:rPr lang="ar-EG" sz="2400" u="sng" dirty="0">
                <a:solidFill>
                  <a:srgbClr val="C00000"/>
                </a:solidFill>
                <a:latin typeface="Times New Roman" panose="02020603050405020304" pitchFamily="18" charset="0"/>
                <a:ea typeface="Calibri" panose="020F0502020204030204" pitchFamily="34" charset="0"/>
                <a:cs typeface="Simplified Arabic" panose="02020603050405020304" pitchFamily="18" charset="-78"/>
              </a:rPr>
              <a:t>السرعة الخطية م/د × 0.59 (ثابت للنمر القطنية) × 60(ساعة)     </a:t>
            </a:r>
            <a:r>
              <a:rPr lang="ar-EG" sz="2400" dirty="0">
                <a:solidFill>
                  <a:srgbClr val="C00000"/>
                </a:solidFill>
                <a:latin typeface="Times New Roman" panose="02020603050405020304" pitchFamily="18" charset="0"/>
                <a:ea typeface="Calibri" panose="020F0502020204030204" pitchFamily="34" charset="0"/>
                <a:cs typeface="Simplified Arabic" panose="02020603050405020304" pitchFamily="18" charset="-78"/>
              </a:rPr>
              <a:t>=      كجم /ساعة</a:t>
            </a:r>
            <a:r>
              <a:rPr lang="ar-EG" sz="2400" u="sng" dirty="0">
                <a:solidFill>
                  <a:srgbClr val="C00000"/>
                </a:solidFill>
                <a:latin typeface="Times New Roman" panose="02020603050405020304" pitchFamily="18" charset="0"/>
                <a:ea typeface="Calibri" panose="020F0502020204030204" pitchFamily="34" charset="0"/>
                <a:cs typeface="Simplified Arabic" panose="02020603050405020304" pitchFamily="18" charset="-78"/>
              </a:rPr>
              <a:t>                    </a:t>
            </a:r>
            <a:endParaRPr lang="en-US" sz="2400" dirty="0">
              <a:solidFill>
                <a:srgbClr val="C00000"/>
              </a:solidFill>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115000"/>
              </a:lnSpc>
            </a:pPr>
            <a:r>
              <a:rPr lang="ar-EG" sz="2400" dirty="0">
                <a:solidFill>
                  <a:srgbClr val="C00000"/>
                </a:solidFill>
                <a:latin typeface="Times New Roman" panose="02020603050405020304" pitchFamily="18" charset="0"/>
                <a:ea typeface="Calibri" panose="020F0502020204030204" pitchFamily="34" charset="0"/>
                <a:cs typeface="Simplified Arabic" panose="02020603050405020304" pitchFamily="18" charset="-78"/>
              </a:rPr>
              <a:t>        نمرة الخيط بنظام القطن × 1000 (للتحول من جرام لكجم)</a:t>
            </a:r>
            <a:endParaRPr lang="en-US" sz="2400" dirty="0">
              <a:solidFill>
                <a:srgbClr val="C00000"/>
              </a:solidFill>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115000"/>
              </a:lnSpc>
            </a:pPr>
            <a:endParaRPr lang="en-US" sz="2400" dirty="0">
              <a:solidFill>
                <a:srgbClr val="C00000"/>
              </a:solidFill>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115000"/>
              </a:lnSpc>
            </a:pPr>
            <a:r>
              <a:rPr lang="ar-EG" sz="3200" b="1" u="sng" dirty="0">
                <a:solidFill>
                  <a:srgbClr val="0070C0"/>
                </a:solidFill>
                <a:latin typeface="Times New Roman" panose="02020603050405020304" pitchFamily="18" charset="0"/>
                <a:ea typeface="Calibri" panose="020F0502020204030204" pitchFamily="34" charset="0"/>
                <a:cs typeface="Simplified Arabic" panose="02020603050405020304" pitchFamily="18" charset="-78"/>
              </a:rPr>
              <a:t>الإنتاج النظري للماكينة كجم / الساعة </a:t>
            </a:r>
            <a:endParaRPr lang="en-US" sz="3200" dirty="0">
              <a:solidFill>
                <a:srgbClr val="0070C0"/>
              </a:solidFill>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115000"/>
              </a:lnSpc>
            </a:pPr>
            <a:r>
              <a:rPr lang="ar-EG" sz="3200" dirty="0">
                <a:solidFill>
                  <a:srgbClr val="0070C0"/>
                </a:solidFill>
                <a:latin typeface="Times New Roman" panose="02020603050405020304" pitchFamily="18" charset="0"/>
                <a:ea typeface="Calibri" panose="020F0502020204030204" pitchFamily="34" charset="0"/>
                <a:cs typeface="Simplified Arabic" panose="02020603050405020304" pitchFamily="18" charset="-78"/>
              </a:rPr>
              <a:t>= إنتاجية المردن الواحد نظريا كجم/ساعة × عدد المرادن بالماكينة</a:t>
            </a:r>
            <a:endParaRPr lang="en-US" sz="3200" dirty="0">
              <a:solidFill>
                <a:srgbClr val="0070C0"/>
              </a:solidFill>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3840276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456633-E3DF-49C8-A08D-15882420E80E}"/>
              </a:ext>
            </a:extLst>
          </p:cNvPr>
          <p:cNvSpPr/>
          <p:nvPr/>
        </p:nvSpPr>
        <p:spPr>
          <a:xfrm>
            <a:off x="1678899" y="282571"/>
            <a:ext cx="10193312" cy="4643644"/>
          </a:xfrm>
          <a:prstGeom prst="rect">
            <a:avLst/>
          </a:prstGeom>
        </p:spPr>
        <p:txBody>
          <a:bodyPr wrap="square">
            <a:spAutoFit/>
          </a:bodyPr>
          <a:lstStyle/>
          <a:p>
            <a:pPr algn="just">
              <a:lnSpc>
                <a:spcPct val="115000"/>
              </a:lnSpc>
              <a:spcBef>
                <a:spcPts val="1200"/>
              </a:spcBef>
            </a:pPr>
            <a:r>
              <a:rPr lang="ar-EG" sz="2400" b="1" dirty="0">
                <a:latin typeface="Times New Roman" panose="02020603050405020304" pitchFamily="18" charset="0"/>
                <a:ea typeface="Calibri" panose="020F0502020204030204" pitchFamily="34" charset="0"/>
                <a:cs typeface="MCS Taybah S_U normal."/>
              </a:rPr>
              <a:t>نسب الانتفاع لماكينة التدوير:</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50000"/>
              </a:lnSpc>
              <a:spcBef>
                <a:spcPts val="1200"/>
              </a:spcBef>
            </a:pPr>
            <a:r>
              <a:rPr lang="ar-EG" sz="2400" b="1" dirty="0">
                <a:latin typeface="Times New Roman" panose="02020603050405020304" pitchFamily="18" charset="0"/>
                <a:ea typeface="Calibri" panose="020F0502020204030204" pitchFamily="34" charset="0"/>
                <a:cs typeface="MCS Taybah S_U normal."/>
              </a:rPr>
              <a:t>    </a:t>
            </a:r>
            <a:r>
              <a:rPr lang="ar-EG" sz="2400" dirty="0">
                <a:latin typeface="Times New Roman" panose="02020603050405020304" pitchFamily="18" charset="0"/>
                <a:ea typeface="Calibri" panose="020F0502020204030204" pitchFamily="34" charset="0"/>
                <a:cs typeface="MCS Taybah S_U normal."/>
              </a:rPr>
              <a:t>عند تشغيل الماكينات في أي عملية إنتاجية فان كمية الإنتاج المتحصل عليها خلال فترة زمنية معينة يكون أقل من الإنتاج المحسوب للماكينة كما لو كانت تعمل بدون توقف (الإنتاج النظري) ويرجع ذلك الي الوقت المستقطع من زمن التشغيل المتاح نتيجة أعمال الصيانة والإصلاحات وعيوب الغزل ....ألخ.</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50000"/>
              </a:lnSpc>
              <a:spcBef>
                <a:spcPts val="1200"/>
              </a:spcBef>
            </a:pPr>
            <a:r>
              <a:rPr lang="ar-EG" sz="2400" dirty="0">
                <a:latin typeface="Times New Roman" panose="02020603050405020304" pitchFamily="18" charset="0"/>
                <a:ea typeface="Calibri" panose="020F0502020204030204" pitchFamily="34" charset="0"/>
                <a:cs typeface="MCS Taybah S_U normal."/>
              </a:rPr>
              <a:t>   تعرف النسبة بين كمية الإنتاج المحققة فعلا خلال فترة زمنية معينة وكمية الإنتاج المحسوبة نظريا بدون توقفات خلال تلك الفترة باسم (نسبة الانتفاع) أو (الكفاءة الإنتاجية) ومن هذا التعريف يتضح لنا أن نسبة الانتفاع تعتمد على زمن التشغيل والتوقفات وليس سرعة الماكينة ويمكننا الوصول لهذه النتيجة كما يلي:</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p:txBody>
      </p:sp>
      <p:sp>
        <p:nvSpPr>
          <p:cNvPr id="3" name="Rectangle 2">
            <a:extLst>
              <a:ext uri="{FF2B5EF4-FFF2-40B4-BE49-F238E27FC236}">
                <a16:creationId xmlns:a16="http://schemas.microsoft.com/office/drawing/2014/main" id="{ED3620F5-68AB-4B6B-9EA8-BE51934BB76F}"/>
              </a:ext>
            </a:extLst>
          </p:cNvPr>
          <p:cNvSpPr/>
          <p:nvPr/>
        </p:nvSpPr>
        <p:spPr>
          <a:xfrm>
            <a:off x="764498" y="4630921"/>
            <a:ext cx="10852879" cy="2042995"/>
          </a:xfrm>
          <a:prstGeom prst="rect">
            <a:avLst/>
          </a:prstGeom>
        </p:spPr>
        <p:txBody>
          <a:bodyPr wrap="square">
            <a:spAutoFit/>
          </a:bodyPr>
          <a:lstStyle/>
          <a:p>
            <a:pPr algn="just">
              <a:lnSpc>
                <a:spcPct val="115000"/>
              </a:lnSpc>
            </a:pPr>
            <a:r>
              <a:rPr lang="ar-EG" sz="2800" b="1" dirty="0">
                <a:solidFill>
                  <a:srgbClr val="FF0000"/>
                </a:solidFill>
                <a:latin typeface="Times New Roman" panose="02020603050405020304" pitchFamily="18" charset="0"/>
                <a:ea typeface="Calibri" panose="020F0502020204030204" pitchFamily="34" charset="0"/>
                <a:cs typeface="MCS Taybah S_U normal."/>
              </a:rPr>
              <a:t> نسبة الانتفاع =</a:t>
            </a:r>
            <a:r>
              <a:rPr lang="ar-EG" sz="2800" dirty="0">
                <a:solidFill>
                  <a:srgbClr val="FF0000"/>
                </a:solidFill>
                <a:latin typeface="Times New Roman" panose="02020603050405020304" pitchFamily="18" charset="0"/>
                <a:ea typeface="Calibri" panose="020F0502020204030204" pitchFamily="34" charset="0"/>
                <a:cs typeface="MCS Taybah S_U normal."/>
              </a:rPr>
              <a:t>    </a:t>
            </a:r>
            <a:r>
              <a:rPr lang="ar-EG" sz="2800" u="sng" dirty="0">
                <a:solidFill>
                  <a:srgbClr val="FF0000"/>
                </a:solidFill>
                <a:latin typeface="Times New Roman" panose="02020603050405020304" pitchFamily="18" charset="0"/>
                <a:ea typeface="Calibri" panose="020F0502020204030204" pitchFamily="34" charset="0"/>
                <a:cs typeface="MCS Taybah S_U normal."/>
              </a:rPr>
              <a:t>           كمية الإنتاج المحققة فعليا خلال فترة معينة        </a:t>
            </a:r>
            <a:r>
              <a:rPr lang="ar-EG" sz="2800" dirty="0">
                <a:solidFill>
                  <a:srgbClr val="FF0000"/>
                </a:solidFill>
                <a:latin typeface="Times New Roman" panose="02020603050405020304" pitchFamily="18" charset="0"/>
                <a:ea typeface="Calibri" panose="020F0502020204030204" pitchFamily="34" charset="0"/>
                <a:cs typeface="MCS Taybah S_U normal."/>
              </a:rPr>
              <a:t> </a:t>
            </a:r>
            <a:r>
              <a:rPr lang="en-US" sz="2800" dirty="0">
                <a:solidFill>
                  <a:srgbClr val="FF0000"/>
                </a:solidFill>
                <a:latin typeface="Times New Roman" panose="02020603050405020304" pitchFamily="18" charset="0"/>
                <a:ea typeface="Calibri" panose="020F0502020204030204" pitchFamily="34" charset="0"/>
                <a:cs typeface="MCS Taybah S_U normal."/>
              </a:rPr>
              <a:t>X</a:t>
            </a:r>
            <a:r>
              <a:rPr lang="en-US" sz="2800" dirty="0">
                <a:solidFill>
                  <a:srgbClr val="FF0000"/>
                </a:solidFill>
                <a:latin typeface="MCS Taybah S_U normal."/>
                <a:ea typeface="Calibri" panose="020F0502020204030204" pitchFamily="34" charset="0"/>
                <a:cs typeface="Simplified Arabic" panose="02020603050405020304" pitchFamily="18" charset="-78"/>
              </a:rPr>
              <a:t> </a:t>
            </a:r>
            <a:r>
              <a:rPr lang="ar-EG" sz="2800" dirty="0">
                <a:solidFill>
                  <a:srgbClr val="FF0000"/>
                </a:solidFill>
                <a:latin typeface="MCS Taybah S_U normal."/>
                <a:ea typeface="Calibri" panose="020F0502020204030204" pitchFamily="34" charset="0"/>
                <a:cs typeface="Simplified Arabic" panose="02020603050405020304" pitchFamily="18" charset="-78"/>
              </a:rPr>
              <a:t>100</a:t>
            </a:r>
            <a:r>
              <a:rPr lang="ar-EG" sz="2800" dirty="0">
                <a:solidFill>
                  <a:srgbClr val="FF0000"/>
                </a:solidFill>
                <a:latin typeface="Times New Roman" panose="02020603050405020304" pitchFamily="18" charset="0"/>
                <a:ea typeface="Calibri" panose="020F0502020204030204" pitchFamily="34" charset="0"/>
                <a:cs typeface="MCS Taybah S_U normal."/>
              </a:rPr>
              <a:t>    .</a:t>
            </a:r>
            <a:r>
              <a:rPr lang="ar-EG" sz="2800" u="sng" dirty="0">
                <a:solidFill>
                  <a:srgbClr val="FF0000"/>
                </a:solidFill>
                <a:latin typeface="Times New Roman" panose="02020603050405020304" pitchFamily="18" charset="0"/>
                <a:ea typeface="Calibri" panose="020F0502020204030204" pitchFamily="34" charset="0"/>
                <a:cs typeface="MCS Taybah S_U normal."/>
              </a:rPr>
              <a:t>   </a:t>
            </a:r>
            <a:endParaRPr lang="en-US" sz="2800" dirty="0">
              <a:solidFill>
                <a:srgbClr val="FF0000"/>
              </a:solidFill>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800" dirty="0">
                <a:solidFill>
                  <a:srgbClr val="FF0000"/>
                </a:solidFill>
                <a:latin typeface="Times New Roman" panose="02020603050405020304" pitchFamily="18" charset="0"/>
                <a:ea typeface="Calibri" panose="020F0502020204030204" pitchFamily="34" charset="0"/>
                <a:cs typeface="MCS Taybah S_U normal."/>
              </a:rPr>
              <a:t>                                كمية الإنتاج المحسوبة نظريا بدون توقف خلال نفس الفترة</a:t>
            </a:r>
            <a:endParaRPr lang="en-US" sz="2800" dirty="0">
              <a:solidFill>
                <a:srgbClr val="FF0000"/>
              </a:solidFill>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800" dirty="0">
                <a:solidFill>
                  <a:srgbClr val="FF0000"/>
                </a:solidFill>
                <a:latin typeface="Times New Roman" panose="02020603050405020304" pitchFamily="18" charset="0"/>
                <a:ea typeface="Calibri" panose="020F0502020204030204" pitchFamily="34" charset="0"/>
                <a:cs typeface="MCS Taybah S_U normal."/>
              </a:rPr>
              <a:t>  أو =    </a:t>
            </a:r>
            <a:r>
              <a:rPr lang="ar-EG" sz="2800" u="sng" dirty="0">
                <a:solidFill>
                  <a:srgbClr val="FF0000"/>
                </a:solidFill>
                <a:latin typeface="Times New Roman" panose="02020603050405020304" pitchFamily="18" charset="0"/>
                <a:ea typeface="Calibri" panose="020F0502020204030204" pitchFamily="34" charset="0"/>
                <a:cs typeface="MCS Taybah S_U normal."/>
              </a:rPr>
              <a:t>           زمن التشغيل النظري – زمن التوقفات               </a:t>
            </a:r>
            <a:r>
              <a:rPr lang="en-US" sz="2800" dirty="0">
                <a:solidFill>
                  <a:srgbClr val="FF0000"/>
                </a:solidFill>
                <a:latin typeface="Times New Roman" panose="02020603050405020304" pitchFamily="18" charset="0"/>
                <a:ea typeface="Calibri" panose="020F0502020204030204" pitchFamily="34" charset="0"/>
                <a:cs typeface="MCS Taybah S_U normal."/>
              </a:rPr>
              <a:t>X</a:t>
            </a:r>
            <a:r>
              <a:rPr lang="en-US" sz="2800" dirty="0">
                <a:solidFill>
                  <a:srgbClr val="FF0000"/>
                </a:solidFill>
                <a:latin typeface="MCS Taybah S_U normal."/>
                <a:ea typeface="Calibri" panose="020F0502020204030204" pitchFamily="34" charset="0"/>
                <a:cs typeface="Simplified Arabic" panose="02020603050405020304" pitchFamily="18" charset="-78"/>
              </a:rPr>
              <a:t> </a:t>
            </a:r>
            <a:r>
              <a:rPr lang="ar-EG" sz="2800" dirty="0">
                <a:solidFill>
                  <a:srgbClr val="FF0000"/>
                </a:solidFill>
                <a:latin typeface="MCS Taybah S_U normal."/>
                <a:ea typeface="Calibri" panose="020F0502020204030204" pitchFamily="34" charset="0"/>
                <a:cs typeface="Simplified Arabic" panose="02020603050405020304" pitchFamily="18" charset="-78"/>
              </a:rPr>
              <a:t>100   .</a:t>
            </a:r>
            <a:r>
              <a:rPr lang="ar-EG" sz="2800" u="sng" dirty="0">
                <a:solidFill>
                  <a:srgbClr val="FF0000"/>
                </a:solidFill>
                <a:latin typeface="MCS Taybah S_U normal."/>
                <a:ea typeface="Calibri" panose="020F0502020204030204" pitchFamily="34" charset="0"/>
                <a:cs typeface="Simplified Arabic" panose="02020603050405020304" pitchFamily="18" charset="-78"/>
              </a:rPr>
              <a:t>   </a:t>
            </a:r>
            <a:endParaRPr lang="en-US" sz="2800" dirty="0">
              <a:solidFill>
                <a:srgbClr val="FF0000"/>
              </a:solidFill>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800" dirty="0">
                <a:solidFill>
                  <a:srgbClr val="FF0000"/>
                </a:solidFill>
                <a:latin typeface="Times New Roman" panose="02020603050405020304" pitchFamily="18" charset="0"/>
                <a:ea typeface="Calibri" panose="020F0502020204030204" pitchFamily="34" charset="0"/>
                <a:cs typeface="MCS Taybah S_U normal."/>
              </a:rPr>
              <a:t>                                زمن التشغيل النظري</a:t>
            </a:r>
            <a:endParaRPr lang="en-US" sz="2800" dirty="0">
              <a:solidFill>
                <a:srgbClr val="FF0000"/>
              </a:solidFill>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2114317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09A172-061C-4E39-BA20-DD691F428B16}"/>
              </a:ext>
            </a:extLst>
          </p:cNvPr>
          <p:cNvSpPr/>
          <p:nvPr/>
        </p:nvSpPr>
        <p:spPr>
          <a:xfrm>
            <a:off x="1019331" y="779816"/>
            <a:ext cx="10852879" cy="5499775"/>
          </a:xfrm>
          <a:prstGeom prst="rect">
            <a:avLst/>
          </a:prstGeom>
        </p:spPr>
        <p:txBody>
          <a:bodyPr wrap="square">
            <a:spAutoFit/>
          </a:bodyPr>
          <a:lstStyle/>
          <a:p>
            <a:pPr algn="just">
              <a:lnSpc>
                <a:spcPct val="115000"/>
              </a:lnSpc>
              <a:spcBef>
                <a:spcPts val="1200"/>
              </a:spcBef>
            </a:pPr>
            <a:r>
              <a:rPr lang="ar-EG" sz="2400" b="1" u="sng" dirty="0">
                <a:latin typeface="Times New Roman" panose="02020603050405020304" pitchFamily="18" charset="0"/>
                <a:ea typeface="Calibri" panose="020F0502020204030204" pitchFamily="34" charset="0"/>
                <a:cs typeface="MCS Taybah S_U normal."/>
              </a:rPr>
              <a:t>أمثلة:-</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519430" indent="-457200" algn="just">
              <a:lnSpc>
                <a:spcPct val="115000"/>
              </a:lnSpc>
              <a:spcBef>
                <a:spcPts val="1200"/>
              </a:spcBef>
            </a:pPr>
            <a:r>
              <a:rPr lang="ar-EG" sz="2400" b="1" dirty="0">
                <a:latin typeface="Times New Roman" panose="02020603050405020304" pitchFamily="18" charset="0"/>
                <a:ea typeface="Calibri" panose="020F0502020204030204" pitchFamily="34" charset="0"/>
                <a:cs typeface="MCS Taybah S_U normal."/>
              </a:rPr>
              <a:t>مثال 1:</a:t>
            </a:r>
            <a:r>
              <a:rPr lang="ar-EG" sz="2400" dirty="0">
                <a:latin typeface="Times New Roman" panose="02020603050405020304" pitchFamily="18" charset="0"/>
                <a:ea typeface="Calibri" panose="020F0502020204030204" pitchFamily="34" charset="0"/>
                <a:cs typeface="MCS Taybah S_U normal."/>
              </a:rPr>
              <a:t> أحسب الزمن اللازم للف 300 كجم من خيط نمرة 12 قطن، علي ماكينة تدوير بها 20 مردن، علما بأن السرعة الخطية للمردن الواحد 560 متر/ الدقيقة.</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spcBef>
                <a:spcPts val="1200"/>
              </a:spcBef>
            </a:pPr>
            <a:r>
              <a:rPr lang="ar-EG" sz="2400" b="1" dirty="0">
                <a:latin typeface="Times New Roman" panose="02020603050405020304" pitchFamily="18" charset="0"/>
                <a:ea typeface="Calibri" panose="020F0502020204030204" pitchFamily="34" charset="0"/>
                <a:cs typeface="MCS Taybah S_U normal."/>
              </a:rPr>
              <a:t>الحل :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spcBef>
                <a:spcPts val="1200"/>
              </a:spcBef>
            </a:pPr>
            <a:r>
              <a:rPr lang="ar-EG" sz="2400" dirty="0">
                <a:latin typeface="Times New Roman" panose="02020603050405020304" pitchFamily="18" charset="0"/>
                <a:ea typeface="Calibri" panose="020F0502020204030204" pitchFamily="34" charset="0"/>
                <a:cs typeface="MCS Taybah S_U normal."/>
              </a:rPr>
              <a:t> إنتاجية الماكينة في الساعة = </a:t>
            </a:r>
            <a:r>
              <a:rPr lang="ar-EG" sz="2400" u="sng" dirty="0">
                <a:latin typeface="Times New Roman" panose="02020603050405020304" pitchFamily="18" charset="0"/>
                <a:ea typeface="Calibri" panose="020F0502020204030204" pitchFamily="34" charset="0"/>
                <a:cs typeface="MCS Taybah S_U normal."/>
              </a:rPr>
              <a:t>السرعة الخطية م/د </a:t>
            </a:r>
            <a:r>
              <a:rPr lang="en-US" sz="2400" u="sng" dirty="0">
                <a:latin typeface="STKaiti" panose="02010600040101010101" pitchFamily="2" charset="-122"/>
                <a:ea typeface="Calibri" panose="020F0502020204030204" pitchFamily="34" charset="0"/>
                <a:cs typeface="MCS Taybah S_U normal."/>
              </a:rPr>
              <a:t>x</a:t>
            </a:r>
            <a:r>
              <a:rPr lang="ar-EG" sz="2400" u="sng" dirty="0">
                <a:latin typeface="STKaiti" panose="02010600040101010101" pitchFamily="2" charset="-122"/>
                <a:ea typeface="STKaiti" panose="02010600040101010101" pitchFamily="2" charset="-122"/>
                <a:cs typeface="MCS Taybah S_U normal."/>
              </a:rPr>
              <a:t> 0.59 (ثابت للنمرة القطن)</a:t>
            </a:r>
            <a:r>
              <a:rPr lang="en-US" sz="2400" u="sng" dirty="0">
                <a:latin typeface="STKaiti" panose="02010600040101010101" pitchFamily="2" charset="-122"/>
                <a:ea typeface="Calibri" panose="020F0502020204030204" pitchFamily="34" charset="0"/>
                <a:cs typeface="MCS Taybah S_U normal."/>
              </a:rPr>
              <a:t> x</a:t>
            </a:r>
            <a:r>
              <a:rPr lang="ar-EG" sz="2400" u="sng" dirty="0">
                <a:latin typeface="STKaiti" panose="02010600040101010101" pitchFamily="2" charset="-122"/>
                <a:ea typeface="STKaiti" panose="02010600040101010101" pitchFamily="2" charset="-122"/>
                <a:cs typeface="MCS Taybah S_U normal."/>
              </a:rPr>
              <a:t>60</a:t>
            </a:r>
            <a:r>
              <a:rPr lang="en-US" sz="2400" u="sng" dirty="0">
                <a:latin typeface="STKaiti" panose="02010600040101010101" pitchFamily="2" charset="-122"/>
                <a:ea typeface="Calibri" panose="020F0502020204030204" pitchFamily="34" charset="0"/>
                <a:cs typeface="MCS Taybah S_U normal."/>
              </a:rPr>
              <a:t> x</a:t>
            </a:r>
            <a:r>
              <a:rPr lang="ar-EG" sz="2400" u="sng" dirty="0">
                <a:latin typeface="STKaiti" panose="02010600040101010101" pitchFamily="2" charset="-122"/>
                <a:ea typeface="STKaiti" panose="02010600040101010101" pitchFamily="2" charset="-122"/>
                <a:cs typeface="MCS Taybah S_U normal."/>
              </a:rPr>
              <a:t>20 مردن</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400" dirty="0">
                <a:latin typeface="STKaiti" panose="02010600040101010101" pitchFamily="2" charset="-122"/>
                <a:ea typeface="STKaiti" panose="02010600040101010101" pitchFamily="2" charset="-122"/>
                <a:cs typeface="MCS Taybah S_U normal."/>
              </a:rPr>
              <a:t>                                </a:t>
            </a:r>
            <a:r>
              <a:rPr lang="en-US" sz="2400" dirty="0">
                <a:latin typeface="STKaiti" panose="02010600040101010101" pitchFamily="2" charset="-122"/>
                <a:ea typeface="STKaiti" panose="02010600040101010101" pitchFamily="2" charset="-122"/>
                <a:cs typeface="MCS Taybah S_U normal."/>
              </a:rPr>
              <a:t>                 </a:t>
            </a:r>
            <a:r>
              <a:rPr lang="ar-EG" sz="2400" dirty="0">
                <a:latin typeface="STKaiti" panose="02010600040101010101" pitchFamily="2" charset="-122"/>
                <a:ea typeface="STKaiti" panose="02010600040101010101" pitchFamily="2" charset="-122"/>
                <a:cs typeface="MCS Taybah S_U normal."/>
              </a:rPr>
              <a:t>      12(النمرة قطن) </a:t>
            </a:r>
            <a:r>
              <a:rPr lang="en-US" sz="2400" dirty="0">
                <a:latin typeface="STKaiti" panose="02010600040101010101" pitchFamily="2" charset="-122"/>
                <a:ea typeface="Calibri" panose="020F0502020204030204" pitchFamily="34" charset="0"/>
                <a:cs typeface="MCS Taybah S_U normal."/>
              </a:rPr>
              <a:t>x</a:t>
            </a:r>
            <a:r>
              <a:rPr lang="ar-EG" sz="2400" dirty="0">
                <a:latin typeface="STKaiti" panose="02010600040101010101" pitchFamily="2" charset="-122"/>
                <a:ea typeface="STKaiti" panose="02010600040101010101" pitchFamily="2" charset="-122"/>
                <a:cs typeface="MCS Taybah S_U normal."/>
              </a:rPr>
              <a:t>  1000</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ctr">
              <a:lnSpc>
                <a:spcPct val="115000"/>
              </a:lnSpc>
              <a:spcBef>
                <a:spcPts val="1200"/>
              </a:spcBef>
            </a:pPr>
            <a:r>
              <a:rPr lang="ar-EG" sz="2400" dirty="0">
                <a:latin typeface="Times New Roman" panose="02020603050405020304" pitchFamily="18" charset="0"/>
                <a:ea typeface="Calibri" panose="020F0502020204030204" pitchFamily="34" charset="0"/>
                <a:cs typeface="MCS Taybah S_U normal."/>
              </a:rPr>
              <a:t>=                         </a:t>
            </a:r>
            <a:r>
              <a:rPr lang="ar-EG" sz="2400" u="sng" dirty="0">
                <a:latin typeface="Times New Roman" panose="02020603050405020304" pitchFamily="18" charset="0"/>
                <a:ea typeface="Calibri" panose="020F0502020204030204" pitchFamily="34" charset="0"/>
                <a:cs typeface="MCS Taybah S_U normal."/>
              </a:rPr>
              <a:t>560 </a:t>
            </a:r>
            <a:r>
              <a:rPr lang="en-US" sz="2400" u="sng" dirty="0">
                <a:latin typeface="STKaiti" panose="02010600040101010101" pitchFamily="2" charset="-122"/>
                <a:ea typeface="Calibri" panose="020F0502020204030204" pitchFamily="34" charset="0"/>
                <a:cs typeface="MCS Taybah S_U normal."/>
              </a:rPr>
              <a:t>x</a:t>
            </a:r>
            <a:r>
              <a:rPr lang="ar-EG" sz="2400" u="sng" dirty="0">
                <a:latin typeface="STKaiti" panose="02010600040101010101" pitchFamily="2" charset="-122"/>
                <a:ea typeface="STKaiti" panose="02010600040101010101" pitchFamily="2" charset="-122"/>
                <a:cs typeface="MCS Taybah S_U normal."/>
              </a:rPr>
              <a:t> 0.59</a:t>
            </a:r>
            <a:r>
              <a:rPr lang="en-US" sz="2400" u="sng" dirty="0">
                <a:latin typeface="STKaiti" panose="02010600040101010101" pitchFamily="2" charset="-122"/>
                <a:ea typeface="Calibri" panose="020F0502020204030204" pitchFamily="34" charset="0"/>
                <a:cs typeface="MCS Taybah S_U normal."/>
              </a:rPr>
              <a:t> x</a:t>
            </a:r>
            <a:r>
              <a:rPr lang="ar-EG" sz="2400" u="sng" dirty="0">
                <a:latin typeface="STKaiti" panose="02010600040101010101" pitchFamily="2" charset="-122"/>
                <a:ea typeface="STKaiti" panose="02010600040101010101" pitchFamily="2" charset="-122"/>
                <a:cs typeface="MCS Taybah S_U normal."/>
              </a:rPr>
              <a:t>60</a:t>
            </a:r>
            <a:r>
              <a:rPr lang="en-US" sz="2400" u="sng" dirty="0">
                <a:latin typeface="STKaiti" panose="02010600040101010101" pitchFamily="2" charset="-122"/>
                <a:ea typeface="Calibri" panose="020F0502020204030204" pitchFamily="34" charset="0"/>
                <a:cs typeface="MCS Taybah S_U normal."/>
              </a:rPr>
              <a:t> x</a:t>
            </a:r>
            <a:r>
              <a:rPr lang="ar-EG" sz="2400" u="sng" dirty="0">
                <a:latin typeface="STKaiti" panose="02010600040101010101" pitchFamily="2" charset="-122"/>
                <a:ea typeface="STKaiti" panose="02010600040101010101" pitchFamily="2" charset="-122"/>
                <a:cs typeface="MCS Taybah S_U normal."/>
              </a:rPr>
              <a:t>20       </a:t>
            </a:r>
            <a:r>
              <a:rPr lang="ar-EG" sz="2400" dirty="0">
                <a:latin typeface="STKaiti" panose="02010600040101010101" pitchFamily="2" charset="-122"/>
                <a:ea typeface="STKaiti" panose="02010600040101010101" pitchFamily="2" charset="-122"/>
                <a:cs typeface="MCS Taybah S_U normal."/>
              </a:rPr>
              <a:t>=  33.04 كجم /الساعة</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ctr">
              <a:lnSpc>
                <a:spcPct val="115000"/>
              </a:lnSpc>
            </a:pPr>
            <a:r>
              <a:rPr lang="ar-EG" sz="2400" dirty="0">
                <a:latin typeface="STKaiti" panose="02010600040101010101" pitchFamily="2" charset="-122"/>
                <a:ea typeface="STKaiti" panose="02010600040101010101" pitchFamily="2" charset="-122"/>
                <a:cs typeface="MCS Taybah S_U normal."/>
              </a:rPr>
              <a:t>12</a:t>
            </a:r>
            <a:r>
              <a:rPr lang="en-US" sz="2400" dirty="0">
                <a:latin typeface="STKaiti" panose="02010600040101010101" pitchFamily="2" charset="-122"/>
                <a:ea typeface="Calibri" panose="020F0502020204030204" pitchFamily="34" charset="0"/>
                <a:cs typeface="MCS Taybah S_U normal."/>
              </a:rPr>
              <a:t>x</a:t>
            </a:r>
            <a:r>
              <a:rPr lang="ar-EG" sz="2400" dirty="0">
                <a:latin typeface="STKaiti" panose="02010600040101010101" pitchFamily="2" charset="-122"/>
                <a:ea typeface="STKaiti" panose="02010600040101010101" pitchFamily="2" charset="-122"/>
                <a:cs typeface="MCS Taybah S_U normal."/>
              </a:rPr>
              <a:t>  1000</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spcBef>
                <a:spcPts val="1200"/>
              </a:spcBef>
            </a:pPr>
            <a:r>
              <a:rPr lang="ar-EG" sz="2400" dirty="0">
                <a:latin typeface="Times New Roman" panose="02020603050405020304" pitchFamily="18" charset="0"/>
                <a:ea typeface="Calibri" panose="020F0502020204030204" pitchFamily="34" charset="0"/>
                <a:cs typeface="MCS Taybah S_U normal."/>
              </a:rPr>
              <a:t>عدد الساعات  = </a:t>
            </a:r>
            <a:r>
              <a:rPr lang="ar-EG" sz="2400" u="sng" dirty="0">
                <a:latin typeface="Times New Roman" panose="02020603050405020304" pitchFamily="18" charset="0"/>
                <a:ea typeface="Calibri" panose="020F0502020204030204" pitchFamily="34" charset="0"/>
                <a:cs typeface="MCS Taybah S_U normal."/>
              </a:rPr>
              <a:t>300 كجم     </a:t>
            </a:r>
            <a:r>
              <a:rPr lang="ar-EG" sz="2400" dirty="0">
                <a:latin typeface="Times New Roman" panose="02020603050405020304" pitchFamily="18" charset="0"/>
                <a:ea typeface="Calibri" panose="020F0502020204030204" pitchFamily="34" charset="0"/>
                <a:cs typeface="MCS Taybah S_U normal."/>
              </a:rPr>
              <a:t>=   9.08 ساعة</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400" dirty="0">
                <a:latin typeface="STKaiti" panose="02010600040101010101" pitchFamily="2" charset="-122"/>
                <a:ea typeface="STKaiti" panose="02010600040101010101" pitchFamily="2" charset="-122"/>
                <a:cs typeface="MCS Taybah S_U normal."/>
              </a:rPr>
              <a:t>                     33.04</a:t>
            </a:r>
            <a:endParaRPr lang="en-US" sz="2400" dirty="0">
              <a:latin typeface="STKaiti" panose="02010600040101010101" pitchFamily="2" charset="-122"/>
              <a:ea typeface="STKaiti" panose="02010600040101010101" pitchFamily="2" charset="-122"/>
              <a:cs typeface="MCS Taybah S_U normal."/>
            </a:endParaRPr>
          </a:p>
          <a:p>
            <a:pPr algn="just">
              <a:lnSpc>
                <a:spcPct val="115000"/>
              </a:lnSpc>
            </a:pP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522529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E6F0BD-DA09-4B36-832C-83E6918F2F6C}"/>
              </a:ext>
            </a:extLst>
          </p:cNvPr>
          <p:cNvSpPr/>
          <p:nvPr/>
        </p:nvSpPr>
        <p:spPr>
          <a:xfrm>
            <a:off x="1454046" y="1940229"/>
            <a:ext cx="10348210" cy="4774449"/>
          </a:xfrm>
          <a:prstGeom prst="rect">
            <a:avLst/>
          </a:prstGeom>
        </p:spPr>
        <p:txBody>
          <a:bodyPr wrap="square">
            <a:spAutoFit/>
          </a:bodyPr>
          <a:lstStyle/>
          <a:p>
            <a:pPr marL="690880" indent="-628650" algn="just">
              <a:lnSpc>
                <a:spcPct val="115000"/>
              </a:lnSpc>
            </a:pPr>
            <a:r>
              <a:rPr lang="ar-EG" sz="2400" b="1" dirty="0">
                <a:latin typeface="Times New Roman" panose="02020603050405020304" pitchFamily="18" charset="0"/>
                <a:ea typeface="Calibri" panose="020F0502020204030204" pitchFamily="34" charset="0"/>
                <a:cs typeface="Simplified Arabic" panose="02020603050405020304" pitchFamily="18" charset="-78"/>
              </a:rPr>
              <a:t>مثال 2:</a:t>
            </a:r>
            <a:r>
              <a:rPr lang="ar-EG" sz="2400" dirty="0">
                <a:latin typeface="Times New Roman" panose="02020603050405020304" pitchFamily="18" charset="0"/>
                <a:ea typeface="Calibri" panose="020F0502020204030204" pitchFamily="34" charset="0"/>
                <a:cs typeface="Simplified Arabic" panose="02020603050405020304" pitchFamily="18" charset="-78"/>
              </a:rPr>
              <a:t> سرعة سحب الخيط علي ماكينة التدوير 900 متر/الدقيقة احسب عدد المرادن اللازمة للف طن من خيط نمرة 20/1 قطن خلال 8 ساعات علما بأن كفاءة التدوير 78.5%.</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115000"/>
              </a:lnSpc>
            </a:pPr>
            <a:r>
              <a:rPr lang="ar-EG" sz="2400" b="1" dirty="0">
                <a:latin typeface="Times New Roman" panose="02020603050405020304" pitchFamily="18" charset="0"/>
                <a:ea typeface="Calibri" panose="020F0502020204030204" pitchFamily="34" charset="0"/>
                <a:cs typeface="Simplified Arabic" panose="02020603050405020304" pitchFamily="18" charset="-78"/>
              </a:rPr>
              <a:t>الحل: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spcBef>
                <a:spcPts val="1200"/>
              </a:spcBef>
            </a:pPr>
            <a:r>
              <a:rPr lang="ar-EG" sz="2400" dirty="0">
                <a:latin typeface="Times New Roman" panose="02020603050405020304" pitchFamily="18" charset="0"/>
                <a:ea typeface="Calibri" panose="020F0502020204030204" pitchFamily="34" charset="0"/>
                <a:cs typeface="MCS Taybah S_U normal."/>
              </a:rPr>
              <a:t>إنتاجية المردن في 8 ساعات نظريا= </a:t>
            </a:r>
            <a:r>
              <a:rPr lang="ar-EG" sz="2400" u="sng" dirty="0">
                <a:latin typeface="Times New Roman" panose="02020603050405020304" pitchFamily="18" charset="0"/>
                <a:ea typeface="Calibri" panose="020F0502020204030204" pitchFamily="34" charset="0"/>
                <a:cs typeface="MCS Taybah S_U normal."/>
              </a:rPr>
              <a:t>السرعة الخطية م/د </a:t>
            </a:r>
            <a:r>
              <a:rPr lang="en-US" sz="2400" u="sng" dirty="0">
                <a:latin typeface="STKaiti" panose="02010600040101010101" pitchFamily="2" charset="-122"/>
                <a:ea typeface="Calibri" panose="020F0502020204030204" pitchFamily="34" charset="0"/>
                <a:cs typeface="MCS Taybah S_U normal."/>
              </a:rPr>
              <a:t>x</a:t>
            </a:r>
            <a:r>
              <a:rPr lang="ar-EG" sz="2400" u="sng" dirty="0">
                <a:latin typeface="STKaiti" panose="02010600040101010101" pitchFamily="2" charset="-122"/>
                <a:ea typeface="STKaiti" panose="02010600040101010101" pitchFamily="2" charset="-122"/>
                <a:cs typeface="MCS Taybah S_U normal."/>
              </a:rPr>
              <a:t> 0.59 (ثابت للنمرة القطن)</a:t>
            </a:r>
            <a:r>
              <a:rPr lang="en-US" sz="2400" u="sng" dirty="0">
                <a:latin typeface="STKaiti" panose="02010600040101010101" pitchFamily="2" charset="-122"/>
                <a:ea typeface="Calibri" panose="020F0502020204030204" pitchFamily="34" charset="0"/>
                <a:cs typeface="MCS Taybah S_U normal."/>
              </a:rPr>
              <a:t> x</a:t>
            </a:r>
            <a:r>
              <a:rPr lang="ar-EG" sz="2400" u="sng" dirty="0">
                <a:latin typeface="STKaiti" panose="02010600040101010101" pitchFamily="2" charset="-122"/>
                <a:ea typeface="STKaiti" panose="02010600040101010101" pitchFamily="2" charset="-122"/>
                <a:cs typeface="MCS Taybah S_U normal."/>
              </a:rPr>
              <a:t>60</a:t>
            </a:r>
            <a:r>
              <a:rPr lang="en-US" sz="2400" u="sng" dirty="0">
                <a:latin typeface="STKaiti" panose="02010600040101010101" pitchFamily="2" charset="-122"/>
                <a:ea typeface="Calibri" panose="020F0502020204030204" pitchFamily="34" charset="0"/>
                <a:cs typeface="MCS Taybah S_U normal."/>
              </a:rPr>
              <a:t> x</a:t>
            </a:r>
            <a:r>
              <a:rPr lang="ar-EG" sz="2400" u="sng" dirty="0">
                <a:latin typeface="STKaiti" panose="02010600040101010101" pitchFamily="2" charset="-122"/>
                <a:ea typeface="STKaiti" panose="02010600040101010101" pitchFamily="2" charset="-122"/>
                <a:cs typeface="MCS Taybah S_U normal."/>
              </a:rPr>
              <a:t>8 ساعات</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400" dirty="0">
                <a:latin typeface="STKaiti" panose="02010600040101010101" pitchFamily="2" charset="-122"/>
                <a:ea typeface="STKaiti" panose="02010600040101010101" pitchFamily="2" charset="-122"/>
                <a:cs typeface="MCS Taybah S_U normal."/>
              </a:rPr>
              <a:t>                                                           20(النمرة قطن) </a:t>
            </a:r>
            <a:r>
              <a:rPr lang="en-US" sz="2400" dirty="0">
                <a:latin typeface="STKaiti" panose="02010600040101010101" pitchFamily="2" charset="-122"/>
                <a:ea typeface="Calibri" panose="020F0502020204030204" pitchFamily="34" charset="0"/>
                <a:cs typeface="MCS Taybah S_U normal."/>
              </a:rPr>
              <a:t>x</a:t>
            </a:r>
            <a:r>
              <a:rPr lang="ar-EG" sz="2400" dirty="0">
                <a:latin typeface="STKaiti" panose="02010600040101010101" pitchFamily="2" charset="-122"/>
                <a:ea typeface="STKaiti" panose="02010600040101010101" pitchFamily="2" charset="-122"/>
                <a:cs typeface="MCS Taybah S_U normal."/>
              </a:rPr>
              <a:t>  1000</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ctr">
              <a:lnSpc>
                <a:spcPct val="115000"/>
              </a:lnSpc>
              <a:spcBef>
                <a:spcPts val="1200"/>
              </a:spcBef>
            </a:pPr>
            <a:r>
              <a:rPr lang="ar-EG" sz="2400" dirty="0">
                <a:latin typeface="Times New Roman" panose="02020603050405020304" pitchFamily="18" charset="0"/>
                <a:ea typeface="Calibri" panose="020F0502020204030204" pitchFamily="34" charset="0"/>
                <a:cs typeface="MCS Taybah S_U normal."/>
              </a:rPr>
              <a:t>    =       </a:t>
            </a:r>
            <a:r>
              <a:rPr lang="ar-EG" sz="2400" u="sng" dirty="0">
                <a:latin typeface="Times New Roman" panose="02020603050405020304" pitchFamily="18" charset="0"/>
                <a:ea typeface="Calibri" panose="020F0502020204030204" pitchFamily="34" charset="0"/>
                <a:cs typeface="MCS Taybah S_U normal."/>
              </a:rPr>
              <a:t>900 </a:t>
            </a:r>
            <a:r>
              <a:rPr lang="en-US" sz="2400" u="sng" dirty="0">
                <a:latin typeface="STKaiti" panose="02010600040101010101" pitchFamily="2" charset="-122"/>
                <a:ea typeface="Calibri" panose="020F0502020204030204" pitchFamily="34" charset="0"/>
                <a:cs typeface="MCS Taybah S_U normal."/>
              </a:rPr>
              <a:t>x</a:t>
            </a:r>
            <a:r>
              <a:rPr lang="ar-EG" sz="2400" u="sng" dirty="0">
                <a:latin typeface="STKaiti" panose="02010600040101010101" pitchFamily="2" charset="-122"/>
                <a:ea typeface="STKaiti" panose="02010600040101010101" pitchFamily="2" charset="-122"/>
                <a:cs typeface="MCS Taybah S_U normal."/>
              </a:rPr>
              <a:t> 0.59 </a:t>
            </a:r>
            <a:r>
              <a:rPr lang="en-US" sz="2400" u="sng" dirty="0">
                <a:latin typeface="STKaiti" panose="02010600040101010101" pitchFamily="2" charset="-122"/>
                <a:ea typeface="Calibri" panose="020F0502020204030204" pitchFamily="34" charset="0"/>
                <a:cs typeface="MCS Taybah S_U normal."/>
              </a:rPr>
              <a:t> x</a:t>
            </a:r>
            <a:r>
              <a:rPr lang="ar-EG" sz="2400" u="sng" dirty="0">
                <a:latin typeface="STKaiti" panose="02010600040101010101" pitchFamily="2" charset="-122"/>
                <a:ea typeface="STKaiti" panose="02010600040101010101" pitchFamily="2" charset="-122"/>
                <a:cs typeface="MCS Taybah S_U normal."/>
              </a:rPr>
              <a:t>60</a:t>
            </a:r>
            <a:r>
              <a:rPr lang="en-US" sz="2400" u="sng" dirty="0">
                <a:latin typeface="STKaiti" panose="02010600040101010101" pitchFamily="2" charset="-122"/>
                <a:ea typeface="Calibri" panose="020F0502020204030204" pitchFamily="34" charset="0"/>
                <a:cs typeface="MCS Taybah S_U normal."/>
              </a:rPr>
              <a:t> x</a:t>
            </a:r>
            <a:r>
              <a:rPr lang="ar-EG" sz="2400" u="sng" dirty="0">
                <a:latin typeface="STKaiti" panose="02010600040101010101" pitchFamily="2" charset="-122"/>
                <a:ea typeface="STKaiti" panose="02010600040101010101" pitchFamily="2" charset="-122"/>
                <a:cs typeface="MCS Taybah S_U normal."/>
              </a:rPr>
              <a:t>8     </a:t>
            </a:r>
            <a:r>
              <a:rPr lang="ar-EG" sz="2400" dirty="0">
                <a:latin typeface="STKaiti" panose="02010600040101010101" pitchFamily="2" charset="-122"/>
                <a:ea typeface="STKaiti" panose="02010600040101010101" pitchFamily="2" charset="-122"/>
                <a:cs typeface="MCS Taybah S_U normal."/>
              </a:rPr>
              <a:t>= 12.744 كجم نظريا</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ctr">
              <a:lnSpc>
                <a:spcPct val="115000"/>
              </a:lnSpc>
            </a:pPr>
            <a:r>
              <a:rPr lang="ar-EG" sz="2400" dirty="0">
                <a:latin typeface="STKaiti" panose="02010600040101010101" pitchFamily="2" charset="-122"/>
                <a:ea typeface="STKaiti" panose="02010600040101010101" pitchFamily="2" charset="-122"/>
                <a:cs typeface="MCS Taybah S_U normal."/>
              </a:rPr>
              <a:t>20 </a:t>
            </a:r>
            <a:r>
              <a:rPr lang="en-US" sz="2400" dirty="0">
                <a:latin typeface="STKaiti" panose="02010600040101010101" pitchFamily="2" charset="-122"/>
                <a:ea typeface="Calibri" panose="020F0502020204030204" pitchFamily="34" charset="0"/>
                <a:cs typeface="MCS Taybah S_U normal."/>
              </a:rPr>
              <a:t>x</a:t>
            </a:r>
            <a:r>
              <a:rPr lang="ar-EG" sz="2400" dirty="0">
                <a:latin typeface="STKaiti" panose="02010600040101010101" pitchFamily="2" charset="-122"/>
                <a:ea typeface="STKaiti" panose="02010600040101010101" pitchFamily="2" charset="-122"/>
                <a:cs typeface="MCS Taybah S_U normal."/>
              </a:rPr>
              <a:t>  1000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gn="ctr">
              <a:lnSpc>
                <a:spcPct val="115000"/>
              </a:lnSpc>
              <a:spcBef>
                <a:spcPts val="1200"/>
              </a:spcBef>
            </a:pPr>
            <a:r>
              <a:rPr lang="ar-EG" sz="2400" dirty="0">
                <a:latin typeface="STKaiti" panose="02010600040101010101" pitchFamily="2" charset="-122"/>
                <a:ea typeface="STKaiti" panose="02010600040101010101" pitchFamily="2" charset="-122"/>
                <a:cs typeface="MCS Taybah S_U normal."/>
              </a:rPr>
              <a:t>الإنتاج الفعلي للمردن </a:t>
            </a:r>
            <a:r>
              <a:rPr lang="ar-EG" sz="2400" dirty="0">
                <a:latin typeface="Times New Roman" panose="02020603050405020304" pitchFamily="18" charset="0"/>
                <a:ea typeface="Calibri" panose="020F0502020204030204" pitchFamily="34" charset="0"/>
                <a:cs typeface="MCS Taybah S_U normal."/>
              </a:rPr>
              <a:t>=   12.744  </a:t>
            </a:r>
            <a:r>
              <a:rPr lang="en-US" sz="2400" dirty="0">
                <a:latin typeface="STKaiti" panose="02010600040101010101" pitchFamily="2" charset="-122"/>
                <a:ea typeface="Calibri" panose="020F0502020204030204" pitchFamily="34" charset="0"/>
                <a:cs typeface="MCS Taybah S_U normal."/>
              </a:rPr>
              <a:t>x</a:t>
            </a:r>
            <a:r>
              <a:rPr lang="ar-EG" sz="2400" dirty="0">
                <a:latin typeface="STKaiti" panose="02010600040101010101" pitchFamily="2" charset="-122"/>
                <a:ea typeface="STKaiti" panose="02010600040101010101" pitchFamily="2" charset="-122"/>
                <a:cs typeface="MCS Taybah S_U normal."/>
              </a:rPr>
              <a:t>    </a:t>
            </a:r>
            <a:r>
              <a:rPr lang="ar-EG" sz="2400" u="sng" dirty="0">
                <a:latin typeface="STKaiti" panose="02010600040101010101" pitchFamily="2" charset="-122"/>
                <a:ea typeface="STKaiti" panose="02010600040101010101" pitchFamily="2" charset="-122"/>
                <a:cs typeface="MCS Taybah S_U normal."/>
              </a:rPr>
              <a:t>78.5   </a:t>
            </a:r>
            <a:r>
              <a:rPr lang="ar-EG" sz="2400" dirty="0">
                <a:latin typeface="STKaiti" panose="02010600040101010101" pitchFamily="2" charset="-122"/>
                <a:ea typeface="STKaiti" panose="02010600040101010101" pitchFamily="2" charset="-122"/>
                <a:cs typeface="MCS Taybah S_U normal."/>
              </a:rPr>
              <a:t>= 10 كجم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nSpc>
                <a:spcPct val="115000"/>
              </a:lnSpc>
            </a:pPr>
            <a:r>
              <a:rPr lang="ar-EG" sz="2400" dirty="0">
                <a:latin typeface="STKaiti" panose="02010600040101010101" pitchFamily="2" charset="-122"/>
                <a:ea typeface="STKaiti" panose="02010600040101010101" pitchFamily="2" charset="-122"/>
                <a:cs typeface="MCS Taybah S_U normal."/>
              </a:rPr>
              <a:t>                                                                       100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a:lnSpc>
                <a:spcPct val="115000"/>
              </a:lnSpc>
            </a:pPr>
            <a:r>
              <a:rPr lang="ar-EG" sz="2400" dirty="0">
                <a:latin typeface="STKaiti" panose="02010600040101010101" pitchFamily="2" charset="-122"/>
                <a:ea typeface="STKaiti" panose="02010600040101010101" pitchFamily="2" charset="-122"/>
                <a:cs typeface="MCS Taybah S_U normal."/>
              </a:rPr>
              <a:t>  اذا عدد المرادن المطلوبة = 1000/10 = 100 مردن.</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2996532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3AFFFEE-C569-450B-8E84-ED8AB133755E}"/>
              </a:ext>
            </a:extLst>
          </p:cNvPr>
          <p:cNvSpPr/>
          <p:nvPr/>
        </p:nvSpPr>
        <p:spPr>
          <a:xfrm>
            <a:off x="2386739" y="1674345"/>
            <a:ext cx="8958020" cy="4154984"/>
          </a:xfrm>
          <a:prstGeom prst="rect">
            <a:avLst/>
          </a:prstGeom>
        </p:spPr>
        <p:txBody>
          <a:bodyPr wrap="square">
            <a:spAutoFit/>
          </a:bodyPr>
          <a:lstStyle/>
          <a:p>
            <a:r>
              <a:rPr lang="ar-EG" sz="2400" dirty="0"/>
              <a:t>مثـال 3:</a:t>
            </a:r>
          </a:p>
          <a:p>
            <a:r>
              <a:rPr lang="ar-EG" sz="2400" dirty="0"/>
              <a:t>عدد 5 ماكينات للتسدية متوسط إنتاج الوردية (8 ساعات) 302400 ياردة للماكينة الواحدة، يراد تزويدها بكون من ماكينة تدوير تعمل بسرعة سحب 58800ياردة/ ساعة، احسب عدد المرادن اللازمة لتغذية هذه الماكينات علما بأن متوسط عدد خيوط السداء 496 خيط.</a:t>
            </a:r>
          </a:p>
          <a:p>
            <a:endParaRPr lang="ar-EG" sz="2400" dirty="0"/>
          </a:p>
          <a:p>
            <a:r>
              <a:rPr lang="ar-EG" sz="2400" dirty="0"/>
              <a:t>الحل : </a:t>
            </a:r>
          </a:p>
          <a:p>
            <a:r>
              <a:rPr lang="ar-EG" sz="2400" dirty="0"/>
              <a:t> - طول السداء كفتلة واحدة =  302400 × 5 × 496</a:t>
            </a:r>
          </a:p>
          <a:p>
            <a:r>
              <a:rPr lang="ar-EG" sz="2400" dirty="0"/>
              <a:t>- إنتاج المردن في الوردية = 58800 × 8</a:t>
            </a:r>
          </a:p>
          <a:p>
            <a:endParaRPr lang="ar-EG" sz="2400" dirty="0"/>
          </a:p>
          <a:p>
            <a:r>
              <a:rPr lang="ar-EG" sz="2400" dirty="0"/>
              <a:t>- عدد المرادن اللازمة =					= 1595 مردن.</a:t>
            </a:r>
          </a:p>
        </p:txBody>
      </p:sp>
      <p:grpSp>
        <p:nvGrpSpPr>
          <p:cNvPr id="18" name="مجموعة 122">
            <a:extLst>
              <a:ext uri="{FF2B5EF4-FFF2-40B4-BE49-F238E27FC236}">
                <a16:creationId xmlns:a16="http://schemas.microsoft.com/office/drawing/2014/main" id="{1C07CFC9-7D9F-44C7-BF97-7DE2CF1EAEC2}"/>
              </a:ext>
            </a:extLst>
          </p:cNvPr>
          <p:cNvGrpSpPr/>
          <p:nvPr/>
        </p:nvGrpSpPr>
        <p:grpSpPr>
          <a:xfrm>
            <a:off x="5424407" y="5183655"/>
            <a:ext cx="3024914" cy="860683"/>
            <a:chOff x="0" y="0"/>
            <a:chExt cx="3986784" cy="719455"/>
          </a:xfrm>
        </p:grpSpPr>
        <p:sp>
          <p:nvSpPr>
            <p:cNvPr id="19" name="مربع نص 123">
              <a:extLst>
                <a:ext uri="{FF2B5EF4-FFF2-40B4-BE49-F238E27FC236}">
                  <a16:creationId xmlns:a16="http://schemas.microsoft.com/office/drawing/2014/main" id="{2D997CD1-9222-4CA2-94DC-DFBC09E5DBBB}"/>
                </a:ext>
              </a:extLst>
            </p:cNvPr>
            <p:cNvSpPr txBox="1"/>
            <p:nvPr/>
          </p:nvSpPr>
          <p:spPr>
            <a:xfrm>
              <a:off x="0" y="0"/>
              <a:ext cx="3986784" cy="719455"/>
            </a:xfrm>
            <a:prstGeom prst="rect">
              <a:avLst/>
            </a:prstGeom>
            <a:noFill/>
            <a:ln w="6350">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EG" sz="2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Simplified Arabic" panose="02020603050405020304" pitchFamily="18" charset="-78"/>
                </a:rPr>
                <a:t>طول الخيط المراد تدويره</a:t>
              </a:r>
              <a:endParaRPr kumimoji="0" lang="en-US" sz="2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Simplified Arabic" panose="02020603050405020304" pitchFamily="18" charset="-78"/>
              </a:endParaRPr>
            </a:p>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EG" sz="2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Simplified Arabic" panose="02020603050405020304" pitchFamily="18" charset="-78"/>
                </a:rPr>
                <a:t>إنتاج المردن في الوردية</a:t>
              </a:r>
              <a:endParaRPr kumimoji="0" lang="en-US" sz="2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Simplified Arabic" panose="02020603050405020304" pitchFamily="18" charset="-78"/>
              </a:endParaRPr>
            </a:p>
          </p:txBody>
        </p:sp>
        <p:cxnSp>
          <p:nvCxnSpPr>
            <p:cNvPr id="20" name="رابط مستقيم 124">
              <a:extLst>
                <a:ext uri="{FF2B5EF4-FFF2-40B4-BE49-F238E27FC236}">
                  <a16:creationId xmlns:a16="http://schemas.microsoft.com/office/drawing/2014/main" id="{817F80D1-8944-47BF-9A12-A95021D91CB0}"/>
                </a:ext>
              </a:extLst>
            </p:cNvPr>
            <p:cNvCxnSpPr/>
            <p:nvPr/>
          </p:nvCxnSpPr>
          <p:spPr>
            <a:xfrm flipV="1">
              <a:off x="117043" y="351129"/>
              <a:ext cx="3731701" cy="1"/>
            </a:xfrm>
            <a:prstGeom prst="line">
              <a:avLst/>
            </a:prstGeom>
            <a:noFill/>
            <a:ln w="12700" cap="flat" cmpd="sng" algn="ctr">
              <a:solidFill>
                <a:sysClr val="windowText" lastClr="000000">
                  <a:shade val="95000"/>
                  <a:satMod val="105000"/>
                </a:sysClr>
              </a:solidFill>
              <a:prstDash val="solid"/>
            </a:ln>
            <a:effectLst/>
          </p:spPr>
        </p:cxnSp>
      </p:grpSp>
    </p:spTree>
    <p:extLst>
      <p:ext uri="{BB962C8B-B14F-4D97-AF65-F5344CB8AC3E}">
        <p14:creationId xmlns:p14="http://schemas.microsoft.com/office/powerpoint/2010/main" val="945611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193962" cy="7253207"/>
          </a:xfrm>
          <a:prstGeom prst="rect">
            <a:avLst/>
          </a:prstGeom>
        </p:spPr>
      </p:pic>
      <p:sp>
        <p:nvSpPr>
          <p:cNvPr id="3" name="Subtitle 2"/>
          <p:cNvSpPr>
            <a:spLocks noGrp="1"/>
          </p:cNvSpPr>
          <p:nvPr>
            <p:ph type="subTitle" idx="1"/>
          </p:nvPr>
        </p:nvSpPr>
        <p:spPr>
          <a:xfrm>
            <a:off x="1524000" y="5260362"/>
            <a:ext cx="9144000" cy="1655762"/>
          </a:xfrm>
        </p:spPr>
        <p:txBody>
          <a:bodyPr>
            <a:normAutofit/>
          </a:bodyPr>
          <a:lstStyle/>
          <a:p>
            <a:r>
              <a:rPr lang="en-US" sz="3600" dirty="0">
                <a:solidFill>
                  <a:schemeClr val="bg1"/>
                </a:solidFill>
              </a:rPr>
              <a:t>THANK YOU</a:t>
            </a:r>
            <a:endParaRPr lang="ar-EG" sz="3600" dirty="0">
              <a:solidFill>
                <a:schemeClr val="bg1"/>
              </a:solidFill>
            </a:endParaRPr>
          </a:p>
        </p:txBody>
      </p:sp>
    </p:spTree>
    <p:extLst>
      <p:ext uri="{BB962C8B-B14F-4D97-AF65-F5344CB8AC3E}">
        <p14:creationId xmlns:p14="http://schemas.microsoft.com/office/powerpoint/2010/main" val="233312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5297F5-C3E7-4A22-88A4-8ECB0A731733}"/>
              </a:ext>
            </a:extLst>
          </p:cNvPr>
          <p:cNvSpPr/>
          <p:nvPr/>
        </p:nvSpPr>
        <p:spPr>
          <a:xfrm>
            <a:off x="2011680" y="768641"/>
            <a:ext cx="9706098" cy="6089359"/>
          </a:xfrm>
          <a:prstGeom prst="rect">
            <a:avLst/>
          </a:prstGeom>
        </p:spPr>
        <p:txBody>
          <a:bodyPr wrap="square">
            <a:spAutoFit/>
          </a:bodyPr>
          <a:lstStyle/>
          <a:p>
            <a:pPr algn="just">
              <a:lnSpc>
                <a:spcPct val="90000"/>
              </a:lnSpc>
              <a:spcBef>
                <a:spcPts val="1200"/>
              </a:spcBef>
            </a:pPr>
            <a:r>
              <a:rPr lang="ar-EG" sz="3600" b="1" dirty="0">
                <a:latin typeface="Times New Roman" panose="02020603050405020304" pitchFamily="18" charset="0"/>
                <a:ea typeface="Calibri" panose="020F0502020204030204" pitchFamily="34" charset="0"/>
                <a:cs typeface="MCS Taybah S_U normal."/>
              </a:rPr>
              <a:t>1- الإدارة المباشرة ذات السرعة المتغيرة:</a:t>
            </a:r>
            <a:endParaRPr lang="en-US" sz="3600" dirty="0">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90000"/>
              </a:lnSpc>
            </a:pPr>
            <a:r>
              <a:rPr lang="ar-EG" sz="3600" dirty="0">
                <a:latin typeface="Times New Roman" panose="02020603050405020304" pitchFamily="18" charset="0"/>
                <a:ea typeface="Calibri" panose="020F0502020204030204" pitchFamily="34" charset="0"/>
                <a:cs typeface="Simplified Arabic" panose="02020603050405020304" pitchFamily="18" charset="-78"/>
              </a:rPr>
              <a:t>في هذه الحالة يكون المردن ذو سرعة دوران متغيرة، تتناسب سرعة دورانه في الدقيقة، تناسباً عكسيا مع الازدياد في قطر البكرة، وتنخفض سرعته بازدياد قطر البكرة، حفاظاً على سرعة سحب خيط ثابتة، وبالتالي انتظام وتجانس شدد الخيط طول عملية التدوير.</a:t>
            </a:r>
            <a:endParaRPr lang="en-US" sz="3600" dirty="0">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90000"/>
              </a:lnSpc>
            </a:pPr>
            <a:r>
              <a:rPr lang="ar-EG" sz="3600" dirty="0">
                <a:latin typeface="Times New Roman" panose="02020603050405020304" pitchFamily="18" charset="0"/>
                <a:ea typeface="Calibri" panose="020F0502020204030204" pitchFamily="34" charset="0"/>
                <a:cs typeface="Simplified Arabic" panose="02020603050405020304" pitchFamily="18" charset="-78"/>
              </a:rPr>
              <a:t>يعتبر هذا النوع مكلف للغاية وقليل الانتشار ومعقد في التشغيل، للحصول على سرعة ثابتة للخيط التي يجب توافرها للحصول على لف جيد، إلا أنه يمتاز بثبات لفات الخيط في كل مشوار، من بداية اللف إلى نهايته، وهو ما يناسب بعض الاستخدامات الخاصة.</a:t>
            </a:r>
            <a:endParaRPr lang="en-US" sz="3600" dirty="0">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90000"/>
              </a:lnSpc>
            </a:pPr>
            <a:r>
              <a:rPr lang="ar-EG" sz="3600" dirty="0">
                <a:latin typeface="Times New Roman" panose="02020603050405020304" pitchFamily="18" charset="0"/>
                <a:ea typeface="Calibri" panose="020F0502020204030204" pitchFamily="34" charset="0"/>
                <a:cs typeface="Simplified Arabic" panose="02020603050405020304" pitchFamily="18" charset="-78"/>
              </a:rPr>
              <a:t>يستخدم هذا النظام في تدوير الخيوط الصناعية، والخيوط الرقيقة من الخامات الطبيعية، التي تحتاج إلى لفها على شكل بكر اسطواني </a:t>
            </a:r>
            <a:r>
              <a:rPr lang="en-US" sz="3600" dirty="0">
                <a:latin typeface="Times New Roman" panose="02020603050405020304" pitchFamily="18" charset="0"/>
                <a:ea typeface="Calibri" panose="020F0502020204030204" pitchFamily="34" charset="0"/>
                <a:cs typeface="Simplified Arabic" panose="02020603050405020304" pitchFamily="18" charset="-78"/>
              </a:rPr>
              <a:t>Cheeses</a:t>
            </a:r>
            <a:r>
              <a:rPr lang="ar-EG" sz="3600" dirty="0">
                <a:latin typeface="Times New Roman" panose="02020603050405020304" pitchFamily="18" charset="0"/>
                <a:ea typeface="Calibri" panose="020F0502020204030204" pitchFamily="34" charset="0"/>
                <a:cs typeface="Simplified Arabic" panose="02020603050405020304" pitchFamily="18" charset="-78"/>
              </a:rPr>
              <a:t> وليس على شكل كونات </a:t>
            </a:r>
            <a:r>
              <a:rPr lang="en-US" sz="3600" dirty="0">
                <a:latin typeface="Times New Roman" panose="02020603050405020304" pitchFamily="18" charset="0"/>
                <a:ea typeface="Calibri" panose="020F0502020204030204" pitchFamily="34" charset="0"/>
                <a:cs typeface="Simplified Arabic" panose="02020603050405020304" pitchFamily="18" charset="-78"/>
              </a:rPr>
              <a:t>Cones</a:t>
            </a:r>
            <a:r>
              <a:rPr lang="ar-EG" sz="3600" dirty="0">
                <a:latin typeface="Times New Roman" panose="02020603050405020304" pitchFamily="18" charset="0"/>
                <a:ea typeface="Calibri" panose="020F0502020204030204" pitchFamily="34" charset="0"/>
                <a:cs typeface="Simplified Arabic" panose="02020603050405020304" pitchFamily="18" charset="-78"/>
              </a:rPr>
              <a:t>.</a:t>
            </a:r>
            <a:endParaRPr lang="en-US" sz="3600" dirty="0">
              <a:effectLst/>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202810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7A7375-64B5-407F-8994-90C3E36117BF}"/>
              </a:ext>
            </a:extLst>
          </p:cNvPr>
          <p:cNvSpPr/>
          <p:nvPr/>
        </p:nvSpPr>
        <p:spPr>
          <a:xfrm>
            <a:off x="3165231" y="1028116"/>
            <a:ext cx="8623496" cy="3205493"/>
          </a:xfrm>
          <a:prstGeom prst="rect">
            <a:avLst/>
          </a:prstGeom>
        </p:spPr>
        <p:txBody>
          <a:bodyPr wrap="square">
            <a:spAutoFit/>
          </a:bodyPr>
          <a:lstStyle/>
          <a:p>
            <a:pPr algn="just">
              <a:lnSpc>
                <a:spcPct val="90000"/>
              </a:lnSpc>
            </a:pPr>
            <a:r>
              <a:rPr lang="ar-EG" sz="1600" b="1" dirty="0">
                <a:latin typeface="Times New Roman" panose="02020603050405020304" pitchFamily="18" charset="0"/>
                <a:ea typeface="Calibri" panose="020F0502020204030204" pitchFamily="34" charset="0"/>
                <a:cs typeface="MCS Taybah S_U normal."/>
              </a:rPr>
              <a:t>- </a:t>
            </a:r>
            <a:r>
              <a:rPr lang="ar-EG" sz="2800" b="1" dirty="0">
                <a:latin typeface="Times New Roman" panose="02020603050405020304" pitchFamily="18" charset="0"/>
                <a:ea typeface="Calibri" panose="020F0502020204030204" pitchFamily="34" charset="0"/>
                <a:cs typeface="MCS Taybah S_U normal."/>
              </a:rPr>
              <a:t>الإدارة المباشرة ذات السرعة الثابتة:</a:t>
            </a:r>
            <a:endParaRPr lang="en-US" sz="2800" dirty="0">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90000"/>
              </a:lnSpc>
            </a:pPr>
            <a:r>
              <a:rPr lang="ar-EG" sz="2800" dirty="0">
                <a:latin typeface="Times New Roman" panose="02020603050405020304" pitchFamily="18" charset="0"/>
                <a:ea typeface="Calibri" panose="020F0502020204030204" pitchFamily="34" charset="0"/>
                <a:cs typeface="Simplified Arabic" panose="02020603050405020304" pitchFamily="18" charset="-78"/>
              </a:rPr>
              <a:t>وهو أكثر انتشاراً في المصانع الصغيرة (الورش)، ويتناسب مع لف الحرير الطبيعي أو الصناعي المحلول، حيث يتطلب لف هذه الأنواع عناية فائقة لدقتها.</a:t>
            </a:r>
            <a:endParaRPr lang="en-US" sz="2800" dirty="0">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90000"/>
              </a:lnSpc>
            </a:pPr>
            <a:r>
              <a:rPr lang="ar-EG" sz="2800" dirty="0">
                <a:latin typeface="Times New Roman" panose="02020603050405020304" pitchFamily="18" charset="0"/>
                <a:ea typeface="Calibri" panose="020F0502020204030204" pitchFamily="34" charset="0"/>
                <a:cs typeface="Simplified Arabic" panose="02020603050405020304" pitchFamily="18" charset="-78"/>
              </a:rPr>
              <a:t>يستخدم لهذا النوع من اللف بكر ذي حافتين (الفلنشات)، يركب على مردن من الحديد، يدور حول نفسه، عن طريق احتكاك عجلة صغيرة مثبتة بالقرب من نهايته ومغطاة بطبقة من الجلد، بالعجلة الكبيرة المثبتة أمامها والمركبة على عمود الإدارة المتصل بالمحرك الكهربي، كما يظهر في شكل(19).</a:t>
            </a:r>
            <a:endParaRPr lang="en-US" sz="2800" dirty="0">
              <a:latin typeface="Times New Roman" panose="02020603050405020304" pitchFamily="18" charset="0"/>
              <a:ea typeface="Calibri" panose="020F0502020204030204" pitchFamily="34" charset="0"/>
              <a:cs typeface="Simplified Arabic" panose="02020603050405020304" pitchFamily="18" charset="-78"/>
            </a:endParaRPr>
          </a:p>
        </p:txBody>
      </p:sp>
      <p:pic>
        <p:nvPicPr>
          <p:cNvPr id="7" name="صورة 52">
            <a:extLst>
              <a:ext uri="{FF2B5EF4-FFF2-40B4-BE49-F238E27FC236}">
                <a16:creationId xmlns:a16="http://schemas.microsoft.com/office/drawing/2014/main" id="{F64AAEAC-37CE-498A-83DD-4E7C477ED45B}"/>
              </a:ext>
            </a:extLst>
          </p:cNvPr>
          <p:cNvPicPr/>
          <p:nvPr/>
        </p:nvPicPr>
        <p:blipFill rotWithShape="1">
          <a:blip r:embed="rId3" cstate="print">
            <a:extLst>
              <a:ext uri="{28A0092B-C50C-407E-A947-70E740481C1C}">
                <a14:useLocalDpi xmlns:a14="http://schemas.microsoft.com/office/drawing/2010/main" val="0"/>
              </a:ext>
            </a:extLst>
          </a:blip>
          <a:srcRect t="5012" r="24139"/>
          <a:stretch/>
        </p:blipFill>
        <p:spPr bwMode="auto">
          <a:xfrm>
            <a:off x="2514426" y="4233609"/>
            <a:ext cx="3066757" cy="22797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087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0167F-3745-4CE0-B673-76A805B05B84}"/>
              </a:ext>
            </a:extLst>
          </p:cNvPr>
          <p:cNvSpPr/>
          <p:nvPr/>
        </p:nvSpPr>
        <p:spPr>
          <a:xfrm>
            <a:off x="4836362" y="929460"/>
            <a:ext cx="7095343" cy="3046988"/>
          </a:xfrm>
          <a:prstGeom prst="rect">
            <a:avLst/>
          </a:prstGeom>
        </p:spPr>
        <p:txBody>
          <a:bodyPr wrap="square">
            <a:spAutoFit/>
          </a:bodyPr>
          <a:lstStyle/>
          <a:p>
            <a:r>
              <a:rPr lang="ar-EG" sz="2400" dirty="0"/>
              <a:t>ويوضح شكل(20) رسم تخطيطي لأحد المرادن الأفقية الوضع، التي تدور بطريقة الإدارة المباشرة ومنه يتبين أن المردن الأفقي(أ) مثبت في نهايته عجلة صغيرة من الحديد، ومغطاة بطبقة من الكاوتشوك(ب) تحتك بعجلة أخرى كبيرة(ج) مثبتة على عمود الإدارة بالماكينة(د)، فعند دوران عمود الإدارة(د) تنتقل الحركة بواسطة الاحتكاك من العجلة الكبيرة(ج) إلى العجلة الصغيرة(ب) فيدور المردن(أ) المركب عليه البكرة، وسميت هذه الطريقة بطريقة الإدارة المباشرة لوقوع الاحتكاك على العجلة الصغيرة المثبتة بالمردن مباشرة.</a:t>
            </a:r>
            <a:endParaRPr lang="en-US" sz="2400" dirty="0"/>
          </a:p>
        </p:txBody>
      </p:sp>
      <p:pic>
        <p:nvPicPr>
          <p:cNvPr id="5" name="Picture 4">
            <a:extLst>
              <a:ext uri="{FF2B5EF4-FFF2-40B4-BE49-F238E27FC236}">
                <a16:creationId xmlns:a16="http://schemas.microsoft.com/office/drawing/2014/main" id="{A3CAE065-2889-4DF3-BD26-50BF6E780354}"/>
              </a:ext>
            </a:extLst>
          </p:cNvPr>
          <p:cNvPicPr>
            <a:picLocks noChangeAspect="1"/>
          </p:cNvPicPr>
          <p:nvPr/>
        </p:nvPicPr>
        <p:blipFill>
          <a:blip r:embed="rId3"/>
          <a:stretch>
            <a:fillRect/>
          </a:stretch>
        </p:blipFill>
        <p:spPr>
          <a:xfrm>
            <a:off x="1589425" y="1700346"/>
            <a:ext cx="3097036" cy="1999661"/>
          </a:xfrm>
          <a:prstGeom prst="rect">
            <a:avLst/>
          </a:prstGeom>
        </p:spPr>
      </p:pic>
      <p:sp>
        <p:nvSpPr>
          <p:cNvPr id="6" name="Rectangle 5">
            <a:extLst>
              <a:ext uri="{FF2B5EF4-FFF2-40B4-BE49-F238E27FC236}">
                <a16:creationId xmlns:a16="http://schemas.microsoft.com/office/drawing/2014/main" id="{8169C5FC-953E-4D79-BB53-4F03D6D64E66}"/>
              </a:ext>
            </a:extLst>
          </p:cNvPr>
          <p:cNvSpPr/>
          <p:nvPr/>
        </p:nvSpPr>
        <p:spPr>
          <a:xfrm>
            <a:off x="410196" y="3976448"/>
            <a:ext cx="11371608" cy="2308324"/>
          </a:xfrm>
          <a:prstGeom prst="rect">
            <a:avLst/>
          </a:prstGeom>
        </p:spPr>
        <p:txBody>
          <a:bodyPr wrap="square">
            <a:spAutoFit/>
          </a:bodyPr>
          <a:lstStyle/>
          <a:p>
            <a:r>
              <a:rPr lang="ar-EG" b="1" dirty="0"/>
              <a:t>وترتب الخيوط أثناء اللف في طبقات اسطوانية حتى لا تتداخل الخيوط بين الطبقات أثناء اللف أو السحب خاصة إذا كان اللف مرتخيا، ويتم ترتيب هذه الخيوط باستخدام دليل للخيط، يتحرك حركة ترددية أفقية، مثبت على قضيب بطول الماكينة، يأخذ حركته من كامة على أحد جانبي ماكينة التدوير التي تحتوي على أكثر من مردن، حيث يخصص لكل مردن دليل خاص لرص وترتيب لفات الخيوط.</a:t>
            </a:r>
          </a:p>
          <a:p>
            <a:r>
              <a:rPr lang="ar-EG" b="1" dirty="0"/>
              <a:t>ويعيب هذا النوع من اللف، أنه على الرغم من انتظام سرعة دوران كل من المردن والطارة المحركة له، بالاحتكاك المباشر بينهما، إلا أن سرعة سحب الخيط في أثناء اللف على البكرة تزداد تدريجيا تبعاً لازدياد مسافة قطرها، الذي ينشأ من تكون الخيط عليها، ولا يخفى ما يترتب على ذلك من ارتخاء الخيط، عند بدء اللف، وشده تدريجياً عند ازدياد قطرها.</a:t>
            </a:r>
          </a:p>
          <a:p>
            <a:r>
              <a:rPr lang="ar-EG" b="1" dirty="0"/>
              <a:t>ويتميز النظام المباشر بعدم تعرض طبقات الخيط على البكرة للاحتكاك لعدم تعرضها للتلامس مع أي سطح خشن، الأمر الذي يجعله مفضلاً لتدوير الخيوط الصناعية المستمرة والمغزولة، نظرا لحساسيتها الشديدة للاحتكاك.</a:t>
            </a:r>
          </a:p>
        </p:txBody>
      </p:sp>
    </p:spTree>
    <p:extLst>
      <p:ext uri="{BB962C8B-B14F-4D97-AF65-F5344CB8AC3E}">
        <p14:creationId xmlns:p14="http://schemas.microsoft.com/office/powerpoint/2010/main" val="122470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30854B-7BC4-48FA-BFE1-0B49959F8CE4}"/>
              </a:ext>
            </a:extLst>
          </p:cNvPr>
          <p:cNvSpPr/>
          <p:nvPr/>
        </p:nvSpPr>
        <p:spPr>
          <a:xfrm>
            <a:off x="329784" y="126698"/>
            <a:ext cx="11862216" cy="5389937"/>
          </a:xfrm>
          <a:prstGeom prst="rect">
            <a:avLst/>
          </a:prstGeom>
        </p:spPr>
        <p:txBody>
          <a:bodyPr wrap="square">
            <a:spAutoFit/>
          </a:bodyPr>
          <a:lstStyle/>
          <a:p>
            <a:pPr indent="215900" algn="just">
              <a:lnSpc>
                <a:spcPct val="115000"/>
              </a:lnSpc>
            </a:pPr>
            <a:r>
              <a:rPr lang="ar-EG" sz="2000" b="1" dirty="0">
                <a:latin typeface="Times New Roman" panose="02020603050405020304" pitchFamily="18" charset="0"/>
                <a:ea typeface="Calibri" panose="020F0502020204030204" pitchFamily="34" charset="0"/>
                <a:cs typeface="Simplified Arabic" panose="02020603050405020304" pitchFamily="18" charset="-78"/>
              </a:rPr>
              <a:t>- الإدارة بالاحتكاك: - </a:t>
            </a:r>
            <a:endParaRPr lang="en-US" sz="2000" b="1" dirty="0">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115000"/>
              </a:lnSpc>
            </a:pPr>
            <a:r>
              <a:rPr lang="ar-EG" sz="2000" b="1" dirty="0">
                <a:latin typeface="Times New Roman" panose="02020603050405020304" pitchFamily="18" charset="0"/>
                <a:ea typeface="Calibri" panose="020F0502020204030204" pitchFamily="34" charset="0"/>
                <a:cs typeface="Simplified Arabic" panose="02020603050405020304" pitchFamily="18" charset="-78"/>
              </a:rPr>
              <a:t>تستخدم هذه الطريقة لتدوير جميع أنواع الخيوط المفردة والعادية </a:t>
            </a:r>
          </a:p>
          <a:p>
            <a:pPr indent="215900" algn="just">
              <a:lnSpc>
                <a:spcPct val="115000"/>
              </a:lnSpc>
            </a:pPr>
            <a:r>
              <a:rPr lang="ar-EG" sz="2000" b="1" dirty="0">
                <a:latin typeface="Times New Roman" panose="02020603050405020304" pitchFamily="18" charset="0"/>
                <a:ea typeface="Calibri" panose="020F0502020204030204" pitchFamily="34" charset="0"/>
                <a:cs typeface="Simplified Arabic" panose="02020603050405020304" pitchFamily="18" charset="-78"/>
              </a:rPr>
              <a:t>غير الحساسة وتتم الإدارة عن طريق الاحتكاك الناشئ بين البكرة أو طبقات الخيوط الموجودة عليها وبين مردن الإدارة. </a:t>
            </a:r>
            <a:endParaRPr lang="en-US" sz="2000" b="1" dirty="0">
              <a:latin typeface="Times New Roman" panose="02020603050405020304" pitchFamily="18" charset="0"/>
              <a:ea typeface="Calibri" panose="020F0502020204030204" pitchFamily="34" charset="0"/>
              <a:cs typeface="Simplified Arabic" panose="02020603050405020304" pitchFamily="18" charset="-78"/>
            </a:endParaRPr>
          </a:p>
          <a:p>
            <a:pPr indent="215900" algn="just">
              <a:lnSpc>
                <a:spcPct val="115000"/>
              </a:lnSpc>
            </a:pPr>
            <a:r>
              <a:rPr lang="ar-EG" sz="2000" b="1" dirty="0">
                <a:latin typeface="Times New Roman" panose="02020603050405020304" pitchFamily="18" charset="0"/>
                <a:ea typeface="Calibri" panose="020F0502020204030204" pitchFamily="34" charset="0"/>
                <a:cs typeface="Simplified Arabic" panose="02020603050405020304" pitchFamily="18" charset="-78"/>
              </a:rPr>
              <a:t>وتتميز هذه الطريقة بالمميزات التالية:</a:t>
            </a:r>
            <a:endParaRPr lang="en-US" sz="2000" b="1" dirty="0">
              <a:latin typeface="Times New Roman" panose="02020603050405020304" pitchFamily="18" charset="0"/>
              <a:ea typeface="Calibri" panose="020F0502020204030204" pitchFamily="34" charset="0"/>
              <a:cs typeface="Simplified Arabic" panose="02020603050405020304" pitchFamily="18" charset="-78"/>
            </a:endParaRPr>
          </a:p>
          <a:p>
            <a:pPr marL="633730" indent="-285750" algn="just">
              <a:lnSpc>
                <a:spcPct val="115000"/>
              </a:lnSpc>
            </a:pPr>
            <a:r>
              <a:rPr lang="ar-EG" sz="2000" b="1" dirty="0">
                <a:latin typeface="Times New Roman" panose="02020603050405020304" pitchFamily="18" charset="0"/>
                <a:ea typeface="Calibri" panose="020F0502020204030204" pitchFamily="34" charset="0"/>
                <a:cs typeface="Simplified Arabic" panose="02020603050405020304" pitchFamily="18" charset="-78"/>
              </a:rPr>
              <a:t>- بثبات سرعة سحب الخيط والتي تساوي :</a:t>
            </a:r>
            <a:endParaRPr lang="en-US" sz="2000" b="1" dirty="0">
              <a:latin typeface="Times New Roman" panose="02020603050405020304" pitchFamily="18" charset="0"/>
              <a:ea typeface="Calibri" panose="020F0502020204030204" pitchFamily="34" charset="0"/>
              <a:cs typeface="Simplified Arabic" panose="02020603050405020304" pitchFamily="18" charset="-78"/>
            </a:endParaRPr>
          </a:p>
          <a:p>
            <a:pPr marL="633730" indent="-285750" algn="just">
              <a:lnSpc>
                <a:spcPct val="115000"/>
              </a:lnSpc>
            </a:pPr>
            <a:r>
              <a:rPr lang="ar-EG" sz="2000" b="1" dirty="0">
                <a:latin typeface="Times New Roman" panose="02020603050405020304" pitchFamily="18" charset="0"/>
                <a:ea typeface="Calibri" panose="020F0502020204030204" pitchFamily="34" charset="0"/>
                <a:cs typeface="Simplified Arabic" panose="02020603050405020304" pitchFamily="18" charset="-78"/>
              </a:rPr>
              <a:t>         سرعة سحب الخيط = عدد دورات المردن في الدقيقة </a:t>
            </a:r>
            <a:r>
              <a:rPr lang="en-US" sz="2000" b="1" dirty="0">
                <a:latin typeface="Times New Roman" panose="02020603050405020304" pitchFamily="18" charset="0"/>
                <a:ea typeface="Calibri" panose="020F0502020204030204" pitchFamily="34" charset="0"/>
                <a:cs typeface="Simplified Arabic" panose="02020603050405020304" pitchFamily="18" charset="-78"/>
              </a:rPr>
              <a:t>x </a:t>
            </a:r>
            <a:r>
              <a:rPr lang="ar-EG" sz="2000" b="1" dirty="0">
                <a:latin typeface="Times New Roman" panose="02020603050405020304" pitchFamily="18" charset="0"/>
                <a:ea typeface="Calibri" panose="020F0502020204030204" pitchFamily="34" charset="0"/>
                <a:cs typeface="Simplified Arabic" panose="02020603050405020304" pitchFamily="18" charset="-78"/>
              </a:rPr>
              <a:t> القطر </a:t>
            </a:r>
            <a:r>
              <a:rPr lang="en-US" sz="2000" b="1" dirty="0">
                <a:latin typeface="Times New Roman" panose="02020603050405020304" pitchFamily="18" charset="0"/>
                <a:ea typeface="Calibri" panose="020F0502020204030204" pitchFamily="34" charset="0"/>
                <a:cs typeface="Simplified Arabic" panose="02020603050405020304" pitchFamily="18" charset="-78"/>
              </a:rPr>
              <a:t>x</a:t>
            </a:r>
            <a:r>
              <a:rPr lang="ar-EG" sz="2000" b="1" dirty="0">
                <a:latin typeface="Times New Roman" panose="02020603050405020304" pitchFamily="18" charset="0"/>
                <a:ea typeface="Calibri" panose="020F0502020204030204" pitchFamily="34" charset="0"/>
                <a:cs typeface="Simplified Arabic" panose="02020603050405020304" pitchFamily="18" charset="-78"/>
              </a:rPr>
              <a:t> النسبة التقريبية.</a:t>
            </a:r>
            <a:endParaRPr lang="en-US" sz="2000" b="1" dirty="0">
              <a:latin typeface="Times New Roman" panose="02020603050405020304" pitchFamily="18" charset="0"/>
              <a:ea typeface="Calibri" panose="020F0502020204030204" pitchFamily="34" charset="0"/>
              <a:cs typeface="Simplified Arabic" panose="02020603050405020304" pitchFamily="18" charset="-78"/>
            </a:endParaRPr>
          </a:p>
          <a:p>
            <a:pPr marL="633730" indent="-285750" algn="just">
              <a:lnSpc>
                <a:spcPct val="115000"/>
              </a:lnSpc>
            </a:pPr>
            <a:r>
              <a:rPr lang="ar-EG" sz="2000" b="1" dirty="0">
                <a:latin typeface="Times New Roman" panose="02020603050405020304" pitchFamily="18" charset="0"/>
                <a:ea typeface="Calibri" panose="020F0502020204030204" pitchFamily="34" charset="0"/>
                <a:cs typeface="Simplified Arabic" panose="02020603050405020304" pitchFamily="18" charset="-78"/>
              </a:rPr>
              <a:t>-تجانس الشدد وانتظامه طوال عملية التدوير.</a:t>
            </a:r>
            <a:endParaRPr lang="en-US" sz="2000" b="1" dirty="0">
              <a:latin typeface="Times New Roman" panose="02020603050405020304" pitchFamily="18" charset="0"/>
              <a:ea typeface="Calibri" panose="020F0502020204030204" pitchFamily="34" charset="0"/>
              <a:cs typeface="Simplified Arabic" panose="02020603050405020304" pitchFamily="18" charset="-78"/>
            </a:endParaRPr>
          </a:p>
          <a:p>
            <a:pPr marL="633730" indent="-285750" algn="just">
              <a:lnSpc>
                <a:spcPct val="115000"/>
              </a:lnSpc>
            </a:pPr>
            <a:r>
              <a:rPr lang="ar-EG" sz="2000" b="1" dirty="0">
                <a:latin typeface="Times New Roman" panose="02020603050405020304" pitchFamily="18" charset="0"/>
                <a:ea typeface="Calibri" panose="020F0502020204030204" pitchFamily="34" charset="0"/>
                <a:cs typeface="Simplified Arabic" panose="02020603050405020304" pitchFamily="18" charset="-78"/>
              </a:rPr>
              <a:t>- الثبات النسبي لسرعة سحب الخيط طول عملية التدوير.</a:t>
            </a:r>
            <a:endParaRPr lang="en-US" sz="2000" b="1"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000" b="1" u="sng" dirty="0">
                <a:latin typeface="Times New Roman" panose="02020603050405020304" pitchFamily="18" charset="0"/>
                <a:ea typeface="Calibri" panose="020F0502020204030204" pitchFamily="34" charset="0"/>
                <a:cs typeface="Simplified Arabic" panose="02020603050405020304" pitchFamily="18" charset="-78"/>
              </a:rPr>
              <a:t>ب- الحركة الترددية: - </a:t>
            </a:r>
            <a:endParaRPr lang="en-US" sz="2000" b="1" dirty="0">
              <a:latin typeface="Times New Roman" panose="02020603050405020304" pitchFamily="18" charset="0"/>
              <a:ea typeface="Calibri" panose="020F0502020204030204" pitchFamily="34" charset="0"/>
              <a:cs typeface="Simplified Arabic" panose="02020603050405020304" pitchFamily="18" charset="-78"/>
            </a:endParaRPr>
          </a:p>
          <a:p>
            <a:pPr algn="just">
              <a:lnSpc>
                <a:spcPct val="115000"/>
              </a:lnSpc>
            </a:pPr>
            <a:r>
              <a:rPr lang="ar-EG" sz="2000" b="1" dirty="0">
                <a:latin typeface="Times New Roman" panose="02020603050405020304" pitchFamily="18" charset="0"/>
                <a:ea typeface="Calibri" panose="020F0502020204030204" pitchFamily="34" charset="0"/>
                <a:cs typeface="Simplified Arabic" panose="02020603050405020304" pitchFamily="18" charset="-78"/>
              </a:rPr>
              <a:t>   تعتبر الحركة المسئولة عن توزيع الخيط علي طول البكرة وتتولي تحريك دليل الخيط بشكل متوازي لمحور البكرة وبشكل ترددي لتكوين الطبقات المتتالية للخيط حول البكرة وتختلف طرق إيجاد الحركة الترددية باختلاف طرق التدوير.. وهناك طريقتان اساسيتان لتحريك دليل الخيط أثناء التدوير كما سبق وأن ذكرنا ويمكن توضيحهم بشكل أكبر في التالي:</a:t>
            </a:r>
            <a:endParaRPr lang="en-US" sz="2000" b="1" dirty="0">
              <a:latin typeface="Times New Roman" panose="02020603050405020304" pitchFamily="18" charset="0"/>
              <a:ea typeface="Calibri" panose="020F0502020204030204" pitchFamily="34" charset="0"/>
              <a:cs typeface="Simplified Arabic" panose="02020603050405020304" pitchFamily="18" charset="-78"/>
            </a:endParaRPr>
          </a:p>
          <a:p>
            <a:pPr marL="462280" indent="-457200" algn="just">
              <a:lnSpc>
                <a:spcPct val="115000"/>
              </a:lnSpc>
            </a:pPr>
            <a:r>
              <a:rPr lang="ar-EG" sz="2000" b="1" dirty="0">
                <a:latin typeface="Times New Roman" panose="02020603050405020304" pitchFamily="18" charset="0"/>
                <a:ea typeface="Calibri" panose="020F0502020204030204" pitchFamily="34" charset="0"/>
                <a:cs typeface="Simplified Arabic" panose="02020603050405020304" pitchFamily="18" charset="-78"/>
              </a:rPr>
              <a:t>الأولي: حركة بطيئة لدليل الخيط تعادل قطر الخيط  وينتج عنها ترتيب طبقات الخيط المتوالية بجانب بعضها البعض ولتتجاور أقطار الخيوط علي البكرة ويعطي اللف الأسطواني ويلزم استخدام البكر الأسطواني</a:t>
            </a:r>
          </a:p>
          <a:p>
            <a:pPr marL="462280" indent="-457200" algn="just">
              <a:lnSpc>
                <a:spcPct val="115000"/>
              </a:lnSpc>
            </a:pPr>
            <a:r>
              <a:rPr lang="ar-EG" sz="2000" b="1" dirty="0">
                <a:latin typeface="Times New Roman" panose="02020603050405020304" pitchFamily="18" charset="0"/>
                <a:ea typeface="Calibri" panose="020F0502020204030204" pitchFamily="34" charset="0"/>
                <a:cs typeface="Simplified Arabic" panose="02020603050405020304" pitchFamily="18" charset="-78"/>
              </a:rPr>
              <a:t> ذو الفلنشات</a:t>
            </a:r>
            <a:r>
              <a:rPr lang="en-US" sz="2000" b="1" dirty="0">
                <a:latin typeface="Times New Roman" panose="02020603050405020304" pitchFamily="18" charset="0"/>
                <a:ea typeface="Calibri" panose="020F0502020204030204" pitchFamily="34" charset="0"/>
                <a:cs typeface="Simplified Arabic" panose="02020603050405020304" pitchFamily="18" charset="-78"/>
              </a:rPr>
              <a:t>Spools </a:t>
            </a:r>
            <a:r>
              <a:rPr lang="ar-EG" sz="2000" b="1" dirty="0">
                <a:latin typeface="Times New Roman" panose="02020603050405020304" pitchFamily="18" charset="0"/>
                <a:ea typeface="Calibri" panose="020F0502020204030204" pitchFamily="34" charset="0"/>
                <a:cs typeface="Simplified Arabic" panose="02020603050405020304" pitchFamily="18" charset="-78"/>
              </a:rPr>
              <a:t> للحفاظ علي طبقات الخيط من الانزلاق شكل (21)</a:t>
            </a:r>
            <a:endParaRPr lang="en-US" sz="2000" b="1" dirty="0">
              <a:latin typeface="Times New Roman" panose="02020603050405020304" pitchFamily="18" charset="0"/>
              <a:ea typeface="Calibri" panose="020F0502020204030204" pitchFamily="34" charset="0"/>
              <a:cs typeface="Simplified Arabic" panose="02020603050405020304" pitchFamily="18" charset="-78"/>
            </a:endParaRPr>
          </a:p>
        </p:txBody>
      </p:sp>
      <p:grpSp>
        <p:nvGrpSpPr>
          <p:cNvPr id="3" name="Group 2">
            <a:extLst>
              <a:ext uri="{FF2B5EF4-FFF2-40B4-BE49-F238E27FC236}">
                <a16:creationId xmlns:a16="http://schemas.microsoft.com/office/drawing/2014/main" id="{B3DC39CA-0203-4869-8143-F1E3DFA86D25}"/>
              </a:ext>
            </a:extLst>
          </p:cNvPr>
          <p:cNvGrpSpPr/>
          <p:nvPr/>
        </p:nvGrpSpPr>
        <p:grpSpPr>
          <a:xfrm>
            <a:off x="329784" y="4706620"/>
            <a:ext cx="4867275" cy="2151380"/>
            <a:chOff x="0" y="0"/>
            <a:chExt cx="4867275" cy="2151380"/>
          </a:xfrm>
        </p:grpSpPr>
        <p:pic>
          <p:nvPicPr>
            <p:cNvPr id="4" name="Picture 3">
              <a:extLst>
                <a:ext uri="{FF2B5EF4-FFF2-40B4-BE49-F238E27FC236}">
                  <a16:creationId xmlns:a16="http://schemas.microsoft.com/office/drawing/2014/main" id="{4E2F4E8A-935E-46D9-AEB4-EA9CD85B2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45197" y="-416877"/>
              <a:ext cx="1276350" cy="2143125"/>
            </a:xfrm>
            <a:prstGeom prst="rect">
              <a:avLst/>
            </a:prstGeom>
          </p:spPr>
        </p:pic>
        <p:pic>
          <p:nvPicPr>
            <p:cNvPr id="5" name="image">
              <a:extLst>
                <a:ext uri="{FF2B5EF4-FFF2-40B4-BE49-F238E27FC236}">
                  <a16:creationId xmlns:a16="http://schemas.microsoft.com/office/drawing/2014/main" id="{4339271C-9603-4DCD-AF00-28D1BBB99688}"/>
                </a:ext>
              </a:extLst>
            </p:cNvPr>
            <p:cNvPicPr>
              <a:picLocks noChangeAspect="1"/>
            </p:cNvPicPr>
            <p:nvPr/>
          </p:nvPicPr>
          <p:blipFill rotWithShape="1">
            <a:blip r:embed="rId4">
              <a:extLst>
                <a:ext uri="{28A0092B-C50C-407E-A947-70E740481C1C}">
                  <a14:useLocalDpi xmlns:a14="http://schemas.microsoft.com/office/drawing/2010/main" val="0"/>
                </a:ext>
              </a:extLst>
            </a:blip>
            <a:srcRect l="59320" t="10091" r="5491" b="41390"/>
            <a:stretch/>
          </p:blipFill>
          <p:spPr bwMode="auto">
            <a:xfrm>
              <a:off x="2714625" y="0"/>
              <a:ext cx="2152650" cy="2151380"/>
            </a:xfrm>
            <a:prstGeom prst="rect">
              <a:avLst/>
            </a:prstGeom>
            <a:noFill/>
            <a:ln>
              <a:noFill/>
            </a:ln>
            <a:extLst>
              <a:ext uri="{53640926-AAD7-44D8-BBD7-CCE9431645EC}">
                <a14:shadowObscured xmlns:a14="http://schemas.microsoft.com/office/drawing/2010/main"/>
              </a:ext>
            </a:extLst>
          </p:spPr>
        </p:pic>
        <p:sp>
          <p:nvSpPr>
            <p:cNvPr id="6" name="Text Box 2">
              <a:extLst>
                <a:ext uri="{FF2B5EF4-FFF2-40B4-BE49-F238E27FC236}">
                  <a16:creationId xmlns:a16="http://schemas.microsoft.com/office/drawing/2014/main" id="{20992D13-8D3F-43B1-BB73-5F312511BF97}"/>
                </a:ext>
              </a:extLst>
            </p:cNvPr>
            <p:cNvSpPr txBox="1">
              <a:spLocks noChangeArrowheads="1"/>
            </p:cNvSpPr>
            <p:nvPr/>
          </p:nvSpPr>
          <p:spPr bwMode="auto">
            <a:xfrm>
              <a:off x="0" y="1114425"/>
              <a:ext cx="2715259" cy="54292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r" rtl="1">
                <a:lnSpc>
                  <a:spcPct val="115000"/>
                </a:lnSpc>
                <a:spcBef>
                  <a:spcPts val="0"/>
                </a:spcBef>
                <a:spcAft>
                  <a:spcPts val="1000"/>
                </a:spcAft>
              </a:pPr>
              <a:r>
                <a:rPr lang="ar-EG" sz="1300">
                  <a:effectLst/>
                  <a:latin typeface="Times New Roman" panose="02020603050405020304" pitchFamily="18" charset="0"/>
                  <a:ea typeface="Calibri" panose="020F0502020204030204" pitchFamily="34" charset="0"/>
                  <a:cs typeface="Simplified Arabic" panose="02020603050405020304" pitchFamily="18" charset="-78"/>
                </a:rPr>
                <a:t>شكل (21) التدوير الأسطواني </a:t>
              </a:r>
              <a:r>
                <a:rPr lang="en-US" sz="1300">
                  <a:effectLst/>
                  <a:latin typeface="Times New Roman" panose="02020603050405020304" pitchFamily="18" charset="0"/>
                  <a:ea typeface="Calibri" panose="020F0502020204030204" pitchFamily="34" charset="0"/>
                  <a:cs typeface="Simplified Arabic" panose="02020603050405020304" pitchFamily="18" charset="-78"/>
                </a:rPr>
                <a:t>Spool</a:t>
              </a:r>
              <a:endParaRPr lang="en-US" sz="1400">
                <a:effectLst/>
                <a:latin typeface="Times New Roman" panose="02020603050405020304" pitchFamily="18" charset="0"/>
                <a:ea typeface="Calibri" panose="020F0502020204030204" pitchFamily="34" charset="0"/>
                <a:cs typeface="Simplified Arabic" panose="02020603050405020304" pitchFamily="18" charset="-78"/>
              </a:endParaRPr>
            </a:p>
          </p:txBody>
        </p:sp>
      </p:grpSp>
    </p:spTree>
    <p:extLst>
      <p:ext uri="{BB962C8B-B14F-4D97-AF65-F5344CB8AC3E}">
        <p14:creationId xmlns:p14="http://schemas.microsoft.com/office/powerpoint/2010/main" val="224460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42740C-11BF-4B62-99E7-457BAE3E08C2}"/>
              </a:ext>
            </a:extLst>
          </p:cNvPr>
          <p:cNvSpPr/>
          <p:nvPr/>
        </p:nvSpPr>
        <p:spPr>
          <a:xfrm>
            <a:off x="2272106" y="1685831"/>
            <a:ext cx="9624447" cy="1496564"/>
          </a:xfrm>
          <a:prstGeom prst="rect">
            <a:avLst/>
          </a:prstGeom>
        </p:spPr>
        <p:txBody>
          <a:bodyPr wrap="square">
            <a:spAutoFit/>
          </a:bodyPr>
          <a:lstStyle/>
          <a:p>
            <a:pPr marL="462280" indent="-457200" algn="just">
              <a:lnSpc>
                <a:spcPct val="115000"/>
              </a:lnSpc>
            </a:pPr>
            <a:r>
              <a:rPr lang="ar-EG" sz="2000" b="1" dirty="0">
                <a:latin typeface="Times New Roman" panose="02020603050405020304" pitchFamily="18" charset="0"/>
                <a:ea typeface="Calibri" panose="020F0502020204030204" pitchFamily="34" charset="0"/>
                <a:cs typeface="Simplified Arabic" panose="02020603050405020304" pitchFamily="18" charset="-78"/>
              </a:rPr>
              <a:t>الثانية: حركة ترددية سريعة لدليل الخيط تسمح له بالانتقال من بداية البكرة حتي نهايتها خلا 4-6 دورات للبكرة حول محورها وينتج عن ذلك ثبات طبقات الخيط فوق بعضها بما يسمح بالاستغناء عن الفلنشات الجانبية. ويعرف بالتدوير الحلزوني المتقاطع ويستخدم له البكر الكون </a:t>
            </a:r>
            <a:r>
              <a:rPr lang="en-US" sz="2000" b="1" dirty="0">
                <a:latin typeface="Times New Roman" panose="02020603050405020304" pitchFamily="18" charset="0"/>
                <a:ea typeface="Calibri" panose="020F0502020204030204" pitchFamily="34" charset="0"/>
                <a:cs typeface="Simplified Arabic" panose="02020603050405020304" pitchFamily="18" charset="-78"/>
              </a:rPr>
              <a:t>Cone</a:t>
            </a:r>
            <a:r>
              <a:rPr lang="ar-EG" sz="2000" b="1" dirty="0">
                <a:latin typeface="Times New Roman" panose="02020603050405020304" pitchFamily="18" charset="0"/>
                <a:ea typeface="Calibri" panose="020F0502020204030204" pitchFamily="34" charset="0"/>
                <a:cs typeface="Simplified Arabic" panose="02020603050405020304" pitchFamily="18" charset="-78"/>
              </a:rPr>
              <a:t> الكرتوني أو الخشبي والبكر الأسطواني </a:t>
            </a:r>
            <a:r>
              <a:rPr lang="en-US" sz="2000" b="1" dirty="0">
                <a:latin typeface="Times New Roman" panose="02020603050405020304" pitchFamily="18" charset="0"/>
                <a:ea typeface="Calibri" panose="020F0502020204030204" pitchFamily="34" charset="0"/>
                <a:cs typeface="Simplified Arabic" panose="02020603050405020304" pitchFamily="18" charset="-78"/>
              </a:rPr>
              <a:t>Cheeses</a:t>
            </a:r>
            <a:r>
              <a:rPr lang="en-US" sz="2000" b="1" dirty="0">
                <a:latin typeface="Simplified Arabic" panose="02020603050405020304" pitchFamily="18" charset="-78"/>
                <a:ea typeface="Calibri" panose="020F0502020204030204" pitchFamily="34" charset="0"/>
                <a:cs typeface="Simplified Arabic" panose="02020603050405020304" pitchFamily="18" charset="-78"/>
              </a:rPr>
              <a:t> </a:t>
            </a:r>
            <a:r>
              <a:rPr lang="ar-EG" sz="2000" b="1" dirty="0">
                <a:latin typeface="Simplified Arabic" panose="02020603050405020304" pitchFamily="18" charset="-78"/>
                <a:ea typeface="Calibri" panose="020F0502020204030204" pitchFamily="34" charset="0"/>
                <a:cs typeface="Simplified Arabic" panose="02020603050405020304" pitchFamily="18" charset="-78"/>
              </a:rPr>
              <a:t>شكل (22 أ ، ب)</a:t>
            </a:r>
            <a:endParaRPr lang="en-US" sz="2000" b="1" dirty="0">
              <a:latin typeface="Times New Roman" panose="02020603050405020304" pitchFamily="18" charset="0"/>
              <a:ea typeface="Calibri" panose="020F0502020204030204" pitchFamily="34" charset="0"/>
              <a:cs typeface="Simplified Arabic" panose="02020603050405020304" pitchFamily="18" charset="-78"/>
            </a:endParaRPr>
          </a:p>
        </p:txBody>
      </p:sp>
      <p:grpSp>
        <p:nvGrpSpPr>
          <p:cNvPr id="3" name="Group 2">
            <a:extLst>
              <a:ext uri="{FF2B5EF4-FFF2-40B4-BE49-F238E27FC236}">
                <a16:creationId xmlns:a16="http://schemas.microsoft.com/office/drawing/2014/main" id="{FC9AF2C7-E4F6-46D5-A1F8-9E368D94BE23}"/>
              </a:ext>
            </a:extLst>
          </p:cNvPr>
          <p:cNvGrpSpPr/>
          <p:nvPr/>
        </p:nvGrpSpPr>
        <p:grpSpPr>
          <a:xfrm>
            <a:off x="6533529" y="3601638"/>
            <a:ext cx="5286375" cy="1838325"/>
            <a:chOff x="0" y="0"/>
            <a:chExt cx="5219700" cy="1838325"/>
          </a:xfrm>
        </p:grpSpPr>
        <p:pic>
          <p:nvPicPr>
            <p:cNvPr id="4" name="Picture 3">
              <a:extLst>
                <a:ext uri="{FF2B5EF4-FFF2-40B4-BE49-F238E27FC236}">
                  <a16:creationId xmlns:a16="http://schemas.microsoft.com/office/drawing/2014/main" id="{9049EAB8-A4DC-42DC-9544-AE7925A209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03325" cy="1768475"/>
            </a:xfrm>
            <a:prstGeom prst="rect">
              <a:avLst/>
            </a:prstGeom>
          </p:spPr>
        </p:pic>
        <p:pic>
          <p:nvPicPr>
            <p:cNvPr id="5" name="Picture 4" descr="نتيجة بحث الصور عن ‪yarn cheese‬‏">
              <a:hlinkClick r:id="rId4"/>
              <a:extLst>
                <a:ext uri="{FF2B5EF4-FFF2-40B4-BE49-F238E27FC236}">
                  <a16:creationId xmlns:a16="http://schemas.microsoft.com/office/drawing/2014/main" id="{F662FDAC-6A16-4A54-8888-11BF6B9A2B65}"/>
                </a:ext>
              </a:extLst>
            </p:cNvPr>
            <p:cNvPicPr>
              <a:picLocks noChangeAspect="1"/>
            </p:cNvPicPr>
            <p:nvPr/>
          </p:nvPicPr>
          <p:blipFill rotWithShape="1">
            <a:blip r:embed="rId5">
              <a:extLst>
                <a:ext uri="{28A0092B-C50C-407E-A947-70E740481C1C}">
                  <a14:useLocalDpi xmlns:a14="http://schemas.microsoft.com/office/drawing/2010/main" val="0"/>
                </a:ext>
              </a:extLst>
            </a:blip>
            <a:srcRect t="15112" b="14222"/>
            <a:stretch/>
          </p:blipFill>
          <p:spPr bwMode="auto">
            <a:xfrm>
              <a:off x="3076575" y="323850"/>
              <a:ext cx="2143125" cy="1514475"/>
            </a:xfrm>
            <a:prstGeom prst="rect">
              <a:avLst/>
            </a:prstGeom>
            <a:noFill/>
            <a:ln>
              <a:noFill/>
            </a:ln>
            <a:extLst>
              <a:ext uri="{53640926-AAD7-44D8-BBD7-CCE9431645EC}">
                <a14:shadowObscured xmlns:a14="http://schemas.microsoft.com/office/drawing/2010/main"/>
              </a:ext>
            </a:extLst>
          </p:spPr>
        </p:pic>
        <p:pic>
          <p:nvPicPr>
            <p:cNvPr id="6" name="Picture 5" descr="A picture containing text&#10;&#10;Description automatically generated">
              <a:extLst>
                <a:ext uri="{FF2B5EF4-FFF2-40B4-BE49-F238E27FC236}">
                  <a16:creationId xmlns:a16="http://schemas.microsoft.com/office/drawing/2014/main" id="{D5A511BA-65B3-4A36-AA3C-B53FE76FB471}"/>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36000"/>
                      </a14:imgEffect>
                      <a14:imgEffect>
                        <a14:brightnessContrast contrast="36000"/>
                      </a14:imgEffect>
                    </a14:imgLayer>
                  </a14:imgProps>
                </a:ext>
                <a:ext uri="{28A0092B-C50C-407E-A947-70E740481C1C}">
                  <a14:useLocalDpi xmlns:a14="http://schemas.microsoft.com/office/drawing/2010/main" val="0"/>
                </a:ext>
              </a:extLst>
            </a:blip>
            <a:srcRect l="57407" b="37097"/>
            <a:stretch/>
          </p:blipFill>
          <p:spPr bwMode="auto">
            <a:xfrm>
              <a:off x="1619250" y="228600"/>
              <a:ext cx="1457325" cy="1482090"/>
            </a:xfrm>
            <a:prstGeom prst="rect">
              <a:avLst/>
            </a:prstGeom>
            <a:ln>
              <a:noFill/>
            </a:ln>
            <a:extLst>
              <a:ext uri="{53640926-AAD7-44D8-BBD7-CCE9431645EC}">
                <a14:shadowObscured xmlns:a14="http://schemas.microsoft.com/office/drawing/2010/main"/>
              </a:ext>
            </a:extLst>
          </p:spPr>
        </p:pic>
      </p:grpSp>
      <p:pic>
        <p:nvPicPr>
          <p:cNvPr id="7" name="Picture 6">
            <a:extLst>
              <a:ext uri="{FF2B5EF4-FFF2-40B4-BE49-F238E27FC236}">
                <a16:creationId xmlns:a16="http://schemas.microsoft.com/office/drawing/2014/main" id="{919AB323-4045-4EA3-B9E9-4EDB63CD7F93}"/>
              </a:ext>
            </a:extLst>
          </p:cNvPr>
          <p:cNvPicPr>
            <a:picLocks noChangeAspect="1"/>
          </p:cNvPicPr>
          <p:nvPr/>
        </p:nvPicPr>
        <p:blipFill>
          <a:blip r:embed="rId8"/>
          <a:stretch>
            <a:fillRect/>
          </a:stretch>
        </p:blipFill>
        <p:spPr>
          <a:xfrm>
            <a:off x="876001" y="3182395"/>
            <a:ext cx="2792210" cy="2493480"/>
          </a:xfrm>
          <a:prstGeom prst="rect">
            <a:avLst/>
          </a:prstGeom>
        </p:spPr>
      </p:pic>
      <p:pic>
        <p:nvPicPr>
          <p:cNvPr id="8" name="Picture 7">
            <a:extLst>
              <a:ext uri="{FF2B5EF4-FFF2-40B4-BE49-F238E27FC236}">
                <a16:creationId xmlns:a16="http://schemas.microsoft.com/office/drawing/2014/main" id="{C35B089C-7682-4011-9EE2-FF94DBBD88C7}"/>
              </a:ext>
            </a:extLst>
          </p:cNvPr>
          <p:cNvPicPr>
            <a:picLocks noChangeAspect="1"/>
          </p:cNvPicPr>
          <p:nvPr/>
        </p:nvPicPr>
        <p:blipFill>
          <a:blip r:embed="rId9"/>
          <a:stretch>
            <a:fillRect/>
          </a:stretch>
        </p:blipFill>
        <p:spPr>
          <a:xfrm>
            <a:off x="3835611" y="4073552"/>
            <a:ext cx="1822862" cy="1390008"/>
          </a:xfrm>
          <a:prstGeom prst="rect">
            <a:avLst/>
          </a:prstGeom>
        </p:spPr>
      </p:pic>
      <p:sp>
        <p:nvSpPr>
          <p:cNvPr id="9" name="Rectangle 8">
            <a:extLst>
              <a:ext uri="{FF2B5EF4-FFF2-40B4-BE49-F238E27FC236}">
                <a16:creationId xmlns:a16="http://schemas.microsoft.com/office/drawing/2014/main" id="{0263ECDC-F69B-425A-ABC2-79B5A8FF7D27}"/>
              </a:ext>
            </a:extLst>
          </p:cNvPr>
          <p:cNvSpPr/>
          <p:nvPr/>
        </p:nvSpPr>
        <p:spPr>
          <a:xfrm>
            <a:off x="8688553" y="5303318"/>
            <a:ext cx="1355178" cy="400494"/>
          </a:xfrm>
          <a:prstGeom prst="rect">
            <a:avLst/>
          </a:prstGeom>
        </p:spPr>
        <p:txBody>
          <a:bodyPr wrap="none">
            <a:spAutoFit/>
          </a:bodyPr>
          <a:lstStyle/>
          <a:p>
            <a:pPr marL="462280" indent="-457200" algn="ctr">
              <a:lnSpc>
                <a:spcPct val="115000"/>
              </a:lnSpc>
            </a:pPr>
            <a:r>
              <a:rPr lang="ar-EG" dirty="0">
                <a:latin typeface="Times New Roman" panose="02020603050405020304" pitchFamily="18" charset="0"/>
                <a:ea typeface="Calibri" panose="020F0502020204030204" pitchFamily="34" charset="0"/>
                <a:cs typeface="Simplified Arabic" panose="02020603050405020304" pitchFamily="18" charset="-78"/>
              </a:rPr>
              <a:t>(أ) البكر الكون </a:t>
            </a:r>
            <a:endParaRPr lang="en-US" dirty="0">
              <a:latin typeface="Times New Roman" panose="02020603050405020304" pitchFamily="18" charset="0"/>
              <a:ea typeface="Calibri" panose="020F0502020204030204" pitchFamily="34" charset="0"/>
              <a:cs typeface="Simplified Arabic" panose="02020603050405020304" pitchFamily="18" charset="-78"/>
            </a:endParaRPr>
          </a:p>
        </p:txBody>
      </p:sp>
      <p:sp>
        <p:nvSpPr>
          <p:cNvPr id="10" name="Rectangle 9">
            <a:extLst>
              <a:ext uri="{FF2B5EF4-FFF2-40B4-BE49-F238E27FC236}">
                <a16:creationId xmlns:a16="http://schemas.microsoft.com/office/drawing/2014/main" id="{F6EB2A3C-C974-47A3-80BA-6DB2C1DFBBE3}"/>
              </a:ext>
            </a:extLst>
          </p:cNvPr>
          <p:cNvSpPr/>
          <p:nvPr/>
        </p:nvSpPr>
        <p:spPr>
          <a:xfrm>
            <a:off x="1686732" y="5822639"/>
            <a:ext cx="8818536" cy="544957"/>
          </a:xfrm>
          <a:prstGeom prst="rect">
            <a:avLst/>
          </a:prstGeom>
        </p:spPr>
        <p:txBody>
          <a:bodyPr wrap="square">
            <a:spAutoFit/>
          </a:bodyPr>
          <a:lstStyle/>
          <a:p>
            <a:pPr marL="462280" indent="-457200" algn="l">
              <a:lnSpc>
                <a:spcPct val="115000"/>
              </a:lnSpc>
            </a:pPr>
            <a:r>
              <a:rPr lang="ar-EG" sz="1300" dirty="0">
                <a:latin typeface="Times New Roman" panose="02020603050405020304" pitchFamily="18" charset="0"/>
                <a:ea typeface="Calibri" panose="020F0502020204030204" pitchFamily="34" charset="0"/>
                <a:cs typeface="Simplified Arabic" panose="02020603050405020304" pitchFamily="18" charset="-78"/>
              </a:rPr>
              <a:t>(ب) البكر الأسطواني</a:t>
            </a:r>
            <a:endParaRPr lang="en-US" sz="1400" dirty="0">
              <a:latin typeface="Times New Roman" panose="02020603050405020304" pitchFamily="18" charset="0"/>
              <a:ea typeface="Calibri" panose="020F0502020204030204" pitchFamily="34" charset="0"/>
              <a:cs typeface="Simplified Arabic" panose="02020603050405020304" pitchFamily="18" charset="-78"/>
            </a:endParaRPr>
          </a:p>
          <a:p>
            <a:pPr marL="462280" indent="-457200" algn="ctr">
              <a:lnSpc>
                <a:spcPct val="115000"/>
              </a:lnSpc>
            </a:pPr>
            <a:r>
              <a:rPr lang="ar-EG" sz="1300" dirty="0">
                <a:latin typeface="Times New Roman" panose="02020603050405020304" pitchFamily="18" charset="0"/>
                <a:ea typeface="Calibri" panose="020F0502020204030204" pitchFamily="34" charset="0"/>
                <a:cs typeface="Simplified Arabic" panose="02020603050405020304" pitchFamily="18" charset="-78"/>
              </a:rPr>
              <a:t>شكل (22) التدوير الحلزوني المتقاطع</a:t>
            </a:r>
            <a:endParaRPr lang="en-US" sz="1400"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133973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9D93FF-A7FE-466B-BF37-5D59071B77B1}"/>
              </a:ext>
            </a:extLst>
          </p:cNvPr>
          <p:cNvSpPr/>
          <p:nvPr/>
        </p:nvSpPr>
        <p:spPr>
          <a:xfrm>
            <a:off x="1720312" y="1782305"/>
            <a:ext cx="10089397" cy="4325800"/>
          </a:xfrm>
          <a:prstGeom prst="rect">
            <a:avLst/>
          </a:prstGeom>
        </p:spPr>
        <p:txBody>
          <a:bodyPr wrap="square">
            <a:spAutoFit/>
          </a:bodyPr>
          <a:lstStyle/>
          <a:p>
            <a:pPr marL="462280" indent="-457200" algn="just">
              <a:lnSpc>
                <a:spcPct val="115000"/>
              </a:lnSpc>
            </a:pPr>
            <a:r>
              <a:rPr lang="ar-EG" sz="2400" b="1" dirty="0">
                <a:latin typeface="Times New Roman" panose="02020603050405020304" pitchFamily="18" charset="0"/>
                <a:ea typeface="Calibri" panose="020F0502020204030204" pitchFamily="34" charset="0"/>
                <a:cs typeface="Simplified Arabic" panose="02020603050405020304" pitchFamily="18" charset="-78"/>
              </a:rPr>
              <a:t>وينقسم التدوير الحلزوني المتقاطع الي نوعين أخرين هما:-</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462280" indent="-457200" algn="just">
              <a:lnSpc>
                <a:spcPct val="115000"/>
              </a:lnSpc>
            </a:pPr>
            <a:r>
              <a:rPr lang="ar-EG" sz="2400" b="1" dirty="0">
                <a:latin typeface="Times New Roman" panose="02020603050405020304" pitchFamily="18" charset="0"/>
                <a:ea typeface="Calibri" panose="020F0502020204030204" pitchFamily="34" charset="0"/>
                <a:cs typeface="Simplified Arabic" panose="02020603050405020304" pitchFamily="18" charset="-78"/>
              </a:rPr>
              <a:t>1- التدوير الحلزوني المتقاطع غير المنتظم </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462280" indent="-457200" algn="just">
              <a:lnSpc>
                <a:spcPct val="115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    يتميز هذا النوع من التدوير بثبات زاوية تقاطع الخيط من بداية البكرة (قطر صغير) حتي نهايتها (قطر كبير) ويترتب علي ذلك انحراف نقاط تقاطع الخيط للطبقات المتتالية عن بعضها وعدم تراكبها فوق بعضها وينتج عن ذلك الإحساس بطراوة التدوير.. وهو ما يلزم عند تدوير البكر قبل الصباغة اذ تساعد تلك الرخاوة علي سهولة تغلغل محلول الصباغة لطبقات الخيوط. ويلزم للحصول علي التدوير الحلزوني غير المنتظم (الرخو</a:t>
            </a:r>
            <a:r>
              <a:rPr lang="en-US" sz="2400" dirty="0">
                <a:latin typeface="Times New Roman" panose="02020603050405020304" pitchFamily="18" charset="0"/>
                <a:ea typeface="Calibri" panose="020F0502020204030204" pitchFamily="34" charset="0"/>
                <a:cs typeface="Simplified Arabic" panose="02020603050405020304" pitchFamily="18" charset="-78"/>
              </a:rPr>
              <a:t>Soft (</a:t>
            </a:r>
            <a:r>
              <a:rPr lang="en-US" sz="2400" dirty="0">
                <a:latin typeface="Simplified Arabic" panose="02020603050405020304" pitchFamily="18" charset="-78"/>
                <a:ea typeface="Calibri" panose="020F0502020204030204" pitchFamily="34" charset="0"/>
                <a:cs typeface="Simplified Arabic" panose="02020603050405020304" pitchFamily="18" charset="-78"/>
              </a:rPr>
              <a:t> </a:t>
            </a:r>
            <a:r>
              <a:rPr lang="en-US" sz="2400" dirty="0">
                <a:latin typeface="Times New Roman" panose="02020603050405020304" pitchFamily="18" charset="0"/>
                <a:ea typeface="Calibri" panose="020F0502020204030204" pitchFamily="34" charset="0"/>
                <a:cs typeface="Simplified Arabic" panose="02020603050405020304" pitchFamily="18" charset="-78"/>
              </a:rPr>
              <a:t> </a:t>
            </a:r>
            <a:r>
              <a:rPr lang="ar-EG" sz="2400" dirty="0">
                <a:latin typeface="Times New Roman" panose="02020603050405020304" pitchFamily="18" charset="0"/>
                <a:ea typeface="Calibri" panose="020F0502020204030204" pitchFamily="34" charset="0"/>
                <a:cs typeface="Simplified Arabic" panose="02020603050405020304" pitchFamily="18" charset="-78"/>
              </a:rPr>
              <a:t>توافر الشروط التالية:</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Font typeface="+mj-lt"/>
              <a:buAutoNum type="arabicPeriod"/>
            </a:pPr>
            <a:r>
              <a:rPr lang="ar-EG" sz="2400" dirty="0">
                <a:latin typeface="Times New Roman" panose="02020603050405020304" pitchFamily="18" charset="0"/>
                <a:ea typeface="Calibri" panose="020F0502020204030204" pitchFamily="34" charset="0"/>
                <a:cs typeface="Simplified Arabic" panose="02020603050405020304" pitchFamily="18" charset="-78"/>
              </a:rPr>
              <a:t>سرعة سحب ثابتة للخيط اثناء التدوير ويتحقق ذلك بالإدارة بالاحتكاك.</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Font typeface="+mj-lt"/>
              <a:buAutoNum type="arabicPeriod"/>
            </a:pPr>
            <a:r>
              <a:rPr lang="ar-EG" sz="2400" dirty="0">
                <a:latin typeface="Times New Roman" panose="02020603050405020304" pitchFamily="18" charset="0"/>
                <a:ea typeface="Calibri" panose="020F0502020204030204" pitchFamily="34" charset="0"/>
                <a:cs typeface="Simplified Arabic" panose="02020603050405020304" pitchFamily="18" charset="-78"/>
              </a:rPr>
              <a:t>ثبات زاوية تقاطع الخيط بدون الارتباط بالتغير في قطر البكرة.</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a:p>
            <a:pPr marL="342900" lvl="0" indent="-342900" algn="just">
              <a:lnSpc>
                <a:spcPct val="115000"/>
              </a:lnSpc>
              <a:buFont typeface="+mj-lt"/>
              <a:buAutoNum type="arabicPeriod"/>
            </a:pPr>
            <a:r>
              <a:rPr lang="ar-EG" sz="2400" dirty="0">
                <a:latin typeface="Times New Roman" panose="02020603050405020304" pitchFamily="18" charset="0"/>
                <a:ea typeface="Calibri" panose="020F0502020204030204" pitchFamily="34" charset="0"/>
                <a:cs typeface="Simplified Arabic" panose="02020603050405020304" pitchFamily="18" charset="-78"/>
              </a:rPr>
              <a:t>انخفاض عدد التقاطعات بطول البكرة مع ازدياد قطرها. شكل (23)</a:t>
            </a:r>
            <a:endParaRPr lang="en-US" sz="2400" dirty="0">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1149432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3859</Words>
  <Application>Microsoft Office PowerPoint</Application>
  <PresentationFormat>Widescreen</PresentationFormat>
  <Paragraphs>196</Paragraphs>
  <Slides>38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AdvertisingExtraBold</vt:lpstr>
      <vt:lpstr>Arial</vt:lpstr>
      <vt:lpstr>Calibri</vt:lpstr>
      <vt:lpstr>Calibri Light</vt:lpstr>
      <vt:lpstr>MCS Taybah S_U normal.</vt:lpstr>
      <vt:lpstr>Simplified Arabic</vt:lpstr>
      <vt:lpstr>STKaiti</vt:lpstr>
      <vt:lpstr>Symbol</vt:lpstr>
      <vt:lpstr>Times New Roman</vt:lpstr>
      <vt:lpstr>Office Theme</vt:lpstr>
      <vt:lpstr>تحضيرات النسيج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Windows User</cp:lastModifiedBy>
  <cp:revision>17</cp:revision>
  <dcterms:created xsi:type="dcterms:W3CDTF">2020-03-17T20:43:53Z</dcterms:created>
  <dcterms:modified xsi:type="dcterms:W3CDTF">2020-03-19T08:41:14Z</dcterms:modified>
</cp:coreProperties>
</file>