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194" y="304800"/>
            <a:ext cx="1213805" cy="1371600"/>
          </a:xfrm>
          <a:prstGeom prst="rect">
            <a:avLst/>
          </a:prstGeom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3124200"/>
          </a:xfrm>
        </p:spPr>
        <p:txBody>
          <a:bodyPr>
            <a:noAutofit/>
          </a:bodyPr>
          <a:lstStyle/>
          <a:p>
            <a:r>
              <a:rPr lang="ar-EG" sz="60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مواد وفلزات</a:t>
            </a:r>
            <a:r>
              <a:rPr lang="en-US" sz="4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EG" sz="32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(المحاضرة التاسعة)</a:t>
            </a:r>
          </a:p>
          <a:p>
            <a:r>
              <a:rPr lang="ar-EG" sz="2400" b="1" dirty="0" smtClean="0">
                <a:solidFill>
                  <a:srgbClr val="92D050"/>
                </a:solidFill>
              </a:rPr>
              <a:t>قسم المنتجات المعدنية والحلي)</a:t>
            </a:r>
            <a:r>
              <a:rPr lang="en-US" sz="2400" b="1" dirty="0" smtClean="0">
                <a:solidFill>
                  <a:srgbClr val="92D050"/>
                </a:solidFill>
              </a:rPr>
              <a:t>)</a:t>
            </a:r>
            <a:r>
              <a:rPr lang="ar-EG" sz="4400" b="1" dirty="0" smtClean="0">
                <a:solidFill>
                  <a:srgbClr val="92D050"/>
                </a:solidFill>
              </a:rPr>
              <a:t>الفرقة الاولى</a:t>
            </a:r>
            <a:endParaRPr lang="ar-EG" sz="3600" b="1" dirty="0" smtClean="0">
              <a:solidFill>
                <a:srgbClr val="92D050"/>
              </a:solidFill>
            </a:endParaRPr>
          </a:p>
          <a:p>
            <a:r>
              <a:rPr lang="ar-EG" sz="4400" b="1" dirty="0" smtClean="0">
                <a:solidFill>
                  <a:srgbClr val="92D050"/>
                </a:solidFill>
              </a:rPr>
              <a:t>أ.م.د/ محمد العوامي محمد</a:t>
            </a:r>
          </a:p>
          <a:p>
            <a:endParaRPr lang="ar-EG" sz="44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3331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304800"/>
            <a:ext cx="6934200" cy="5821363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ar-SA" i="1" u="sng" dirty="0" smtClean="0"/>
              <a:t>أهم أنواع الصلب غير قابل للصدأ:</a:t>
            </a:r>
            <a:endParaRPr lang="en-US" i="1" dirty="0" smtClean="0"/>
          </a:p>
          <a:p>
            <a:pPr algn="r" rtl="1">
              <a:buNone/>
            </a:pPr>
            <a:r>
              <a:rPr lang="ar-SA" dirty="0" smtClean="0"/>
              <a:t>من حيث فعل درجات الحرارة عليه ينقسم إلى</a:t>
            </a:r>
            <a:endParaRPr lang="en-US" dirty="0" smtClean="0"/>
          </a:p>
          <a:p>
            <a:pPr algn="r" rtl="1">
              <a:buNone/>
            </a:pPr>
            <a:r>
              <a:rPr lang="ar-SA" i="1" dirty="0" smtClean="0"/>
              <a:t>1</a:t>
            </a:r>
            <a:r>
              <a:rPr lang="ar-SA" i="1" u="sng" dirty="0" smtClean="0"/>
              <a:t>- صلب لا يصدأ يمكن معالجته حراريا</a:t>
            </a:r>
            <a:endParaRPr lang="en-US" i="1" dirty="0" smtClean="0"/>
          </a:p>
          <a:p>
            <a:pPr algn="r" rtl="1">
              <a:buNone/>
            </a:pPr>
            <a:r>
              <a:rPr lang="ar-SA" dirty="0" smtClean="0"/>
              <a:t>- يحتوى على 12 – 14 % كروم و 0.1 إلى 0.4 % كربون ومنها أيضا ما 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يحتوى على 17 % كروم + 4% نيكل + 4% نحاس و 0.04كربون + 0.3 نيوبيوم 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ومنها كذلك ما يحتوي على 15% كروم + 4% نيكل + 4% نحاس + 04, كربون + 2% مولبيدنيوم + 3, نيوبيوم 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وهو يستخدم في صناعة أعمدة الطلمبات المعرضة للصدأ الكيميائي 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381000" y="6324600"/>
            <a:ext cx="8458200" cy="350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ar-EG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مواد وفلزات المحاضرة( 9)                       (2020)                               أ.م.د/محمد العوامي محمد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5402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304800"/>
            <a:ext cx="6858000" cy="58213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>
              <a:buNone/>
            </a:pPr>
            <a:r>
              <a:rPr lang="ar-SA" i="1" u="sng" dirty="0" smtClean="0"/>
              <a:t>2- صلب لا يصدأ ولا يعالج حراريا </a:t>
            </a:r>
            <a:endParaRPr lang="en-US" sz="2000" i="1" dirty="0" smtClean="0"/>
          </a:p>
          <a:p>
            <a:pPr algn="r" rtl="1">
              <a:buNone/>
            </a:pPr>
            <a:r>
              <a:rPr lang="ar-SA" dirty="0" smtClean="0"/>
              <a:t>ومن أهم خصائصه </a:t>
            </a:r>
            <a:endParaRPr lang="en-US" sz="2000" dirty="0" smtClean="0"/>
          </a:p>
          <a:p>
            <a:pPr lvl="2" algn="r" rtl="1">
              <a:buNone/>
            </a:pPr>
            <a:r>
              <a:rPr lang="ar-EG" sz="2800" dirty="0" smtClean="0"/>
              <a:t>-</a:t>
            </a:r>
            <a:r>
              <a:rPr lang="ar-SA" sz="2800" dirty="0" smtClean="0"/>
              <a:t>الاحتفاظ بمقاومة الاجهادات تحت تأثير درجات الحرارة المختلفة </a:t>
            </a:r>
            <a:endParaRPr lang="en-US" sz="2800" dirty="0" smtClean="0"/>
          </a:p>
          <a:p>
            <a:pPr lvl="2" algn="r" rtl="1">
              <a:buNone/>
            </a:pPr>
            <a:r>
              <a:rPr lang="ar-EG" sz="2800" dirty="0" smtClean="0"/>
              <a:t>-</a:t>
            </a:r>
            <a:r>
              <a:rPr lang="ar-SA" sz="2800" dirty="0" smtClean="0"/>
              <a:t>مقاومة الصدأ والتقشير </a:t>
            </a:r>
            <a:endParaRPr lang="en-US" sz="2800" dirty="0" smtClean="0"/>
          </a:p>
          <a:p>
            <a:pPr lvl="2" algn="r" rtl="1">
              <a:buNone/>
            </a:pPr>
            <a:r>
              <a:rPr lang="ar-EG" sz="2800" dirty="0" smtClean="0"/>
              <a:t>-</a:t>
            </a:r>
            <a:r>
              <a:rPr lang="ar-SA" sz="2800" dirty="0" smtClean="0"/>
              <a:t>استقرار المركبات المكونة للسبيكة دون تحللها </a:t>
            </a:r>
            <a:endParaRPr lang="en-US" sz="2800" dirty="0" smtClean="0"/>
          </a:p>
          <a:p>
            <a:pPr lvl="2" algn="r" rtl="1">
              <a:buNone/>
            </a:pPr>
            <a:r>
              <a:rPr lang="ar-EG" sz="2800" dirty="0" smtClean="0"/>
              <a:t>-</a:t>
            </a:r>
            <a:r>
              <a:rPr lang="ar-SA" sz="2800" dirty="0" smtClean="0"/>
              <a:t>الاحتفاظ ببعض الخواص عند درجات الحرارة المرتفعة مثل المقاومة الكهربائية ومقاومة فعل غازات الاحتراق .</a:t>
            </a:r>
            <a:endParaRPr lang="en-US" sz="2800" dirty="0" smtClean="0"/>
          </a:p>
          <a:p>
            <a:pPr algn="r" rtl="1">
              <a:buNone/>
            </a:pPr>
            <a:r>
              <a:rPr lang="ar-SA" dirty="0" smtClean="0"/>
              <a:t>- </a:t>
            </a:r>
            <a:r>
              <a:rPr lang="ar-SA" sz="2800" dirty="0" smtClean="0"/>
              <a:t>ويحتوى على :- 18% كروم  + 12 , كروم 1.2نيوبيوم </a:t>
            </a:r>
            <a:endParaRPr lang="en-US" sz="2800" dirty="0" smtClean="0"/>
          </a:p>
          <a:p>
            <a:pPr algn="r" rtl="1">
              <a:buNone/>
            </a:pPr>
            <a:r>
              <a:rPr lang="ar-SA" sz="2800" dirty="0" smtClean="0"/>
              <a:t>ويستخدم في عجلات التربينات وريشها .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381000" y="6324600"/>
            <a:ext cx="8458200" cy="350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ar-EG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مواد وفلزات المحاضرة( 9)                       (2020)                               أ.م.د/محمد العوامي محمد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5402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304800"/>
            <a:ext cx="6934200" cy="5821363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ar-SA" i="1" u="sng" dirty="0" smtClean="0"/>
              <a:t>التصنيف العام لسبائك الصلب الغير قابل للصدأ </a:t>
            </a:r>
            <a:endParaRPr lang="en-US" i="1" dirty="0" smtClean="0"/>
          </a:p>
          <a:p>
            <a:pPr algn="r" rtl="1">
              <a:buNone/>
            </a:pPr>
            <a:r>
              <a:rPr lang="ar-SA" dirty="0" smtClean="0"/>
              <a:t>1- </a:t>
            </a:r>
            <a:r>
              <a:rPr lang="ar-SA" u="sng" dirty="0" smtClean="0"/>
              <a:t>الصلب غير قابل للصدأ الاوستنيتى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وهو يعرف برقم ( 304) أو( 18/8 ) و يحتوى على 18% كروم + 8% نيكل + 6% مولبيدنيوم ويضاف إليه التيتانيوم والنحاس لتحسين خصائصه والتي من </a:t>
            </a:r>
            <a:r>
              <a:rPr lang="ar-SA" dirty="0" smtClean="0"/>
              <a:t>أهم</a:t>
            </a:r>
            <a:r>
              <a:rPr lang="ar-EG" dirty="0" smtClean="0"/>
              <a:t>ه</a:t>
            </a:r>
            <a:r>
              <a:rPr lang="ar-SA" dirty="0" smtClean="0"/>
              <a:t>ا </a:t>
            </a:r>
            <a:r>
              <a:rPr lang="ar-SA" dirty="0" smtClean="0"/>
              <a:t>مقاومة التآكل .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ومن أمثلته أيضا رقم 316 ، 317 ، 904 ،  ، 304  من السهل جدا لحامه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2- </a:t>
            </a:r>
            <a:r>
              <a:rPr lang="ar-SA" u="sng" dirty="0" smtClean="0"/>
              <a:t>الصلب غير قابل للصدأ الفريتنى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تتراوح فيه نسبة الكروم 10,5 إلى 18 % ويمثله أرقام 404 ، 444 وهو ذات خصائص ضعيفة في عمليات التصنيع 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381000" y="6324600"/>
            <a:ext cx="8458200" cy="350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ar-EG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مواد وفلزات المحاضرة( 9)                       (2020)                               أ.م.د/محمد العوامي محمد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5402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381000"/>
            <a:ext cx="6934200" cy="5745163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SA" dirty="0" smtClean="0"/>
              <a:t>3- </a:t>
            </a:r>
            <a:r>
              <a:rPr lang="ar-SA" u="sng" dirty="0" smtClean="0"/>
              <a:t>الصلب غير قابل للصدأ المارتينزى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وهو يحتوى على 12 % كروم وأرقامه هي 410 ،420 ، 431 ، 416 وهو يتميز بمقاومة التآكل والصلابة والصلادة المرتفعة .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4- </a:t>
            </a:r>
            <a:r>
              <a:rPr lang="ar-SA" u="sng" dirty="0" smtClean="0"/>
              <a:t>الصلب غير قابل للصدأ الثنائي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وهو يعتبر خليط من نوعين من الاستانلس هما الاوستنينى والفريتى ويوجد به نسبة كروم 22% إلى 25% و نيكل 5% إلى 7% وعناصر السبائك الأخرى وهو مقاوم للتآكل بدرجة تساوى أو أفضل من 304 أو 316 ، وعموما فهو مقاوم للنقر و التآكل أفضل من 316 .</a:t>
            </a:r>
            <a:endParaRPr lang="en-US" dirty="0" smtClean="0"/>
          </a:p>
          <a:p>
            <a:endParaRPr lang="ar-EG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381000" y="6324600"/>
            <a:ext cx="8458200" cy="350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ar-EG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مواد وفلزات المحاضرة( 9)                       (2020)                               أ.م.د/محمد العوامي محمد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057400"/>
            <a:ext cx="8763000" cy="4038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 Placeholder 3"/>
          <p:cNvSpPr txBox="1">
            <a:spLocks/>
          </p:cNvSpPr>
          <p:nvPr/>
        </p:nvSpPr>
        <p:spPr>
          <a:xfrm>
            <a:off x="381000" y="6324600"/>
            <a:ext cx="8458200" cy="350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ar-EG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مواد وفلزات المحاضرة( 9)                       (2020)                               أ.م.د/محمد العوامي محمد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 txBox="1">
            <a:spLocks/>
          </p:cNvSpPr>
          <p:nvPr/>
        </p:nvSpPr>
        <p:spPr>
          <a:xfrm>
            <a:off x="381000" y="6324600"/>
            <a:ext cx="8458200" cy="350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ar-EG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مواد وفلزات المحاضرة</a:t>
            </a:r>
            <a:r>
              <a:rPr kumimoji="0" lang="ar-EG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( 9)                       </a:t>
            </a:r>
            <a:r>
              <a:rPr kumimoji="0" lang="ar-EG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(2020)                               أ.م.د/محمد العوامي محمد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3200400"/>
            <a:ext cx="8229600" cy="2286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ar-EG" b="1" u="sng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والى لقاء آخر في المحاضرة القادمة ان شاء الله</a:t>
            </a:r>
          </a:p>
          <a:p>
            <a:pPr algn="ctr">
              <a:buNone/>
            </a:pPr>
            <a:endParaRPr lang="ar-EG" b="1" u="sng" dirty="0" smtClean="0">
              <a:solidFill>
                <a:srgbClr val="0070C0"/>
              </a:solidFill>
              <a:latin typeface="Andalus" pitchFamily="18" charset="-78"/>
              <a:cs typeface="Andalus" pitchFamily="18" charset="-78"/>
            </a:endParaRPr>
          </a:p>
          <a:p>
            <a:pPr algn="ctr">
              <a:buNone/>
            </a:pPr>
            <a:r>
              <a:rPr lang="ar-EG" b="1" u="sng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والسلام عليكم ورحمة الله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="" xmlns:p14="http://schemas.microsoft.com/office/powerpoint/2010/main" val="57773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A" b="1" dirty="0" smtClean="0">
                <a:solidFill>
                  <a:schemeClr val="bg1">
                    <a:lumMod val="95000"/>
                  </a:schemeClr>
                </a:solidFill>
              </a:rPr>
              <a:t>الحديد</a:t>
            </a:r>
            <a:r>
              <a:rPr lang="ar-EG" b="1" dirty="0" smtClean="0">
                <a:solidFill>
                  <a:schemeClr val="bg1">
                    <a:lumMod val="95000"/>
                  </a:schemeClr>
                </a:solidFill>
              </a:rPr>
              <a:t> وسبائكه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Iron and its alloys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066800"/>
            <a:ext cx="6096000" cy="5059363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20000"/>
          </a:bodyPr>
          <a:lstStyle/>
          <a:p>
            <a:pPr algn="r" rtl="1">
              <a:buNone/>
            </a:pPr>
            <a:r>
              <a:rPr lang="ar-SA" dirty="0" smtClean="0"/>
              <a:t>- هو المعدن الرئيسي في مجموعة المعادن الحديدية 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- يعتبر الحديد من أقدم المعادن التي اكتشفها الإنسان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- يوجد الحديد حرا اى غير متحد بعناصر أخرى في الطبيعية و مركباته واسعة الانتشار في التربة بنسب متفاوتة واهم خاماته هي أكسيد الحديد المغناطيسي " أكسيد الحديد الأسود " وكذلك هناك مركبات الحديد الكبريتية وكربيد الحديد</a:t>
            </a:r>
            <a:endParaRPr lang="en-US" dirty="0" smtClean="0"/>
          </a:p>
          <a:p>
            <a:pPr algn="r" rtl="1"/>
            <a:r>
              <a:rPr lang="ar-SA" dirty="0" smtClean="0"/>
              <a:t>- ومن الخامات الرئيسية أيضا أكسيد الحديديك وكربونات الحديدوز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381000" y="6324600"/>
            <a:ext cx="8458200" cy="350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ar-EG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مواد وفلزات المحاضرة( 9)                       (2020)                               أ.م.د/محمد العوامي محمد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290" name="Picture 2" descr="How Steel Is Made | Metal Supermarke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63762">
            <a:off x="576721" y="2446981"/>
            <a:ext cx="2208798" cy="1654467"/>
          </a:xfrm>
          <a:prstGeom prst="rect">
            <a:avLst/>
          </a:prstGeom>
          <a:noFill/>
        </p:spPr>
      </p:pic>
      <p:pic>
        <p:nvPicPr>
          <p:cNvPr id="12292" name="Picture 4" descr="The Difference Between Ferrous and Non-Ferrous Metal | Metal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343400"/>
            <a:ext cx="1752600" cy="1729335"/>
          </a:xfrm>
          <a:prstGeom prst="rect">
            <a:avLst/>
          </a:prstGeom>
          <a:noFill/>
        </p:spPr>
      </p:pic>
      <p:pic>
        <p:nvPicPr>
          <p:cNvPr id="12294" name="Picture 6" descr="Ferro Iron Alloys, Raw Iron | Ratansi Nagar, Sangli | Thakkar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634424" flipV="1">
            <a:off x="305689" y="3429889"/>
            <a:ext cx="1600200" cy="16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15402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r" rtl="1">
              <a:buNone/>
            </a:pPr>
            <a:r>
              <a:rPr lang="ar-SA" b="1" i="1" u="sng" dirty="0" smtClean="0"/>
              <a:t>أهم خواص الحديد</a:t>
            </a:r>
            <a:endParaRPr lang="en-US" sz="2000" b="1" i="1" u="sng" dirty="0" smtClean="0"/>
          </a:p>
          <a:p>
            <a:pPr algn="r" rtl="1"/>
            <a:r>
              <a:rPr lang="ar-SA" u="sng" dirty="0" smtClean="0"/>
              <a:t>أولا الخواص الطبيعية</a:t>
            </a:r>
            <a:endParaRPr lang="en-US" sz="2000" dirty="0" smtClean="0"/>
          </a:p>
          <a:p>
            <a:pPr lvl="0" algn="r" rtl="1">
              <a:buNone/>
            </a:pPr>
            <a:r>
              <a:rPr lang="ar-EG" dirty="0" smtClean="0"/>
              <a:t>- </a:t>
            </a:r>
            <a:r>
              <a:rPr lang="ar-SA" dirty="0" smtClean="0"/>
              <a:t>معدن ابيض فضي لامع </a:t>
            </a:r>
            <a:endParaRPr lang="en-US" sz="2000" dirty="0" smtClean="0"/>
          </a:p>
          <a:p>
            <a:pPr lvl="2" algn="r" rtl="1">
              <a:buNone/>
            </a:pPr>
            <a:r>
              <a:rPr lang="ar-EG" sz="2800" dirty="0" smtClean="0"/>
              <a:t>- </a:t>
            </a:r>
            <a:r>
              <a:rPr lang="ar-SA" sz="2800" dirty="0" smtClean="0"/>
              <a:t>ينصهر الحديد عند درجة 1538 م ويغلى عند درجة 2861 م </a:t>
            </a:r>
            <a:endParaRPr lang="en-US" sz="2800" dirty="0" smtClean="0"/>
          </a:p>
          <a:p>
            <a:pPr lvl="2" algn="r" rtl="1">
              <a:buNone/>
            </a:pPr>
            <a:r>
              <a:rPr lang="ar-EG" sz="2800" dirty="0" smtClean="0"/>
              <a:t>- </a:t>
            </a:r>
            <a:r>
              <a:rPr lang="ar-SA" sz="2800" dirty="0" smtClean="0"/>
              <a:t>كثافة الحديد 7,86 جم/سم3</a:t>
            </a:r>
            <a:endParaRPr lang="en-US" sz="2800" dirty="0" smtClean="0"/>
          </a:p>
          <a:p>
            <a:pPr lvl="2" algn="r" rtl="1">
              <a:buNone/>
            </a:pPr>
            <a:r>
              <a:rPr lang="ar-EG" sz="2800" dirty="0" smtClean="0"/>
              <a:t>- </a:t>
            </a:r>
            <a:r>
              <a:rPr lang="ar-SA" sz="2800" dirty="0" smtClean="0"/>
              <a:t>يعتبر الحديد عنصر ضروري لحياة الإنسان لأنه يدخل في تركيب الهيموجلوبين وكذلك حياة النبات لأنه يدخل في الكلوروفيل .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381000" y="6324600"/>
            <a:ext cx="8458200" cy="350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ar-EG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مواد وفلزات المحاضرة( 9)                       (2020)                               أ.م.د/محمد العوامي محمد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540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20000"/>
          </a:bodyPr>
          <a:lstStyle/>
          <a:p>
            <a:pPr algn="r" rtl="1">
              <a:buNone/>
            </a:pPr>
            <a:r>
              <a:rPr lang="ar-SA" b="1" i="1" u="sng" dirty="0" smtClean="0"/>
              <a:t>ثانيا الخواص الكيميائية</a:t>
            </a:r>
            <a:endParaRPr lang="en-US" b="1" i="1" u="sng" dirty="0" smtClean="0"/>
          </a:p>
          <a:p>
            <a:pPr algn="r" rtl="1"/>
            <a:r>
              <a:rPr lang="ar-SA" dirty="0" smtClean="0"/>
              <a:t>1- الحديد رمزه الكيميائي </a:t>
            </a:r>
            <a:r>
              <a:rPr lang="en-US" dirty="0" smtClean="0"/>
              <a:t>Fe</a:t>
            </a:r>
            <a:r>
              <a:rPr lang="ar-SA" dirty="0" smtClean="0"/>
              <a:t>  تكافؤ الحديد ثنائي وثلاثي ايونات حديدوز وحديديك عدده الذرى 26 ووزنه الذرى 55,84   </a:t>
            </a:r>
            <a:endParaRPr lang="en-US" dirty="0" smtClean="0"/>
          </a:p>
          <a:p>
            <a:pPr algn="r" rtl="1"/>
            <a:r>
              <a:rPr lang="ar-SA" dirty="0" smtClean="0"/>
              <a:t>2- يتفاعل الحديد بسهولة مع أكسجين الهواء الجوى مكونا أكسيد الحديد ثم يتطور هذا الأكسيد إلى الصدأ ثم التآكل </a:t>
            </a:r>
            <a:endParaRPr lang="en-US" dirty="0" smtClean="0"/>
          </a:p>
          <a:p>
            <a:pPr algn="r" rtl="1"/>
            <a:r>
              <a:rPr lang="ar-SA" dirty="0" smtClean="0"/>
              <a:t>3- الحديد معدن نشيط يتحد مع الهالوجين والكبريت والفوسفور والكربون والسيلكون كما انه يزيح الهيدروجين من كل الأحماض المخففة </a:t>
            </a:r>
            <a:endParaRPr lang="en-US" dirty="0" smtClean="0"/>
          </a:p>
          <a:p>
            <a:pPr algn="r" rtl="1"/>
            <a:r>
              <a:rPr lang="ar-SA" dirty="0" smtClean="0"/>
              <a:t>4- عندما يغمر الحديد في حمض النيتريك المركز فانه يكون طبقة من الأكسيد تجعله سالبا للتفاعل مع الأحماض والمواد الأخرى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381000" y="6324600"/>
            <a:ext cx="8458200" cy="350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ar-EG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مواد وفلزات المحاضرة( 9)                       (2020)                               أ.م.د/محمد العوامي محمد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5402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533400"/>
            <a:ext cx="6858000" cy="5592763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85000" lnSpcReduction="10000"/>
          </a:bodyPr>
          <a:lstStyle/>
          <a:p>
            <a:pPr algn="r" rtl="1">
              <a:buNone/>
            </a:pPr>
            <a:r>
              <a:rPr lang="ar-SA" b="1" i="1" u="sng" dirty="0" smtClean="0"/>
              <a:t>ثالثا الخواص الميكانيكية</a:t>
            </a:r>
            <a:endParaRPr lang="en-US" sz="2000" b="1" i="1" dirty="0" smtClean="0"/>
          </a:p>
          <a:p>
            <a:pPr lvl="0" algn="r" rtl="1"/>
            <a:r>
              <a:rPr lang="ar-SA" dirty="0" smtClean="0"/>
              <a:t>يعتبر الحديد من أقوى المعادن حيث انه يرمز في الثقافة العامة إلى القوة والصلابة مثل " لا يفل الحديد إلا الحديد "</a:t>
            </a:r>
            <a:endParaRPr lang="en-US" sz="2000" dirty="0" smtClean="0"/>
          </a:p>
          <a:p>
            <a:pPr lvl="2" algn="r" rtl="1"/>
            <a:r>
              <a:rPr lang="ar-SA" dirty="0" smtClean="0"/>
              <a:t>الحديد النقي في حالته الصلبة قابل للسحب والطرق </a:t>
            </a:r>
            <a:endParaRPr lang="en-US" sz="1600" dirty="0" smtClean="0"/>
          </a:p>
          <a:p>
            <a:pPr lvl="2" algn="r" rtl="1"/>
            <a:r>
              <a:rPr lang="ar-SA" dirty="0" smtClean="0"/>
              <a:t>صلادة الحديد تصل إلى 65 فيكرز وبمقياس موس فهي بين 4 إلى 5 .</a:t>
            </a:r>
            <a:endParaRPr lang="en-US" sz="1600" dirty="0" smtClean="0"/>
          </a:p>
          <a:p>
            <a:pPr algn="r" rtl="1"/>
            <a:r>
              <a:rPr lang="ar-SA" b="1" u="sng" dirty="0" smtClean="0"/>
              <a:t>أهم سبائك الحديد</a:t>
            </a:r>
            <a:endParaRPr lang="en-US" sz="2000" b="1" u="sng" dirty="0" smtClean="0"/>
          </a:p>
          <a:p>
            <a:pPr algn="r" rtl="1"/>
            <a:r>
              <a:rPr lang="ar-SA" u="sng" dirty="0" smtClean="0"/>
              <a:t>اولا- الصلب</a:t>
            </a:r>
            <a:endParaRPr lang="en-US" sz="2000" dirty="0" smtClean="0"/>
          </a:p>
          <a:p>
            <a:pPr algn="r" rtl="1"/>
            <a:r>
              <a:rPr lang="ar-SA" dirty="0" smtClean="0"/>
              <a:t>يعتبر الصلب من أهم سبائك الحديد وهو عبارة عن سبيكة من الحديد والكربون أو الحديد ومعادن أخرى .</a:t>
            </a:r>
            <a:endParaRPr lang="en-US" sz="2000" dirty="0" smtClean="0"/>
          </a:p>
          <a:p>
            <a:pPr algn="r" rtl="1"/>
            <a:r>
              <a:rPr lang="ar-SA" dirty="0" smtClean="0"/>
              <a:t>وتنقسم سبائك الصلب إلى نوعين رئيسيين هما :-</a:t>
            </a:r>
            <a:endParaRPr lang="ar-EG" sz="2000" dirty="0" smtClean="0"/>
          </a:p>
          <a:p>
            <a:pPr algn="r" rtl="1">
              <a:buNone/>
            </a:pPr>
            <a:r>
              <a:rPr lang="ar-EG" dirty="0" smtClean="0"/>
              <a:t>-</a:t>
            </a:r>
            <a:r>
              <a:rPr lang="ar-SA" dirty="0" smtClean="0"/>
              <a:t>صلب الكربون </a:t>
            </a:r>
            <a:endParaRPr lang="en-US" sz="1600" dirty="0" smtClean="0"/>
          </a:p>
          <a:p>
            <a:pPr algn="r" rtl="1">
              <a:buNone/>
            </a:pPr>
            <a:r>
              <a:rPr lang="ar-EG" dirty="0" smtClean="0"/>
              <a:t>-</a:t>
            </a:r>
            <a:r>
              <a:rPr lang="ar-SA" dirty="0" smtClean="0"/>
              <a:t>صلب السبائك</a:t>
            </a:r>
            <a:endParaRPr lang="en-US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381000" y="6324600"/>
            <a:ext cx="8458200" cy="350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ar-EG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مواد وفلزات المحاضرة( 9)                       (2020)                               أ.م.د/محمد العوامي محمد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5402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381000"/>
            <a:ext cx="6858000" cy="5745163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62500" lnSpcReduction="20000"/>
          </a:bodyPr>
          <a:lstStyle/>
          <a:p>
            <a:pPr algn="r" rtl="1">
              <a:buNone/>
            </a:pPr>
            <a:r>
              <a:rPr lang="ar-SA" sz="4500" b="1" i="1" u="sng" dirty="0" smtClean="0"/>
              <a:t>و</a:t>
            </a:r>
            <a:r>
              <a:rPr lang="ar-EG" sz="4500" b="1" i="1" u="sng" dirty="0" smtClean="0"/>
              <a:t>ل</a:t>
            </a:r>
            <a:r>
              <a:rPr lang="ar-SA" sz="4500" b="1" i="1" u="sng" dirty="0" smtClean="0"/>
              <a:t>لصلب الكربوني أنواع عديدة منها : .</a:t>
            </a:r>
            <a:endParaRPr lang="en-US" sz="4500" b="1" i="1" u="sng" dirty="0" smtClean="0"/>
          </a:p>
          <a:p>
            <a:pPr algn="r" rtl="1">
              <a:buNone/>
            </a:pPr>
            <a:r>
              <a:rPr lang="ar-SA" dirty="0" smtClean="0"/>
              <a:t>* صلب نسبة 0.5% كربون صلادة من 90 إلى 150  فيكرز ويستخدم في صناعة الأسلاك </a:t>
            </a:r>
            <a:r>
              <a:rPr lang="ar-SA" dirty="0" smtClean="0"/>
              <a:t>و</a:t>
            </a:r>
            <a:r>
              <a:rPr lang="ar-EG" dirty="0" smtClean="0"/>
              <a:t>القطاعات</a:t>
            </a:r>
            <a:r>
              <a:rPr lang="ar-SA" dirty="0" smtClean="0"/>
              <a:t> </a:t>
            </a:r>
            <a:r>
              <a:rPr lang="ar-EG" dirty="0" smtClean="0"/>
              <a:t>اللدنة</a:t>
            </a:r>
            <a:r>
              <a:rPr lang="ar-SA" dirty="0" smtClean="0"/>
              <a:t> </a:t>
            </a:r>
            <a:r>
              <a:rPr lang="ar-SA" dirty="0" smtClean="0"/>
              <a:t>والصفيح .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* صلب ذو نسبة 0.1% إلى 0.2% كربون صلادته 100 إلى 135 فيكرز ويستخدم في صناعة </a:t>
            </a:r>
            <a:r>
              <a:rPr lang="ar-EG" dirty="0" smtClean="0"/>
              <a:t>القطاعات المشكلة بالسحب </a:t>
            </a:r>
            <a:r>
              <a:rPr lang="ar-SA" dirty="0" smtClean="0"/>
              <a:t>والقطاعات </a:t>
            </a:r>
            <a:r>
              <a:rPr lang="ar-SA" dirty="0" smtClean="0"/>
              <a:t>المدرفلة .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* صلب قابل للتقسية 0.35% كربون وصلادته من 140 إلى 160 فيكرز يستخدم في صناعة ألواح الخزانات وأعمدة نقل الحركة .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* صلب قابل للتقسية 0.45% كربون صلادته من 160 إلى 230 فيكرز يستخدم في الأجزاء العالية الإجهاد .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* صلب قضبان 0.6 إلى 0.8 كربون صلادته 220 إلى 250 لقضبان السكة الحديد والاسطمبات 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* صلب عدة 1 إلى 1.2% كربون صلادته 300 إلى 400 فيكرز ويستخدم لعدد القاطعة في آلات التشغيل 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* صلب عدة 0.6 إلى 0.8 كربون وصلادته 250 إلى 300 فيكرز ويستخدم في صناعة العدد اليدوية 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– صلب السبائك 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ويشتمل على عناصر مختلفة لتكوين سبائك بينها وبين الحديد وذلك بجانب الكربون مثل النيكل – الكروم – التنجستن – الكوبلت – والتيتانيوم ...... وغيرها .</a:t>
            </a:r>
            <a:endParaRPr lang="en-US" dirty="0" smtClean="0"/>
          </a:p>
          <a:p>
            <a:pPr algn="r"/>
            <a:endParaRPr lang="en-US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381000" y="6324600"/>
            <a:ext cx="8458200" cy="350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ar-EG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مواد وفلزات المحاضرة( 9)                       (2020)                               أ.م.د/محمد العوامي محمد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5402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04801"/>
            <a:ext cx="6705600" cy="563880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ar-SA" i="1" u="sng" dirty="0" smtClean="0"/>
              <a:t>الهدف من عمل سبائك الصلب</a:t>
            </a:r>
            <a:r>
              <a:rPr lang="ar-SA" u="sng" dirty="0" smtClean="0"/>
              <a:t> 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أ- تحسين الخواص الميكانيكية 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ب -  تحسين خواص مقاومة الصدأ والتآكل ومقاومة فعل درجة الحرارة 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ج- تحسين خواص القطع والتشغيل 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د- تحسين الخواص الطبيعية مثل المغناطيسية والتمدد الحراري </a:t>
            </a:r>
            <a:endParaRPr lang="en-US" dirty="0" smtClean="0"/>
          </a:p>
          <a:p>
            <a:pPr algn="r" rtl="1">
              <a:buNone/>
            </a:pPr>
            <a:r>
              <a:rPr lang="ar-SA" i="1" u="sng" dirty="0" smtClean="0"/>
              <a:t>ولصلب السبائك أنواع عديدة منها </a:t>
            </a:r>
            <a:r>
              <a:rPr lang="ar-EG" i="1" u="sng" dirty="0" smtClean="0"/>
              <a:t>:</a:t>
            </a:r>
            <a:endParaRPr lang="en-US" i="1" dirty="0" smtClean="0"/>
          </a:p>
          <a:p>
            <a:pPr algn="r" rtl="1">
              <a:buNone/>
            </a:pPr>
            <a:r>
              <a:rPr lang="ar-SA" sz="3000" dirty="0" smtClean="0"/>
              <a:t>1- صلب اليايات </a:t>
            </a:r>
            <a:endParaRPr lang="en-US" sz="3000" dirty="0" smtClean="0"/>
          </a:p>
          <a:p>
            <a:pPr algn="r" rtl="1">
              <a:buNone/>
            </a:pPr>
            <a:r>
              <a:rPr lang="ar-SA" sz="3000" dirty="0" smtClean="0"/>
              <a:t>وهو يحتوى على 1,5 % كروم + 2, % فاناديوم أو 2 % سيلكون و 1% منجنيز ويستخدم في صناعة اليايات " السوست "</a:t>
            </a:r>
            <a:endParaRPr lang="en-US" sz="3000" dirty="0" smtClean="0"/>
          </a:p>
          <a:p>
            <a:endParaRPr lang="en-US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381000" y="6324600"/>
            <a:ext cx="8458200" cy="350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ar-EG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مواد وفلزات المحاضرة( 9)                       (2020)                               أ.م.د/محمد العوامي محمد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5402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304800"/>
            <a:ext cx="6858000" cy="5821363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70000" lnSpcReduction="20000"/>
          </a:bodyPr>
          <a:lstStyle/>
          <a:p>
            <a:pPr algn="r" rtl="1">
              <a:buNone/>
            </a:pPr>
            <a:r>
              <a:rPr lang="ar-SA" sz="3400" i="1" u="sng" dirty="0" smtClean="0"/>
              <a:t>2- صلب بمعامل تمدد حراري منخفض أو مرتفع </a:t>
            </a:r>
            <a:endParaRPr lang="en-US" sz="3400" i="1" u="sng" dirty="0" smtClean="0"/>
          </a:p>
          <a:p>
            <a:pPr algn="r" rtl="1">
              <a:buNone/>
            </a:pPr>
            <a:r>
              <a:rPr lang="ar-SA" dirty="0" smtClean="0"/>
              <a:t>هو يحتوى على 6, كربون 12 % نيكل 3,5 كروم 5 % منجنيز – وهو يشبه في ذلك غير قابل للصدأ – ويستخدم في صناعة أجهزة القياس ، صناعة مسامير ربط رؤوس الاسطوانات المصنوعة من سبائك الالومنيوم </a:t>
            </a:r>
            <a:endParaRPr lang="en-US" dirty="0" smtClean="0"/>
          </a:p>
          <a:p>
            <a:pPr algn="r" rtl="1">
              <a:buNone/>
            </a:pPr>
            <a:r>
              <a:rPr lang="ar-SA" sz="3400" i="1" u="sng" dirty="0" smtClean="0"/>
              <a:t>3- صلب كرات كراسي المحاور </a:t>
            </a:r>
            <a:endParaRPr lang="en-US" sz="3400" i="1" u="sng" dirty="0" smtClean="0"/>
          </a:p>
          <a:p>
            <a:pPr algn="r" rtl="1">
              <a:buNone/>
            </a:pPr>
            <a:r>
              <a:rPr lang="ar-SA" dirty="0" smtClean="0"/>
              <a:t>يحتوى على 1 % كربون + 0.5 منجنيز 1.36 كروم – ويستخدم في صناعة الاسطوانات والكرات لكراسي المحاور </a:t>
            </a:r>
            <a:endParaRPr lang="en-US" dirty="0" smtClean="0"/>
          </a:p>
          <a:p>
            <a:pPr algn="r" rtl="1">
              <a:buNone/>
            </a:pPr>
            <a:r>
              <a:rPr lang="ar-SA" sz="3400" i="1" u="sng" dirty="0" smtClean="0"/>
              <a:t>4- صلب مواسير نقل البخار </a:t>
            </a:r>
            <a:endParaRPr lang="en-US" sz="3400" i="1" u="sng" dirty="0" smtClean="0"/>
          </a:p>
          <a:p>
            <a:pPr algn="r" rtl="1">
              <a:buNone/>
            </a:pPr>
            <a:r>
              <a:rPr lang="ar-SA" dirty="0" smtClean="0"/>
              <a:t>يحتوى على 0.15 إلى 0.2 كربون و 0.5 مولبيدنيوم و 0.25 فاناديوم </a:t>
            </a:r>
            <a:endParaRPr lang="en-US" dirty="0" smtClean="0"/>
          </a:p>
          <a:p>
            <a:pPr algn="r" rtl="1">
              <a:buNone/>
            </a:pPr>
            <a:r>
              <a:rPr lang="ar-SA" sz="3400" i="1" u="sng" dirty="0" smtClean="0"/>
              <a:t>5- صلب المغناطيس </a:t>
            </a:r>
            <a:endParaRPr lang="en-US" sz="3400" i="1" u="sng" dirty="0" smtClean="0"/>
          </a:p>
          <a:p>
            <a:pPr algn="r" rtl="1">
              <a:buNone/>
            </a:pPr>
            <a:r>
              <a:rPr lang="ar-SA" dirty="0" smtClean="0"/>
              <a:t> * صلب مغناطيسية مؤقت </a:t>
            </a:r>
            <a:r>
              <a:rPr lang="ar-EG" dirty="0" smtClean="0"/>
              <a:t> و</a:t>
            </a:r>
            <a:r>
              <a:rPr lang="ar-SA" dirty="0" smtClean="0"/>
              <a:t>* صلب مغناطيسية دائم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- صلب مغناطيسية مؤقت 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وهو حديد مضاف إليه 4 إلى 5 % سيلكون أو سبيكة نيكل حديد 78.5 % نيكل + 21.5% حديد 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- صلب مغناطيسية دائم 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وهو يحتوى 0.6 % كربون و 13 % الالومنيوم و 25 % نيكل </a:t>
            </a:r>
            <a:endParaRPr lang="en-US" dirty="0" smtClean="0"/>
          </a:p>
          <a:p>
            <a:pPr algn="r"/>
            <a:endParaRPr lang="en-US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381000" y="6324600"/>
            <a:ext cx="8458200" cy="350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ar-EG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مواد وفلزات المحاضرة( 9)                       (2020)                               أ.م.د/محمد العوامي محمد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5402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381000"/>
            <a:ext cx="6934200" cy="57451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r" rtl="1">
              <a:buNone/>
            </a:pPr>
            <a:r>
              <a:rPr lang="ar-SA" b="1" dirty="0" smtClean="0"/>
              <a:t>6</a:t>
            </a:r>
            <a:r>
              <a:rPr lang="ar-SA" b="1" u="sng" dirty="0" smtClean="0"/>
              <a:t>- الصلب غير قابل للصدأ</a:t>
            </a:r>
            <a:r>
              <a:rPr lang="en-US" b="1" u="sng" dirty="0" smtClean="0"/>
              <a:t>Stainless Steel</a:t>
            </a:r>
            <a:endParaRPr lang="en-US" dirty="0" smtClean="0"/>
          </a:p>
          <a:p>
            <a:pPr algn="r" rtl="1">
              <a:buNone/>
            </a:pPr>
            <a:r>
              <a:rPr lang="ar-SA" dirty="0" smtClean="0"/>
              <a:t>هو احد سبائك الصلب الشائعة وهو معروف بمقاومته الكبير للتآكل ويرجع السبب في ذلك لوجود الكروم به ، وكذلك مقاومته الأكسدة ومقاومته للحرارة العالية ويرجع ذلك أيضا لوجود الكروم به </a:t>
            </a:r>
            <a:endParaRPr lang="en-US" dirty="0" smtClean="0"/>
          </a:p>
          <a:p>
            <a:pPr algn="r" rtl="1">
              <a:buNone/>
            </a:pPr>
            <a:r>
              <a:rPr lang="ar-SA" sz="3000" i="1" u="sng" dirty="0" smtClean="0"/>
              <a:t>أهم خصائص الصلب غير قابل للصدأ:  </a:t>
            </a:r>
            <a:endParaRPr lang="en-US" sz="3000" i="1" u="sng" dirty="0" smtClean="0"/>
          </a:p>
          <a:p>
            <a:pPr algn="r" rtl="1"/>
            <a:r>
              <a:rPr lang="ar-SA" dirty="0" smtClean="0"/>
              <a:t>1- الصلادة العالية ومقاومة الشد </a:t>
            </a:r>
            <a:endParaRPr lang="en-US" dirty="0" smtClean="0"/>
          </a:p>
          <a:p>
            <a:pPr algn="r" rtl="1"/>
            <a:r>
              <a:rPr lang="ar-SA" dirty="0" smtClean="0"/>
              <a:t>2- مرتفع اللدونة </a:t>
            </a:r>
            <a:endParaRPr lang="en-US" dirty="0" smtClean="0"/>
          </a:p>
          <a:p>
            <a:pPr algn="r" rtl="1"/>
            <a:r>
              <a:rPr lang="ar-SA" dirty="0" smtClean="0"/>
              <a:t>3- مقاوم جيد جدا لعمليات الصدأ والتآكل </a:t>
            </a:r>
            <a:endParaRPr lang="en-US" dirty="0" smtClean="0"/>
          </a:p>
          <a:p>
            <a:pPr algn="r" rtl="1"/>
            <a:r>
              <a:rPr lang="ar-SA" dirty="0" smtClean="0"/>
              <a:t>4- الصلابة العالية</a:t>
            </a:r>
            <a:endParaRPr lang="en-US" dirty="0" smtClean="0"/>
          </a:p>
          <a:p>
            <a:pPr algn="r" rtl="1"/>
            <a:r>
              <a:rPr lang="ar-SA" dirty="0" smtClean="0"/>
              <a:t>5- له استجابة بسيطة للمغناطيس فيما عدا الاوستنايتى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381000" y="6324600"/>
            <a:ext cx="8458200" cy="350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ar-EG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مواد وفلزات المحاضرة( 9)                       (2020)                               أ.م.د/محمد العوامي محمد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2" name="Picture 2" descr="18-8 vs. 304 Stainless Steel - All America Threaded Produc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17949">
            <a:off x="1168364" y="2555495"/>
            <a:ext cx="2525717" cy="1189192"/>
          </a:xfrm>
          <a:prstGeom prst="rect">
            <a:avLst/>
          </a:prstGeom>
          <a:noFill/>
        </p:spPr>
      </p:pic>
      <p:pic>
        <p:nvPicPr>
          <p:cNvPr id="5124" name="Picture 4" descr="Using &amp; Cleaning Stainless Steel Cookware (Is It Really Non-Toxic?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986560">
            <a:off x="175989" y="4765958"/>
            <a:ext cx="1821744" cy="1213737"/>
          </a:xfrm>
          <a:prstGeom prst="rect">
            <a:avLst/>
          </a:prstGeom>
          <a:noFill/>
        </p:spPr>
      </p:pic>
      <p:pic>
        <p:nvPicPr>
          <p:cNvPr id="5126" name="Picture 6" descr="Stainless Steel - Grade 304 (UNS S30400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200400"/>
            <a:ext cx="2461484" cy="1676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15402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1268</Words>
  <Application>Microsoft Office PowerPoint</Application>
  <PresentationFormat>On-screen Show (4:3)</PresentationFormat>
  <Paragraphs>109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الحديد وسبائكه Iron and its alloys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awamy</cp:lastModifiedBy>
  <cp:revision>25</cp:revision>
  <dcterms:created xsi:type="dcterms:W3CDTF">2006-08-16T00:00:00Z</dcterms:created>
  <dcterms:modified xsi:type="dcterms:W3CDTF">2020-04-08T19:31:58Z</dcterms:modified>
</cp:coreProperties>
</file>