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5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B0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549194" y="304800"/>
            <a:ext cx="1213805" cy="1371600"/>
          </a:xfrm>
          <a:prstGeom prst="rect">
            <a:avLst/>
          </a:prstGeom>
        </p:spPr>
      </p:pic>
      <p:sp>
        <p:nvSpPr>
          <p:cNvPr id="5" name="Subtitle 2"/>
          <p:cNvSpPr>
            <a:spLocks noGrp="1"/>
          </p:cNvSpPr>
          <p:nvPr>
            <p:ph type="subTitle" idx="1"/>
          </p:nvPr>
        </p:nvSpPr>
        <p:spPr>
          <a:xfrm>
            <a:off x="1371600" y="2667000"/>
            <a:ext cx="6400800" cy="3124200"/>
          </a:xfrm>
        </p:spPr>
        <p:txBody>
          <a:bodyPr>
            <a:noAutofit/>
          </a:bodyPr>
          <a:lstStyle/>
          <a:p>
            <a:r>
              <a:rPr lang="ar-EG" sz="6000" b="1" dirty="0" smtClean="0">
                <a:solidFill>
                  <a:srgbClr val="92D050"/>
                </a:solidFill>
                <a:latin typeface="Times New Roman" pitchFamily="18" charset="0"/>
                <a:cs typeface="Times New Roman" pitchFamily="18" charset="0"/>
              </a:rPr>
              <a:t>مواد وفلزات</a:t>
            </a:r>
            <a:r>
              <a:rPr lang="en-US" sz="4400" dirty="0" smtClean="0">
                <a:solidFill>
                  <a:srgbClr val="92D050"/>
                </a:solidFill>
                <a:latin typeface="Times New Roman" pitchFamily="18" charset="0"/>
                <a:cs typeface="Times New Roman" pitchFamily="18" charset="0"/>
              </a:rPr>
              <a:t/>
            </a:r>
            <a:br>
              <a:rPr lang="en-US" sz="4400" dirty="0" smtClean="0">
                <a:solidFill>
                  <a:srgbClr val="92D050"/>
                </a:solidFill>
                <a:latin typeface="Times New Roman" pitchFamily="18" charset="0"/>
                <a:cs typeface="Times New Roman" pitchFamily="18" charset="0"/>
              </a:rPr>
            </a:br>
            <a:r>
              <a:rPr lang="ar-EG" sz="3200" b="1" dirty="0" smtClean="0">
                <a:solidFill>
                  <a:srgbClr val="92D050"/>
                </a:solidFill>
                <a:latin typeface="Times New Roman" pitchFamily="18" charset="0"/>
                <a:cs typeface="Times New Roman" pitchFamily="18" charset="0"/>
              </a:rPr>
              <a:t>(المحاضرة الثامنة)</a:t>
            </a:r>
          </a:p>
          <a:p>
            <a:r>
              <a:rPr lang="ar-EG" sz="2400" b="1" dirty="0" smtClean="0">
                <a:solidFill>
                  <a:srgbClr val="92D050"/>
                </a:solidFill>
              </a:rPr>
              <a:t>قسم المنتجات المعدنية والحلي)</a:t>
            </a:r>
            <a:r>
              <a:rPr lang="en-US" sz="2400" b="1" dirty="0" smtClean="0">
                <a:solidFill>
                  <a:srgbClr val="92D050"/>
                </a:solidFill>
              </a:rPr>
              <a:t>)</a:t>
            </a:r>
            <a:r>
              <a:rPr lang="ar-EG" sz="4400" b="1" dirty="0" smtClean="0">
                <a:solidFill>
                  <a:srgbClr val="92D050"/>
                </a:solidFill>
              </a:rPr>
              <a:t>الفرقة الاولى</a:t>
            </a:r>
            <a:endParaRPr lang="ar-EG" sz="3600" b="1" dirty="0" smtClean="0">
              <a:solidFill>
                <a:srgbClr val="92D050"/>
              </a:solidFill>
            </a:endParaRPr>
          </a:p>
          <a:p>
            <a:r>
              <a:rPr lang="ar-EG" sz="4400" b="1" dirty="0" smtClean="0">
                <a:solidFill>
                  <a:srgbClr val="92D050"/>
                </a:solidFill>
              </a:rPr>
              <a:t>أ.م.د/ محمد العوامي محمد</a:t>
            </a:r>
          </a:p>
          <a:p>
            <a:endParaRPr lang="ar-EG" sz="4400" b="1" dirty="0">
              <a:solidFill>
                <a:schemeClr val="accent4"/>
              </a:solidFill>
            </a:endParaRPr>
          </a:p>
        </p:txBody>
      </p:sp>
    </p:spTree>
    <p:extLst>
      <p:ext uri="{BB962C8B-B14F-4D97-AF65-F5344CB8AC3E}">
        <p14:creationId xmlns:p14="http://schemas.microsoft.com/office/powerpoint/2010/main" xmlns=""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4097" name="Picture 1"/>
          <p:cNvPicPr>
            <a:picLocks noGrp="1" noChangeAspect="1" noChangeArrowheads="1"/>
          </p:cNvPicPr>
          <p:nvPr>
            <p:ph idx="1"/>
          </p:nvPr>
        </p:nvPicPr>
        <p:blipFill>
          <a:blip r:embed="rId2" cstate="print"/>
          <a:srcRect/>
          <a:stretch>
            <a:fillRect/>
          </a:stretch>
        </p:blipFill>
        <p:spPr bwMode="auto">
          <a:xfrm>
            <a:off x="1905000" y="457200"/>
            <a:ext cx="6629399" cy="5867401"/>
          </a:xfrm>
          <a:prstGeom prst="rect">
            <a:avLst/>
          </a:prstGeom>
          <a:noFill/>
          <a:ln w="9525">
            <a:noFill/>
            <a:miter lim="800000"/>
            <a:headEnd/>
            <a:tailEnd/>
          </a:ln>
        </p:spPr>
      </p:pic>
    </p:spTree>
    <p:extLst>
      <p:ext uri="{BB962C8B-B14F-4D97-AF65-F5344CB8AC3E}">
        <p14:creationId xmlns:p14="http://schemas.microsoft.com/office/powerpoint/2010/main" xmlns=""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a:t>
            </a:r>
            <a:r>
              <a:rPr kumimoji="0" lang="ar-EG" sz="1600" b="1" i="0" u="none" strike="noStrike" kern="1200" cap="none" spc="0" normalizeH="0" baseline="0" noProof="0" smtClean="0">
                <a:ln>
                  <a:noFill/>
                </a:ln>
                <a:solidFill>
                  <a:schemeClr val="tx1"/>
                </a:solidFill>
                <a:effectLst/>
                <a:uLnTx/>
                <a:uFillTx/>
                <a:latin typeface="+mn-lt"/>
                <a:ea typeface="+mn-ea"/>
                <a:cs typeface="+mn-cs"/>
              </a:rPr>
              <a:t>( 8)                       </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a:spLocks noGrp="1"/>
          </p:cNvSpPr>
          <p:nvPr>
            <p:ph idx="1"/>
          </p:nvPr>
        </p:nvSpPr>
        <p:spPr>
          <a:xfrm>
            <a:off x="533400" y="3200400"/>
            <a:ext cx="8229600" cy="2286000"/>
          </a:xfrm>
        </p:spPr>
        <p:style>
          <a:lnRef idx="1">
            <a:schemeClr val="accent4"/>
          </a:lnRef>
          <a:fillRef idx="2">
            <a:schemeClr val="accent4"/>
          </a:fillRef>
          <a:effectRef idx="1">
            <a:schemeClr val="accent4"/>
          </a:effectRef>
          <a:fontRef idx="minor">
            <a:schemeClr val="dk1"/>
          </a:fontRef>
        </p:style>
        <p:txBody>
          <a:bodyPr/>
          <a:lstStyle/>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والسلام عليكم ورحمة الله</a:t>
            </a:r>
          </a:p>
          <a:p>
            <a:endParaRPr lang="ar-EG" dirty="0"/>
          </a:p>
        </p:txBody>
      </p:sp>
    </p:spTree>
    <p:extLst>
      <p:ext uri="{BB962C8B-B14F-4D97-AF65-F5344CB8AC3E}">
        <p14:creationId xmlns:p14="http://schemas.microsoft.com/office/powerpoint/2010/main" xmlns="" val="57773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304800"/>
            <a:ext cx="6019800" cy="1447800"/>
          </a:xfrm>
        </p:spPr>
        <p:style>
          <a:lnRef idx="1">
            <a:schemeClr val="accent6"/>
          </a:lnRef>
          <a:fillRef idx="2">
            <a:schemeClr val="accent6"/>
          </a:fillRef>
          <a:effectRef idx="1">
            <a:schemeClr val="accent6"/>
          </a:effectRef>
          <a:fontRef idx="minor">
            <a:schemeClr val="dk1"/>
          </a:fontRef>
        </p:style>
        <p:txBody>
          <a:bodyPr>
            <a:normAutofit/>
          </a:bodyPr>
          <a:lstStyle/>
          <a:p>
            <a:pPr rtl="1"/>
            <a:r>
              <a:rPr lang="ar-SA" sz="3600" b="1" u="sng" dirty="0" smtClean="0"/>
              <a:t>الذهب وسبائكه</a:t>
            </a:r>
            <a:r>
              <a:rPr lang="ar-EG" sz="3600" b="1" u="sng" dirty="0" smtClean="0"/>
              <a:t/>
            </a:r>
            <a:br>
              <a:rPr lang="ar-EG" sz="3600" b="1" u="sng" dirty="0" smtClean="0"/>
            </a:br>
            <a:r>
              <a:rPr lang="en-US" sz="3600" b="1" u="sng" dirty="0" smtClean="0"/>
              <a:t> </a:t>
            </a:r>
            <a:r>
              <a:rPr lang="en-US" sz="3600" b="1" u="sng" dirty="0" smtClean="0"/>
              <a:t>gold and its alloys</a:t>
            </a:r>
            <a:r>
              <a:rPr lang="ar-SA" sz="3600" b="1" u="sng" dirty="0" smtClean="0"/>
              <a:t> </a:t>
            </a:r>
            <a:endParaRPr lang="en-US" sz="3600" dirty="0"/>
          </a:p>
        </p:txBody>
      </p:sp>
      <p:sp>
        <p:nvSpPr>
          <p:cNvPr id="3" name="Content Placeholder 2"/>
          <p:cNvSpPr>
            <a:spLocks noGrp="1"/>
          </p:cNvSpPr>
          <p:nvPr>
            <p:ph idx="1"/>
          </p:nvPr>
        </p:nvSpPr>
        <p:spPr>
          <a:xfrm>
            <a:off x="2895600" y="1981200"/>
            <a:ext cx="5791200" cy="4144963"/>
          </a:xfrm>
        </p:spPr>
        <p:style>
          <a:lnRef idx="1">
            <a:schemeClr val="accent6"/>
          </a:lnRef>
          <a:fillRef idx="2">
            <a:schemeClr val="accent6"/>
          </a:fillRef>
          <a:effectRef idx="1">
            <a:schemeClr val="accent6"/>
          </a:effectRef>
          <a:fontRef idx="minor">
            <a:schemeClr val="dk1"/>
          </a:fontRef>
        </p:style>
        <p:txBody>
          <a:bodyPr/>
          <a:lstStyle/>
          <a:p>
            <a:pPr algn="r" rtl="1"/>
            <a:r>
              <a:rPr lang="ar-SA" dirty="0" smtClean="0"/>
              <a:t>- هو احد المعادن الثمينة والنبيلة ولقد تواجد الذهب بكثرة عند الفراعنة فصنعوا منه كثيرا من توابيت ملوكهم كما صنعوا منه قناعا من أجمل الأقنعة التي عرفتها البشرية وهو قناع الفرعون توت عنخ آمون --- 2600 ق . م</a:t>
            </a:r>
            <a:endParaRPr lang="en-US" dirty="0" smtClean="0"/>
          </a:p>
          <a:p>
            <a:pPr algn="r" rtl="1"/>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12290" name="Picture 2" descr="Gold alloys and its color in jewelry | Jewelry Source"/>
          <p:cNvPicPr>
            <a:picLocks noChangeAspect="1" noChangeArrowheads="1"/>
          </p:cNvPicPr>
          <p:nvPr/>
        </p:nvPicPr>
        <p:blipFill>
          <a:blip r:embed="rId2" cstate="print"/>
          <a:srcRect/>
          <a:stretch>
            <a:fillRect/>
          </a:stretch>
        </p:blipFill>
        <p:spPr bwMode="auto">
          <a:xfrm rot="1653732">
            <a:off x="1295285" y="3713182"/>
            <a:ext cx="1915142" cy="14573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292" name="Picture 4" descr="A Rainbow of Gold: Using Science to Produce Colored Gold | Andres ..."/>
          <p:cNvPicPr>
            <a:picLocks noChangeAspect="1" noChangeArrowheads="1"/>
          </p:cNvPicPr>
          <p:nvPr/>
        </p:nvPicPr>
        <p:blipFill>
          <a:blip r:embed="rId3" cstate="print"/>
          <a:srcRect/>
          <a:stretch>
            <a:fillRect/>
          </a:stretch>
        </p:blipFill>
        <p:spPr bwMode="auto">
          <a:xfrm rot="1161045">
            <a:off x="122271" y="4690279"/>
            <a:ext cx="2286000" cy="1127760"/>
          </a:xfrm>
          <a:prstGeom prst="rect">
            <a:avLst/>
          </a:prstGeom>
          <a:noFill/>
        </p:spPr>
      </p:pic>
      <p:pic>
        <p:nvPicPr>
          <p:cNvPr id="12294" name="Picture 6" descr="File:Gold nugget (Australia) 4 (16848647509).jpg - Wikimedia Commons"/>
          <p:cNvPicPr>
            <a:picLocks noChangeAspect="1" noChangeArrowheads="1"/>
          </p:cNvPicPr>
          <p:nvPr/>
        </p:nvPicPr>
        <p:blipFill>
          <a:blip r:embed="rId4" cstate="print"/>
          <a:srcRect/>
          <a:stretch>
            <a:fillRect/>
          </a:stretch>
        </p:blipFill>
        <p:spPr bwMode="auto">
          <a:xfrm rot="20558406">
            <a:off x="2281115" y="4765918"/>
            <a:ext cx="2008372" cy="1295400"/>
          </a:xfrm>
          <a:prstGeom prst="rect">
            <a:avLst/>
          </a:prstGeom>
          <a:noFill/>
        </p:spPr>
      </p:pic>
      <p:pic>
        <p:nvPicPr>
          <p:cNvPr id="12296" name="Picture 8" descr="Vintage Jewelry Destash Lot Lockets Class Keys Book Chain and More ..."/>
          <p:cNvPicPr>
            <a:picLocks noChangeAspect="1" noChangeArrowheads="1"/>
          </p:cNvPicPr>
          <p:nvPr/>
        </p:nvPicPr>
        <p:blipFill>
          <a:blip r:embed="rId5" cstate="print"/>
          <a:srcRect/>
          <a:stretch>
            <a:fillRect/>
          </a:stretch>
        </p:blipFill>
        <p:spPr bwMode="auto">
          <a:xfrm rot="19190846">
            <a:off x="1143000" y="2514600"/>
            <a:ext cx="1696475" cy="1219200"/>
          </a:xfrm>
          <a:prstGeom prst="rect">
            <a:avLst/>
          </a:prstGeom>
          <a:noFill/>
        </p:spPr>
      </p:pic>
      <p:pic>
        <p:nvPicPr>
          <p:cNvPr id="12298" name="Picture 10" descr="https://sites.google.com/a/lifeandglamour.com/blogs/_/rsrc/1540779282193/Block-Post.jpg"/>
          <p:cNvPicPr>
            <a:picLocks noChangeAspect="1" noChangeArrowheads="1"/>
          </p:cNvPicPr>
          <p:nvPr/>
        </p:nvPicPr>
        <p:blipFill>
          <a:blip r:embed="rId6" cstate="print"/>
          <a:srcRect/>
          <a:stretch>
            <a:fillRect/>
          </a:stretch>
        </p:blipFill>
        <p:spPr bwMode="auto">
          <a:xfrm rot="4131816">
            <a:off x="58398" y="3260867"/>
            <a:ext cx="1746042" cy="1295400"/>
          </a:xfrm>
          <a:prstGeom prst="rect">
            <a:avLst/>
          </a:prstGeom>
          <a:noFill/>
        </p:spPr>
      </p:pic>
    </p:spTree>
    <p:extLst>
      <p:ext uri="{BB962C8B-B14F-4D97-AF65-F5344CB8AC3E}">
        <p14:creationId xmlns:p14="http://schemas.microsoft.com/office/powerpoint/2010/main" xmlns=""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457200"/>
            <a:ext cx="6934200" cy="5668963"/>
          </a:xfrm>
        </p:spPr>
        <p:style>
          <a:lnRef idx="1">
            <a:schemeClr val="accent6"/>
          </a:lnRef>
          <a:fillRef idx="2">
            <a:schemeClr val="accent6"/>
          </a:fillRef>
          <a:effectRef idx="1">
            <a:schemeClr val="accent6"/>
          </a:effectRef>
          <a:fontRef idx="minor">
            <a:schemeClr val="dk1"/>
          </a:fontRef>
        </p:style>
        <p:txBody>
          <a:bodyPr>
            <a:normAutofit fontScale="85000" lnSpcReduction="10000"/>
          </a:bodyPr>
          <a:lstStyle/>
          <a:p>
            <a:pPr algn="r" rtl="1"/>
            <a:r>
              <a:rPr lang="ar-SA" dirty="0" smtClean="0"/>
              <a:t>- ويستخلص الذهب بطرق عديدة منها :.</a:t>
            </a:r>
            <a:endParaRPr lang="en-US" dirty="0" smtClean="0"/>
          </a:p>
          <a:p>
            <a:pPr algn="r" rtl="1"/>
            <a:r>
              <a:rPr lang="ar-SA" dirty="0" smtClean="0"/>
              <a:t>1- طريقة السيانيد " ذوبان الذهب ثم ترسيبه بالزنك " .</a:t>
            </a:r>
            <a:endParaRPr lang="en-US" dirty="0" smtClean="0"/>
          </a:p>
          <a:p>
            <a:pPr algn="r" rtl="1"/>
            <a:r>
              <a:rPr lang="ar-SA" dirty="0" smtClean="0"/>
              <a:t>2- طريقة الملغمة " الاتصال بالزئبق " .</a:t>
            </a:r>
            <a:endParaRPr lang="en-US" dirty="0" smtClean="0"/>
          </a:p>
          <a:p>
            <a:pPr algn="r" rtl="1">
              <a:buNone/>
            </a:pPr>
            <a:r>
              <a:rPr lang="ar-SA" sz="3800" b="1" u="sng" dirty="0" smtClean="0"/>
              <a:t>أهم خواص الذهب</a:t>
            </a:r>
            <a:endParaRPr lang="en-US" sz="3800" b="1" dirty="0" smtClean="0"/>
          </a:p>
          <a:p>
            <a:pPr algn="r" rtl="1">
              <a:buNone/>
            </a:pPr>
            <a:r>
              <a:rPr lang="ar-SA" dirty="0" smtClean="0"/>
              <a:t>يتميز الذهب بخواص عديدة وفريدة وهى كالاتى :.</a:t>
            </a:r>
            <a:endParaRPr lang="en-US" dirty="0" smtClean="0"/>
          </a:p>
          <a:p>
            <a:pPr algn="r" rtl="1">
              <a:buNone/>
            </a:pPr>
            <a:r>
              <a:rPr lang="ar-SA" dirty="0" smtClean="0"/>
              <a:t>أولا : الخواص الطبيعية </a:t>
            </a:r>
            <a:endParaRPr lang="en-US" dirty="0" smtClean="0"/>
          </a:p>
          <a:p>
            <a:pPr lvl="0" algn="r" rtl="1"/>
            <a:r>
              <a:rPr lang="ar-SA" dirty="0" smtClean="0"/>
              <a:t>معدن ذو لون اصفر </a:t>
            </a:r>
            <a:endParaRPr lang="en-US" dirty="0" smtClean="0"/>
          </a:p>
          <a:p>
            <a:pPr lvl="0" algn="r" rtl="1"/>
            <a:r>
              <a:rPr lang="ar-SA" dirty="0" smtClean="0"/>
              <a:t>كثافة الذهب 19,3جم/ سم3  مما يجعله من المعادن الثقيلة بمقارنته بكثير من المعادن مثل الألومنيوم 2,7.</a:t>
            </a:r>
            <a:endParaRPr lang="en-US" dirty="0" smtClean="0"/>
          </a:p>
          <a:p>
            <a:pPr lvl="0" algn="r" rtl="1"/>
            <a:r>
              <a:rPr lang="ar-SA" dirty="0" smtClean="0"/>
              <a:t>درجة انصهاره 1064 م ودرجة غليانه 2860 م </a:t>
            </a:r>
            <a:endParaRPr lang="en-US" dirty="0" smtClean="0"/>
          </a:p>
          <a:p>
            <a:pPr algn="r" rtl="1"/>
            <a:r>
              <a:rPr lang="ar-SA" dirty="0" smtClean="0"/>
              <a:t>موصل جيد جدا للحرارة والكهرباء</a:t>
            </a: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05000" y="609600"/>
            <a:ext cx="6781800" cy="5516563"/>
          </a:xfrm>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pPr algn="r" rtl="1">
              <a:buNone/>
            </a:pPr>
            <a:r>
              <a:rPr lang="ar-SA" sz="4000" b="1" u="sng" dirty="0" smtClean="0"/>
              <a:t>ثانيا : الخواص الكيميائية </a:t>
            </a:r>
            <a:endParaRPr lang="en-US" sz="4000" b="1" dirty="0" smtClean="0"/>
          </a:p>
          <a:p>
            <a:pPr algn="r" rtl="1">
              <a:buNone/>
            </a:pPr>
            <a:r>
              <a:rPr lang="ar-SA" dirty="0" smtClean="0"/>
              <a:t>1- </a:t>
            </a:r>
            <a:r>
              <a:rPr lang="ar-SA" sz="3400" dirty="0" smtClean="0"/>
              <a:t>الذهب رمزه الكيميائي  </a:t>
            </a:r>
            <a:r>
              <a:rPr lang="en-US" sz="3400" dirty="0" smtClean="0"/>
              <a:t>Au</a:t>
            </a:r>
            <a:r>
              <a:rPr lang="ar-SA" sz="3400" dirty="0" smtClean="0"/>
              <a:t>  وتكافؤه أحادى وثلاثي  ووزنه الذرى 196,9 وعدده الذرى 79</a:t>
            </a:r>
            <a:endParaRPr lang="en-US" sz="3400" dirty="0" smtClean="0"/>
          </a:p>
          <a:p>
            <a:pPr algn="r" rtl="1">
              <a:buNone/>
            </a:pPr>
            <a:r>
              <a:rPr lang="ar-SA" sz="3400" dirty="0" smtClean="0"/>
              <a:t>2- يعتبر الذهب من المعادن النبيلة أي لا يتأثر بالعديد من الأحماض والقلويات ولا يتأكسد في الهواء الجوى </a:t>
            </a:r>
            <a:endParaRPr lang="en-US" sz="3400" dirty="0" smtClean="0"/>
          </a:p>
          <a:p>
            <a:pPr algn="r" rtl="1">
              <a:buNone/>
            </a:pPr>
            <a:r>
              <a:rPr lang="ar-SA" sz="3400" dirty="0" smtClean="0"/>
              <a:t>3- يذوب الذهب في الماء الملكي وهو عبارة عن حمض هيدروكلوريك + حمض نيتريك بنسبة 3 : 1</a:t>
            </a:r>
            <a:endParaRPr lang="en-US" sz="3400" dirty="0" smtClean="0"/>
          </a:p>
          <a:p>
            <a:pPr algn="r" rtl="1">
              <a:buNone/>
            </a:pPr>
            <a:r>
              <a:rPr lang="ar-SA" sz="3400" dirty="0" smtClean="0"/>
              <a:t>4- ايونات الذهب في المحاليل الالكترولتيية تختزل سريعا مكونة راسب من معدن الذهب وذلك بإضافة اى معدن أخر كعامل مختزل مثل " الزنك "</a:t>
            </a:r>
            <a:endParaRPr lang="en-US" sz="3400" dirty="0" smtClean="0"/>
          </a:p>
          <a:p>
            <a:pPr algn="r" rtl="1">
              <a:buNone/>
            </a:pPr>
            <a:r>
              <a:rPr lang="ar-SA" sz="3400" dirty="0" smtClean="0"/>
              <a:t>5- بالرغم من أن الذهب معدن ثقيل إلا أن الذهب النقي ليس له تأثير ضار على الصحة إلا أن الكميات الكبيرة من الذهب أو مركباته إذا ظلت داخل الجسم يكون لها تأثير سام كفعل المعادن الثقيلة .</a:t>
            </a:r>
            <a:endParaRPr lang="en-US" sz="3400" dirty="0" smtClean="0"/>
          </a:p>
          <a:p>
            <a:pPr algn="r" rtl="1">
              <a:buNone/>
            </a:pPr>
            <a:r>
              <a:rPr lang="ar-SA" sz="3400" dirty="0" smtClean="0"/>
              <a:t>6- يتأثر الذهب ويتفاعل مع بعض القلويات مثل سيانيد البوتاسيوم أو سيانيد الصوديوم مكونا سيانيد ذهب المستخدم تجاريا في عمليات الطلاء وعملية التشكيل بالترسيب </a:t>
            </a:r>
            <a:r>
              <a:rPr lang="ar-SA" dirty="0" smtClean="0"/>
              <a:t>.</a:t>
            </a:r>
            <a:endParaRPr lang="en-US" dirty="0" smtClean="0"/>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762000"/>
            <a:ext cx="6934200" cy="5364163"/>
          </a:xfrm>
        </p:spPr>
        <p:style>
          <a:lnRef idx="1">
            <a:schemeClr val="accent6"/>
          </a:lnRef>
          <a:fillRef idx="2">
            <a:schemeClr val="accent6"/>
          </a:fillRef>
          <a:effectRef idx="1">
            <a:schemeClr val="accent6"/>
          </a:effectRef>
          <a:fontRef idx="minor">
            <a:schemeClr val="dk1"/>
          </a:fontRef>
        </p:style>
        <p:txBody>
          <a:bodyPr/>
          <a:lstStyle/>
          <a:p>
            <a:pPr algn="r" rtl="1">
              <a:buNone/>
            </a:pPr>
            <a:r>
              <a:rPr lang="ar-SA" b="1" u="sng" dirty="0" smtClean="0"/>
              <a:t>ثالثا : الخواص الميكانيكية</a:t>
            </a:r>
            <a:endParaRPr lang="en-US" b="1" dirty="0" smtClean="0"/>
          </a:p>
          <a:p>
            <a:pPr algn="r" rtl="1"/>
            <a:r>
              <a:rPr lang="ar-SA" dirty="0" smtClean="0"/>
              <a:t>الذهب معدن قابل للسحب والطرق حيث انه في حالة التخمير يمكن سحبه إلى رقائق يصل سمكها إلى 0,00013مم </a:t>
            </a:r>
            <a:endParaRPr lang="en-US" dirty="0" smtClean="0"/>
          </a:p>
          <a:p>
            <a:pPr algn="r" rtl="1"/>
            <a:r>
              <a:rPr lang="ar-SA" dirty="0" smtClean="0"/>
              <a:t>الذهب معدن يمكن سحبه إلى أسلاك يصل قطرها إلى 0.005 مم</a:t>
            </a:r>
            <a:endParaRPr lang="en-US" dirty="0" smtClean="0"/>
          </a:p>
          <a:p>
            <a:pPr algn="r" rtl="1"/>
            <a:r>
              <a:rPr lang="ar-SA" dirty="0" smtClean="0"/>
              <a:t>الذهب معدن بقدر من الصلادة حيث تصل درجة صلادته في حالة التخمير إلى 25 فيكرز وفى حالة التشغيل إلى 55 فيكرز وبمقياس موس فهو يتراوح بين 2,5إلى 3</a:t>
            </a: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228600"/>
            <a:ext cx="6934200" cy="5897563"/>
          </a:xfrm>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algn="r" rtl="1">
              <a:buNone/>
            </a:pPr>
            <a:r>
              <a:rPr lang="ar-SA" b="1" u="sng" dirty="0" smtClean="0"/>
              <a:t>أهم </a:t>
            </a:r>
            <a:r>
              <a:rPr lang="ar-SA" b="1" u="sng" dirty="0" smtClean="0"/>
              <a:t>سبائك الذهب</a:t>
            </a:r>
            <a:endParaRPr lang="en-US" b="1" dirty="0" smtClean="0"/>
          </a:p>
          <a:p>
            <a:pPr algn="r" rtl="1">
              <a:buNone/>
            </a:pPr>
            <a:r>
              <a:rPr lang="ar-SA" dirty="0" smtClean="0"/>
              <a:t>إن الذهب النقي " عيار 24 قيراط " ذو لون اصفر مائل للبرتقالي وقابل للسحب والطرق بسهولة ولكن عند إضافة نسب معينة من بعض المعادن فنحصل على سبائك الذهب المتعددة الألوان وتكون نسبة الذهب فيها ما بين 8 إلى 22 قيراط اى من 33% إلى 91,5 % ذهب . </a:t>
            </a:r>
            <a:endParaRPr lang="en-US" dirty="0" smtClean="0"/>
          </a:p>
          <a:p>
            <a:pPr algn="r" rtl="1">
              <a:buNone/>
            </a:pPr>
            <a:r>
              <a:rPr lang="ar-SA" dirty="0" smtClean="0"/>
              <a:t>ومن أهم الألوان التي يمكن الحصول عليها في سبائك الذهب هي :. </a:t>
            </a:r>
            <a:r>
              <a:rPr lang="ar-SA" b="1" dirty="0" smtClean="0"/>
              <a:t>الأخضر - الأصفر الباهت - الأصفر الغامق - الوردي - الأحمر </a:t>
            </a:r>
            <a:r>
              <a:rPr lang="ar-SA" dirty="0" smtClean="0"/>
              <a:t>، وكذلك هناك سبائك الذهب ذات اللون الأبيض .ولكل سبيكة من سبائك الذهب خواصها التي تميزها وتختلف كثيرا عن معادنها المكونة لها .</a:t>
            </a:r>
            <a:endParaRPr lang="en-US" dirty="0" smtClean="0"/>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304800"/>
            <a:ext cx="6553200" cy="5821363"/>
          </a:xfrm>
        </p:spPr>
        <p:style>
          <a:lnRef idx="1">
            <a:schemeClr val="accent6"/>
          </a:lnRef>
          <a:fillRef idx="2">
            <a:schemeClr val="accent6"/>
          </a:fillRef>
          <a:effectRef idx="1">
            <a:schemeClr val="accent6"/>
          </a:effectRef>
          <a:fontRef idx="minor">
            <a:schemeClr val="dk1"/>
          </a:fontRef>
        </p:style>
        <p:txBody>
          <a:bodyPr/>
          <a:lstStyle/>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Rounded Rectangle 5"/>
          <p:cNvSpPr/>
          <p:nvPr/>
        </p:nvSpPr>
        <p:spPr>
          <a:xfrm>
            <a:off x="2209800" y="381000"/>
            <a:ext cx="5562600" cy="5791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7169" name="Picture 1"/>
          <p:cNvPicPr>
            <a:picLocks noChangeAspect="1" noChangeArrowheads="1"/>
          </p:cNvPicPr>
          <p:nvPr/>
        </p:nvPicPr>
        <p:blipFill>
          <a:blip r:embed="rId2" cstate="print"/>
          <a:srcRect/>
          <a:stretch>
            <a:fillRect/>
          </a:stretch>
        </p:blipFill>
        <p:spPr bwMode="auto">
          <a:xfrm>
            <a:off x="2552700" y="457200"/>
            <a:ext cx="4838700" cy="54768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Rounded Rectangle 5"/>
          <p:cNvSpPr/>
          <p:nvPr/>
        </p:nvSpPr>
        <p:spPr>
          <a:xfrm>
            <a:off x="2590800" y="304800"/>
            <a:ext cx="5181600" cy="5867400"/>
          </a:xfrm>
          <a:prstGeom prst="roundRect">
            <a:avLst/>
          </a:prstGeom>
        </p:spPr>
        <p:style>
          <a:lnRef idx="1">
            <a:schemeClr val="accent1"/>
          </a:lnRef>
          <a:fillRef idx="3">
            <a:schemeClr val="accent1"/>
          </a:fillRef>
          <a:effectRef idx="2">
            <a:schemeClr val="accent1"/>
          </a:effectRef>
          <a:fontRef idx="minor">
            <a:schemeClr val="lt1"/>
          </a:fontRef>
        </p:style>
        <p:txBody>
          <a:bodyPr rtlCol="1" anchor="ctr"/>
          <a:lstStyle/>
          <a:p>
            <a:pPr algn="ctr"/>
            <a:endParaRPr lang="ar-EG"/>
          </a:p>
        </p:txBody>
      </p:sp>
      <p:pic>
        <p:nvPicPr>
          <p:cNvPr id="6145" name="Picture 1"/>
          <p:cNvPicPr>
            <a:picLocks noChangeAspect="1" noChangeArrowheads="1"/>
          </p:cNvPicPr>
          <p:nvPr/>
        </p:nvPicPr>
        <p:blipFill>
          <a:blip r:embed="rId2" cstate="print"/>
          <a:srcRect/>
          <a:stretch>
            <a:fillRect/>
          </a:stretch>
        </p:blipFill>
        <p:spPr bwMode="auto">
          <a:xfrm>
            <a:off x="3048000" y="533400"/>
            <a:ext cx="4267200" cy="54102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marR="0" lvl="0" indent="-274320" algn="r" defTabSz="914400" rtl="1" eaLnBrk="1" fontAlgn="auto" latinLnBrk="0" hangingPunct="1">
              <a:lnSpc>
                <a:spcPct val="100000"/>
              </a:lnSpc>
              <a:spcBef>
                <a:spcPct val="20000"/>
              </a:spcBef>
              <a:spcAft>
                <a:spcPts val="0"/>
              </a:spcAft>
              <a:buClr>
                <a:schemeClr val="accent3"/>
              </a:buClr>
              <a:buSzPct val="95000"/>
              <a:tabLst/>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مواد وفلزات المحاضرة( 8)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Rounded Rectangle 5"/>
          <p:cNvSpPr/>
          <p:nvPr/>
        </p:nvSpPr>
        <p:spPr>
          <a:xfrm>
            <a:off x="2209800" y="304800"/>
            <a:ext cx="5257800" cy="5943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5121" name="Picture 1"/>
          <p:cNvPicPr>
            <a:picLocks noChangeAspect="1" noChangeArrowheads="1"/>
          </p:cNvPicPr>
          <p:nvPr/>
        </p:nvPicPr>
        <p:blipFill>
          <a:blip r:embed="rId2" cstate="print"/>
          <a:srcRect/>
          <a:stretch>
            <a:fillRect/>
          </a:stretch>
        </p:blipFill>
        <p:spPr bwMode="auto">
          <a:xfrm>
            <a:off x="2590800" y="685800"/>
            <a:ext cx="4572000" cy="2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5122" name="Picture 2"/>
          <p:cNvPicPr>
            <a:picLocks noChangeAspect="1" noChangeArrowheads="1"/>
          </p:cNvPicPr>
          <p:nvPr/>
        </p:nvPicPr>
        <p:blipFill>
          <a:blip r:embed="rId3" cstate="print"/>
          <a:srcRect/>
          <a:stretch>
            <a:fillRect/>
          </a:stretch>
        </p:blipFill>
        <p:spPr bwMode="auto">
          <a:xfrm>
            <a:off x="2590800" y="3276600"/>
            <a:ext cx="4572000" cy="2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TotalTime>
  <Words>563</Words>
  <Application>Microsoft Office PowerPoint</Application>
  <PresentationFormat>On-screen Show (4:3)</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الذهب وسبائكه  gold and its alloys </vt:lpstr>
      <vt:lpstr>Slide 3</vt:lpstr>
      <vt:lpstr>Slide 4</vt:lpstr>
      <vt:lpstr>Slide 5</vt:lpstr>
      <vt:lpstr>Slide 6</vt:lpstr>
      <vt:lpstr>Slide 7</vt:lpstr>
      <vt:lpstr>Slide 8</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15</cp:revision>
  <dcterms:created xsi:type="dcterms:W3CDTF">2006-08-16T00:00:00Z</dcterms:created>
  <dcterms:modified xsi:type="dcterms:W3CDTF">2020-03-31T21:17:31Z</dcterms:modified>
</cp:coreProperties>
</file>