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5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549194" y="304800"/>
            <a:ext cx="1213805" cy="1371600"/>
          </a:xfrm>
          <a:prstGeom prst="rect">
            <a:avLst/>
          </a:prstGeom>
        </p:spPr>
      </p:pic>
      <p:sp>
        <p:nvSpPr>
          <p:cNvPr id="5" name="Subtitle 2"/>
          <p:cNvSpPr>
            <a:spLocks noGrp="1"/>
          </p:cNvSpPr>
          <p:nvPr>
            <p:ph type="subTitle" idx="1"/>
          </p:nvPr>
        </p:nvSpPr>
        <p:spPr>
          <a:xfrm>
            <a:off x="1371600" y="2667000"/>
            <a:ext cx="6400800" cy="2971800"/>
          </a:xfrm>
        </p:spPr>
        <p:txBody>
          <a:bodyPr>
            <a:noAutofit/>
          </a:bodyPr>
          <a:lstStyle/>
          <a:p>
            <a:r>
              <a:rPr lang="ar-EG" sz="6000" b="1" dirty="0" smtClean="0">
                <a:solidFill>
                  <a:srgbClr val="92D050"/>
                </a:solidFill>
                <a:latin typeface="Times New Roman" pitchFamily="18" charset="0"/>
                <a:cs typeface="Times New Roman" pitchFamily="18" charset="0"/>
              </a:rPr>
              <a:t>مواد وفلزات</a:t>
            </a:r>
            <a:r>
              <a:rPr lang="en-US" sz="4400" dirty="0" smtClean="0">
                <a:solidFill>
                  <a:srgbClr val="92D050"/>
                </a:solidFill>
                <a:latin typeface="Times New Roman" pitchFamily="18" charset="0"/>
                <a:cs typeface="Times New Roman" pitchFamily="18" charset="0"/>
              </a:rPr>
              <a:t/>
            </a:r>
            <a:br>
              <a:rPr lang="en-US" sz="4400" dirty="0" smtClean="0">
                <a:solidFill>
                  <a:srgbClr val="92D050"/>
                </a:solidFill>
                <a:latin typeface="Times New Roman" pitchFamily="18" charset="0"/>
                <a:cs typeface="Times New Roman" pitchFamily="18" charset="0"/>
              </a:rPr>
            </a:br>
            <a:r>
              <a:rPr lang="ar-EG" sz="3200" dirty="0" smtClean="0">
                <a:solidFill>
                  <a:srgbClr val="92D050"/>
                </a:solidFill>
                <a:latin typeface="Times New Roman" pitchFamily="18" charset="0"/>
                <a:cs typeface="Times New Roman" pitchFamily="18" charset="0"/>
              </a:rPr>
              <a:t>(المحاضرة السابعة)</a:t>
            </a:r>
          </a:p>
          <a:p>
            <a:r>
              <a:rPr lang="ar-EG" sz="2400" b="1" dirty="0" smtClean="0">
                <a:solidFill>
                  <a:srgbClr val="92D050"/>
                </a:solidFill>
              </a:rPr>
              <a:t>قسم المنتجات المعدنية والحلي)</a:t>
            </a:r>
            <a:r>
              <a:rPr lang="en-US" sz="2400" b="1" dirty="0" smtClean="0">
                <a:solidFill>
                  <a:srgbClr val="92D050"/>
                </a:solidFill>
              </a:rPr>
              <a:t>)</a:t>
            </a:r>
            <a:r>
              <a:rPr lang="ar-EG" sz="4400" b="1" dirty="0" smtClean="0">
                <a:solidFill>
                  <a:srgbClr val="92D050"/>
                </a:solidFill>
              </a:rPr>
              <a:t>الفرقة الاولى</a:t>
            </a:r>
            <a:endParaRPr lang="ar-EG" sz="3600" b="1" dirty="0" smtClean="0">
              <a:solidFill>
                <a:srgbClr val="92D050"/>
              </a:solidFill>
            </a:endParaRPr>
          </a:p>
          <a:p>
            <a:r>
              <a:rPr lang="ar-EG" sz="4400" b="1" dirty="0" smtClean="0">
                <a:solidFill>
                  <a:srgbClr val="92D050"/>
                </a:solidFill>
              </a:rPr>
              <a:t>أ.م.د/ محمد العوامي محمد</a:t>
            </a:r>
          </a:p>
          <a:p>
            <a:endParaRPr lang="ar-EG" sz="4400" b="1" dirty="0">
              <a:solidFill>
                <a:schemeClr val="accent4"/>
              </a:solidFill>
            </a:endParaRPr>
          </a:p>
        </p:txBody>
      </p:sp>
    </p:spTree>
    <p:extLst>
      <p:ext uri="{BB962C8B-B14F-4D97-AF65-F5344CB8AC3E}">
        <p14:creationId xmlns:p14="http://schemas.microsoft.com/office/powerpoint/2010/main" xmlns="" val="180333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2800" y="609600"/>
            <a:ext cx="5334000" cy="5516563"/>
          </a:xfrm>
        </p:spPr>
        <p:style>
          <a:lnRef idx="1">
            <a:schemeClr val="dk1"/>
          </a:lnRef>
          <a:fillRef idx="2">
            <a:schemeClr val="dk1"/>
          </a:fillRef>
          <a:effectRef idx="1">
            <a:schemeClr val="dk1"/>
          </a:effectRef>
          <a:fontRef idx="minor">
            <a:schemeClr val="dk1"/>
          </a:fontRef>
        </p:style>
        <p:txBody>
          <a:bodyPr>
            <a:normAutofit fontScale="70000" lnSpcReduction="20000"/>
          </a:bodyPr>
          <a:lstStyle/>
          <a:p>
            <a:pPr algn="r" rtl="1">
              <a:buNone/>
            </a:pPr>
            <a:r>
              <a:rPr lang="ar-SA" sz="4100" b="1" u="sng" dirty="0" smtClean="0"/>
              <a:t>ال</a:t>
            </a:r>
            <a:r>
              <a:rPr lang="ar-EG" sz="4100" b="1" u="sng" dirty="0" smtClean="0"/>
              <a:t>خواص الطبيعية :</a:t>
            </a:r>
            <a:endParaRPr lang="en-US" sz="4100" b="1" dirty="0" smtClean="0"/>
          </a:p>
          <a:p>
            <a:pPr lvl="0" algn="r" rtl="1"/>
            <a:r>
              <a:rPr lang="ar-EG" dirty="0" smtClean="0"/>
              <a:t>القصدير فلز أبيض فضى ناصع اللون . </a:t>
            </a:r>
            <a:endParaRPr lang="en-US" dirty="0" smtClean="0"/>
          </a:p>
          <a:p>
            <a:pPr lvl="0" algn="r" rtl="1"/>
            <a:r>
              <a:rPr lang="ar-SA" dirty="0" smtClean="0"/>
              <a:t>يوجد ا</a:t>
            </a:r>
            <a:r>
              <a:rPr lang="ar-EG" dirty="0" smtClean="0"/>
              <a:t>لقصدير</a:t>
            </a:r>
            <a:r>
              <a:rPr lang="ar-SA" dirty="0" smtClean="0"/>
              <a:t> في ثلاث</a:t>
            </a:r>
            <a:r>
              <a:rPr lang="ar-EG" dirty="0" smtClean="0"/>
              <a:t> صور</a:t>
            </a:r>
            <a:r>
              <a:rPr lang="ar-SA" dirty="0" smtClean="0"/>
              <a:t> تآصلية هي</a:t>
            </a:r>
            <a:r>
              <a:rPr lang="ar-EG" dirty="0" smtClean="0"/>
              <a:t> :</a:t>
            </a:r>
            <a:r>
              <a:rPr lang="ar-SA" dirty="0" smtClean="0"/>
              <a:t>الحالة العادية</a:t>
            </a:r>
            <a:r>
              <a:rPr lang="ar-EG" dirty="0" smtClean="0"/>
              <a:t> البيضاء</a:t>
            </a:r>
            <a:r>
              <a:rPr lang="ar-SA" dirty="0" smtClean="0"/>
              <a:t> ويسمى </a:t>
            </a:r>
            <a:r>
              <a:rPr lang="ar-SA" b="1" dirty="0" smtClean="0"/>
              <a:t>بقصدير بيتا </a:t>
            </a:r>
            <a:r>
              <a:rPr lang="ar-SA" dirty="0" smtClean="0"/>
              <a:t>وهي ثابتة في حدود درجة حرارة من 13م إلى 161م وإذا ارتفعت درجة الحرارة عن هذا الحد يتحول إلى الحالة الثانية وهي </a:t>
            </a:r>
            <a:r>
              <a:rPr lang="ar-SA" b="1" dirty="0" smtClean="0"/>
              <a:t>قصدير جاما </a:t>
            </a:r>
            <a:r>
              <a:rPr lang="ar-SA" dirty="0" smtClean="0"/>
              <a:t>وهو قصيف جدا ويتفتت تلقائيا إلى مسحوق ناعم أما الحالة الثالثة وهي </a:t>
            </a:r>
            <a:r>
              <a:rPr lang="ar-SA" b="1" dirty="0" smtClean="0"/>
              <a:t>قصدير ألفا </a:t>
            </a:r>
            <a:r>
              <a:rPr lang="ar-SA" dirty="0" smtClean="0"/>
              <a:t>ولونه </a:t>
            </a:r>
            <a:r>
              <a:rPr lang="ar-EG" dirty="0" smtClean="0"/>
              <a:t>رمادي </a:t>
            </a:r>
            <a:r>
              <a:rPr lang="ar-SA" dirty="0" smtClean="0"/>
              <a:t>ويوجد في حالته الثابتة في درجة حرارة تحت 13م وله نفس التركيب البللوري للماس</a:t>
            </a:r>
            <a:r>
              <a:rPr lang="ar-EG" dirty="0" smtClean="0"/>
              <a:t>،</a:t>
            </a:r>
            <a:endParaRPr lang="en-US" dirty="0" smtClean="0"/>
          </a:p>
          <a:p>
            <a:pPr lvl="0" algn="r" rtl="1"/>
            <a:r>
              <a:rPr lang="ar-EG" dirty="0" smtClean="0"/>
              <a:t>و</a:t>
            </a:r>
            <a:r>
              <a:rPr lang="ar-SA" dirty="0" smtClean="0"/>
              <a:t>ت</a:t>
            </a:r>
            <a:r>
              <a:rPr lang="ar-EG" dirty="0" smtClean="0"/>
              <a:t>بلغ</a:t>
            </a:r>
            <a:r>
              <a:rPr lang="ar-SA" dirty="0" smtClean="0"/>
              <a:t> الكثافة(</a:t>
            </a:r>
            <a:r>
              <a:rPr lang="ar-EG" dirty="0" smtClean="0"/>
              <a:t>الوزن النوعي</a:t>
            </a:r>
            <a:r>
              <a:rPr lang="ar-SA" dirty="0" smtClean="0"/>
              <a:t>)</a:t>
            </a:r>
            <a:r>
              <a:rPr lang="ar-EG" dirty="0" smtClean="0"/>
              <a:t> للقصدير الأبيض ( 7.3) أما الوزن النوعي</a:t>
            </a:r>
            <a:r>
              <a:rPr lang="ar-SA" dirty="0" smtClean="0"/>
              <a:t> لقصدير جاما 6.5و</a:t>
            </a:r>
            <a:r>
              <a:rPr lang="ar-EG" dirty="0" smtClean="0"/>
              <a:t>الوزن النوعي للقصدير الرمادى فهو (5.85) </a:t>
            </a:r>
            <a:endParaRPr lang="en-US" dirty="0" smtClean="0"/>
          </a:p>
          <a:p>
            <a:pPr lvl="0" algn="r" rtl="1"/>
            <a:r>
              <a:rPr lang="ar-EG" dirty="0" smtClean="0"/>
              <a:t>وينصهر القصديرعند ( 232.م) ويغلى عند ( 2270</a:t>
            </a:r>
            <a:r>
              <a:rPr lang="ar-EG" sz="2900" dirty="0" smtClean="0"/>
              <a:t>م)</a:t>
            </a:r>
            <a:endParaRPr lang="en-US" sz="2900" dirty="0" smtClean="0"/>
          </a:p>
          <a:p>
            <a:pPr lvl="0" algn="r" rtl="1"/>
            <a:r>
              <a:rPr lang="ar-EG" dirty="0" smtClean="0"/>
              <a:t> وتوصيلي</a:t>
            </a:r>
            <a:r>
              <a:rPr lang="ar-SA" dirty="0" smtClean="0"/>
              <a:t>ت</a:t>
            </a:r>
            <a:r>
              <a:rPr lang="ar-EG" dirty="0" smtClean="0"/>
              <a:t>ة للكهرباء والحرارة منخفضة .</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5" name="Rounded Rectangle 4"/>
          <p:cNvSpPr/>
          <p:nvPr/>
        </p:nvSpPr>
        <p:spPr>
          <a:xfrm>
            <a:off x="228600" y="2971800"/>
            <a:ext cx="3200400" cy="3124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4098" name="Picture 2" descr="Tin dictionary definition | tin defined"/>
          <p:cNvPicPr>
            <a:picLocks noChangeAspect="1" noChangeArrowheads="1"/>
          </p:cNvPicPr>
          <p:nvPr/>
        </p:nvPicPr>
        <p:blipFill>
          <a:blip r:embed="rId2" cstate="print"/>
          <a:srcRect/>
          <a:stretch>
            <a:fillRect/>
          </a:stretch>
        </p:blipFill>
        <p:spPr bwMode="auto">
          <a:xfrm>
            <a:off x="1371600" y="3200400"/>
            <a:ext cx="1953844" cy="1466850"/>
          </a:xfrm>
          <a:prstGeom prst="rect">
            <a:avLst/>
          </a:prstGeom>
          <a:noFill/>
        </p:spPr>
      </p:pic>
      <p:pic>
        <p:nvPicPr>
          <p:cNvPr id="4100" name="Picture 4" descr="معلومات وحقائق عن عنصر القصدير - أنا أصدق العلم"/>
          <p:cNvPicPr>
            <a:picLocks noChangeAspect="1" noChangeArrowheads="1"/>
          </p:cNvPicPr>
          <p:nvPr/>
        </p:nvPicPr>
        <p:blipFill>
          <a:blip r:embed="rId3" cstate="print"/>
          <a:srcRect/>
          <a:stretch>
            <a:fillRect/>
          </a:stretch>
        </p:blipFill>
        <p:spPr bwMode="auto">
          <a:xfrm>
            <a:off x="533400" y="4419600"/>
            <a:ext cx="1856510" cy="1219201"/>
          </a:xfrm>
          <a:prstGeom prst="rect">
            <a:avLst/>
          </a:prstGeom>
          <a:noFill/>
        </p:spPr>
      </p:pic>
      <p:pic>
        <p:nvPicPr>
          <p:cNvPr id="4102" name="Picture 6" descr="Tin Metal Image - Advanced Plating Technologies"/>
          <p:cNvPicPr>
            <a:picLocks noChangeAspect="1" noChangeArrowheads="1"/>
          </p:cNvPicPr>
          <p:nvPr/>
        </p:nvPicPr>
        <p:blipFill>
          <a:blip r:embed="rId4" cstate="print"/>
          <a:srcRect/>
          <a:stretch>
            <a:fillRect/>
          </a:stretch>
        </p:blipFill>
        <p:spPr bwMode="auto">
          <a:xfrm>
            <a:off x="381000" y="3200400"/>
            <a:ext cx="1295400" cy="1295401"/>
          </a:xfrm>
          <a:prstGeom prst="rect">
            <a:avLst/>
          </a:prstGeom>
          <a:noFill/>
        </p:spPr>
      </p:pic>
      <p:pic>
        <p:nvPicPr>
          <p:cNvPr id="4104" name="Picture 8" descr="The Largest Tin Mill Service Centerin the U.S. | Randall Metals ..."/>
          <p:cNvPicPr>
            <a:picLocks noChangeAspect="1" noChangeArrowheads="1"/>
          </p:cNvPicPr>
          <p:nvPr/>
        </p:nvPicPr>
        <p:blipFill>
          <a:blip r:embed="rId5" cstate="print"/>
          <a:srcRect/>
          <a:stretch>
            <a:fillRect/>
          </a:stretch>
        </p:blipFill>
        <p:spPr bwMode="auto">
          <a:xfrm>
            <a:off x="2209800" y="4953000"/>
            <a:ext cx="2157233" cy="1092445"/>
          </a:xfrm>
          <a:prstGeom prst="rect">
            <a:avLst/>
          </a:prstGeom>
          <a:noFill/>
        </p:spPr>
      </p:pic>
    </p:spTree>
    <p:extLst>
      <p:ext uri="{BB962C8B-B14F-4D97-AF65-F5344CB8AC3E}">
        <p14:creationId xmlns:p14="http://schemas.microsoft.com/office/powerpoint/2010/main" xmlns="" val="1815402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dk1"/>
          </a:lnRef>
          <a:fillRef idx="2">
            <a:schemeClr val="dk1"/>
          </a:fillRef>
          <a:effectRef idx="1">
            <a:schemeClr val="dk1"/>
          </a:effectRef>
          <a:fontRef idx="minor">
            <a:schemeClr val="dk1"/>
          </a:fontRef>
        </p:style>
        <p:txBody>
          <a:bodyPr>
            <a:normAutofit fontScale="70000" lnSpcReduction="20000"/>
          </a:bodyPr>
          <a:lstStyle/>
          <a:p>
            <a:pPr algn="r" rtl="1">
              <a:buNone/>
            </a:pPr>
            <a:r>
              <a:rPr lang="ar-EG" sz="4600" b="1" u="sng" dirty="0" smtClean="0"/>
              <a:t>الخواص الكيميا</a:t>
            </a:r>
            <a:r>
              <a:rPr lang="ar-SA" sz="4600" b="1" u="sng" dirty="0" smtClean="0"/>
              <a:t>ئ</a:t>
            </a:r>
            <a:r>
              <a:rPr lang="ar-EG" sz="4600" b="1" u="sng" dirty="0" smtClean="0"/>
              <a:t>ية :</a:t>
            </a:r>
            <a:endParaRPr lang="en-US" sz="4600" b="1" dirty="0" smtClean="0"/>
          </a:p>
          <a:p>
            <a:pPr algn="r" rtl="1">
              <a:buNone/>
            </a:pPr>
            <a:r>
              <a:rPr lang="ar-SA" sz="3500" dirty="0" smtClean="0"/>
              <a:t>أ   - القصدير رمزه الكيميائي "</a:t>
            </a:r>
            <a:r>
              <a:rPr lang="en-US" sz="3500" dirty="0" err="1" smtClean="0"/>
              <a:t>Sn</a:t>
            </a:r>
            <a:r>
              <a:rPr lang="ar-SA" sz="3500" dirty="0" smtClean="0"/>
              <a:t>" وتكافؤه ثنائي ورباعي وعدده الذرى 50 وزنه الذرى </a:t>
            </a:r>
            <a:r>
              <a:rPr lang="ar-EG" sz="3500" dirty="0" smtClean="0"/>
              <a:t>118.69</a:t>
            </a:r>
            <a:r>
              <a:rPr lang="ar-SA" sz="3500" dirty="0" smtClean="0"/>
              <a:t>.</a:t>
            </a:r>
            <a:endParaRPr lang="en-US" sz="3500" dirty="0" smtClean="0"/>
          </a:p>
          <a:p>
            <a:pPr algn="r" rtl="1">
              <a:buNone/>
            </a:pPr>
            <a:r>
              <a:rPr lang="ar-SA" sz="3500" dirty="0" smtClean="0"/>
              <a:t>ب</a:t>
            </a:r>
            <a:r>
              <a:rPr lang="ar-EG" sz="3500" dirty="0" smtClean="0"/>
              <a:t> ـ لا يتأكسد القصدير في الهواء كما أنه لا يتأثر بالماء . وإذا سخن القصدير إلى درجة حرارة عاليه ( فوق درجة انصهاره ) فأنه يحترق مكونا أوكسيد القصدير ( </a:t>
            </a:r>
            <a:r>
              <a:rPr lang="en-US" sz="3500" dirty="0" smtClean="0"/>
              <a:t>SnO</a:t>
            </a:r>
            <a:r>
              <a:rPr lang="en-US" sz="2900" b="1" dirty="0" smtClean="0"/>
              <a:t>2</a:t>
            </a:r>
            <a:r>
              <a:rPr lang="ar-EG" sz="3500" dirty="0" smtClean="0"/>
              <a:t>) .</a:t>
            </a:r>
            <a:endParaRPr lang="en-US" sz="3500" dirty="0" smtClean="0"/>
          </a:p>
          <a:p>
            <a:pPr algn="r" rtl="1">
              <a:buNone/>
            </a:pPr>
            <a:r>
              <a:rPr lang="ar-SA" sz="3500" dirty="0" smtClean="0"/>
              <a:t>ج</a:t>
            </a:r>
            <a:r>
              <a:rPr lang="ar-EG" sz="3500" dirty="0" smtClean="0"/>
              <a:t> ـ لا يتأثر القصدير </a:t>
            </a:r>
            <a:r>
              <a:rPr lang="ar-SA" sz="3500" dirty="0" smtClean="0"/>
              <a:t>بالأحماض</a:t>
            </a:r>
            <a:r>
              <a:rPr lang="ar-EG" sz="3500" dirty="0" smtClean="0"/>
              <a:t> العضوية ، ولذلك يستعمل في </a:t>
            </a:r>
            <a:r>
              <a:rPr lang="ar-SA" sz="3500" dirty="0" smtClean="0"/>
              <a:t>تغطيةالأجزاء</a:t>
            </a:r>
            <a:r>
              <a:rPr lang="ar-EG" sz="3500" dirty="0" smtClean="0"/>
              <a:t> الداخلية للأواني النحاسية ويستعمل في </a:t>
            </a:r>
            <a:r>
              <a:rPr lang="ar-SA" sz="3500" dirty="0" smtClean="0"/>
              <a:t>حماية المنتجات الحديدية</a:t>
            </a:r>
            <a:r>
              <a:rPr lang="ar-EG" sz="3500" dirty="0" smtClean="0"/>
              <a:t> وذلك بغمس الصفائح الحديدية الرقيقة في القصدير المنصهر وذلك بعد تنظيفها جيدا .</a:t>
            </a:r>
            <a:endParaRPr lang="en-US" sz="3500" dirty="0" smtClean="0"/>
          </a:p>
          <a:p>
            <a:pPr algn="r" rtl="1">
              <a:buNone/>
            </a:pPr>
            <a:r>
              <a:rPr lang="ar-SA" sz="3500" dirty="0" smtClean="0"/>
              <a:t>د</a:t>
            </a:r>
            <a:r>
              <a:rPr lang="ar-EG" sz="3500" dirty="0" smtClean="0"/>
              <a:t> ـ يذوب القصدير في حامض الكبريتيك الساخن كما أنه يتفاعل مع حامض النتريك المركز . وهو لا يتأثر إلا قليلا وببطء بال</a:t>
            </a:r>
            <a:r>
              <a:rPr lang="ar-SA" sz="3500" dirty="0" smtClean="0"/>
              <a:t>ا</a:t>
            </a:r>
            <a:r>
              <a:rPr lang="ar-EG" sz="3500" dirty="0" smtClean="0"/>
              <a:t>حم</a:t>
            </a:r>
            <a:r>
              <a:rPr lang="ar-SA" sz="3500" dirty="0" smtClean="0"/>
              <a:t>ا</a:t>
            </a:r>
            <a:r>
              <a:rPr lang="ar-EG" sz="3500" dirty="0" smtClean="0"/>
              <a:t>ض الباردة والمخففة .</a:t>
            </a:r>
            <a:endParaRPr lang="en-US" sz="3500"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dk1"/>
          </a:lnRef>
          <a:fillRef idx="2">
            <a:schemeClr val="dk1"/>
          </a:fillRef>
          <a:effectRef idx="1">
            <a:schemeClr val="dk1"/>
          </a:effectRef>
          <a:fontRef idx="minor">
            <a:schemeClr val="dk1"/>
          </a:fontRef>
        </p:style>
        <p:txBody>
          <a:bodyPr>
            <a:normAutofit fontScale="92500"/>
          </a:bodyPr>
          <a:lstStyle/>
          <a:p>
            <a:pPr algn="r" rtl="1">
              <a:buNone/>
            </a:pPr>
            <a:r>
              <a:rPr lang="ar-SA" b="1" u="sng" dirty="0" smtClean="0"/>
              <a:t>الخوص الميكانيكية :</a:t>
            </a:r>
            <a:endParaRPr lang="en-US" b="1" u="sng" dirty="0" smtClean="0"/>
          </a:p>
          <a:p>
            <a:pPr lvl="0" algn="r" rtl="1">
              <a:buNone/>
            </a:pPr>
            <a:r>
              <a:rPr lang="ar-SA" dirty="0" smtClean="0"/>
              <a:t>القصدير معدن</a:t>
            </a:r>
            <a:r>
              <a:rPr lang="ar-EG" dirty="0" smtClean="0"/>
              <a:t> لين جدا وقابل للطرق والسحب في درجات الحرارة الاعتيادية ويمكن تحويله إلى صفائح رقيقة ، ولكنه إذا سخن إلى درجة ( 200م) فأنه يصبح هشا قابلا للكسر ويتفتت بالطرق ويتحول إلى مسحوق . عند ثني قطاع من القصدير فأنه يحدث صوتا خفيفا وذلك نتيجة لاحتكاك بلوراته بعضها مع بعض .</a:t>
            </a:r>
            <a:endParaRPr lang="en-US" dirty="0" smtClean="0"/>
          </a:p>
          <a:p>
            <a:pPr lvl="0" algn="r" rtl="1">
              <a:buNone/>
            </a:pPr>
            <a:r>
              <a:rPr lang="ar-EG" dirty="0" smtClean="0"/>
              <a:t>القصدير </a:t>
            </a:r>
            <a:r>
              <a:rPr lang="ar-SA" dirty="0" smtClean="0"/>
              <a:t>منخفض</a:t>
            </a:r>
            <a:r>
              <a:rPr lang="ar-EG" dirty="0" smtClean="0"/>
              <a:t> </a:t>
            </a:r>
            <a:r>
              <a:rPr lang="ar-SA" dirty="0" smtClean="0"/>
              <a:t>ال</a:t>
            </a:r>
            <a:r>
              <a:rPr lang="ar-EG" dirty="0" smtClean="0"/>
              <a:t>صلادة و</a:t>
            </a:r>
            <a:r>
              <a:rPr lang="ar-SA" dirty="0" smtClean="0"/>
              <a:t>ال</a:t>
            </a:r>
            <a:r>
              <a:rPr lang="ar-EG" dirty="0" smtClean="0"/>
              <a:t>متانة</a:t>
            </a:r>
            <a:r>
              <a:rPr lang="ar-SA" dirty="0" smtClean="0"/>
              <a:t> حيث تبلغ درجة صلادته 5.2 فيكرز و1.65موس</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0">
            <a:scrgbClr r="0" g="0" b="0"/>
          </a:lnRef>
          <a:fillRef idx="1003">
            <a:schemeClr val="lt1"/>
          </a:fillRef>
          <a:effectRef idx="0">
            <a:scrgbClr r="0" g="0" b="0"/>
          </a:effectRef>
          <a:fontRef idx="major"/>
        </p:style>
        <p:txBody>
          <a:bodyPr>
            <a:normAutofit fontScale="92500" lnSpcReduction="10000"/>
          </a:bodyPr>
          <a:lstStyle/>
          <a:p>
            <a:pPr algn="r" rtl="1">
              <a:buNone/>
            </a:pPr>
            <a:r>
              <a:rPr lang="ar-EG" b="1" u="sng" dirty="0" smtClean="0"/>
              <a:t>سبائك القصدير والرصاص :</a:t>
            </a:r>
          </a:p>
          <a:p>
            <a:pPr algn="r" rtl="1">
              <a:buNone/>
            </a:pPr>
            <a:r>
              <a:rPr lang="ar-SA" dirty="0" smtClean="0"/>
              <a:t>تعد</a:t>
            </a:r>
            <a:r>
              <a:rPr lang="ar-EG" dirty="0" smtClean="0"/>
              <a:t> سبائك القصدير والرصاص</a:t>
            </a:r>
            <a:r>
              <a:rPr lang="ar-SA" dirty="0" smtClean="0"/>
              <a:t> من</a:t>
            </a:r>
            <a:r>
              <a:rPr lang="ar-EG" dirty="0" smtClean="0"/>
              <a:t> السبائك </a:t>
            </a:r>
            <a:r>
              <a:rPr lang="ar-SA" dirty="0" smtClean="0"/>
              <a:t>المستعملة بكثرةفي عمليات اللحام حيث يمكن استعمالها </a:t>
            </a:r>
            <a:r>
              <a:rPr lang="ar-EG" dirty="0" smtClean="0"/>
              <a:t>لجميع أنواع الصلب الكربوني والسبائكي وللحام المعادن غير الحديدية وسبائكها وهذا النوع من اللحام يكون رخيص الثمن سهل الاستعمال .</a:t>
            </a:r>
            <a:endParaRPr lang="en-US" dirty="0" smtClean="0"/>
          </a:p>
          <a:p>
            <a:pPr algn="r" rtl="1">
              <a:buNone/>
            </a:pPr>
            <a:r>
              <a:rPr lang="ar-EG" dirty="0" smtClean="0"/>
              <a:t>1 ـ </a:t>
            </a:r>
            <a:r>
              <a:rPr lang="ar-EG" u="sng" dirty="0" smtClean="0"/>
              <a:t>سبائك اللحام القصديرية :</a:t>
            </a:r>
            <a:endParaRPr lang="en-US" u="sng" dirty="0" smtClean="0"/>
          </a:p>
          <a:p>
            <a:pPr algn="r" rtl="1">
              <a:buNone/>
            </a:pPr>
            <a:r>
              <a:rPr lang="ar-EG" dirty="0" smtClean="0"/>
              <a:t>وتتكون هذه السبائك من سبائك أساسها القصدير والرصاص وقد يضاف إليها نسب قليلة من الانتيمون ، ولهذه السبائك در جة انصهار </a:t>
            </a:r>
            <a:r>
              <a:rPr lang="ar-SA" dirty="0" smtClean="0"/>
              <a:t>قليلة</a:t>
            </a:r>
            <a:r>
              <a:rPr lang="ar-EG" dirty="0" smtClean="0"/>
              <a:t> .</a:t>
            </a:r>
            <a:endParaRPr lang="en-US" dirty="0" smtClean="0"/>
          </a:p>
          <a:p>
            <a:pPr algn="r" rtl="1"/>
            <a:endParaRPr lang="en-US" b="1" dirty="0" smtClean="0"/>
          </a:p>
          <a:p>
            <a:endParaRPr lang="ar-E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0" y="3429000"/>
            <a:ext cx="6096000" cy="2849563"/>
          </a:xfrm>
        </p:spPr>
        <p:style>
          <a:lnRef idx="0">
            <a:scrgbClr r="0" g="0" b="0"/>
          </a:lnRef>
          <a:fillRef idx="1003">
            <a:schemeClr val="lt1"/>
          </a:fillRef>
          <a:effectRef idx="0">
            <a:scrgbClr r="0" g="0" b="0"/>
          </a:effectRef>
          <a:fontRef idx="major"/>
        </p:style>
        <p:txBody>
          <a:bodyPr>
            <a:normAutofit fontScale="77500" lnSpcReduction="20000"/>
          </a:bodyPr>
          <a:lstStyle/>
          <a:p>
            <a:pPr algn="r" rtl="1"/>
            <a:r>
              <a:rPr lang="ar-EG" dirty="0" smtClean="0"/>
              <a:t>السبيكة الأولى تستعمل في لحام الأجزاء الكهربائية التي تعرضت للتلف بفعل الحرارة ، وكذلك تستعمل في لحام الأنابيب الفولاذية وغيرها من الشغلات التي تحتاج درجة انصهار قليلة .</a:t>
            </a:r>
            <a:endParaRPr lang="en-US" dirty="0" smtClean="0"/>
          </a:p>
          <a:p>
            <a:pPr algn="r" rtl="1"/>
            <a:r>
              <a:rPr lang="ar-EG" dirty="0" smtClean="0"/>
              <a:t>السبيكة الثانية تستعمل للصفائح (لتغطية الشرائح)العالية الجودة .</a:t>
            </a:r>
            <a:endParaRPr lang="en-US" dirty="0" smtClean="0"/>
          </a:p>
          <a:p>
            <a:pPr algn="r" rtl="1"/>
            <a:r>
              <a:rPr lang="ar-EG" dirty="0" smtClean="0"/>
              <a:t>السبيكة الثالثة تستعمل للأعمال العامة في الورش .</a:t>
            </a:r>
            <a:endParaRPr lang="en-US" dirty="0" smtClean="0"/>
          </a:p>
          <a:p>
            <a:pPr algn="r" rtl="1"/>
            <a:r>
              <a:rPr lang="ar-EG" dirty="0" smtClean="0"/>
              <a:t>السبيكة الرابعة تستعمل في لحام المواسير .</a:t>
            </a:r>
            <a:endParaRPr lang="en-US" dirty="0" smtClean="0"/>
          </a:p>
          <a:p>
            <a:endParaRPr lang="ar-EG" dirty="0"/>
          </a:p>
        </p:txBody>
      </p:sp>
      <p:sp>
        <p:nvSpPr>
          <p:cNvPr id="5" name="Rounded Rectangle 4"/>
          <p:cNvSpPr/>
          <p:nvPr/>
        </p:nvSpPr>
        <p:spPr>
          <a:xfrm>
            <a:off x="2057400" y="838200"/>
            <a:ext cx="6629400" cy="2514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26627" name="Picture 3"/>
          <p:cNvPicPr>
            <a:picLocks noChangeAspect="1" noChangeArrowheads="1"/>
          </p:cNvPicPr>
          <p:nvPr/>
        </p:nvPicPr>
        <p:blipFill>
          <a:blip r:embed="rId2" cstate="print"/>
          <a:srcRect/>
          <a:stretch>
            <a:fillRect/>
          </a:stretch>
        </p:blipFill>
        <p:spPr bwMode="auto">
          <a:xfrm>
            <a:off x="2438400" y="1066800"/>
            <a:ext cx="5819775" cy="2009775"/>
          </a:xfrm>
          <a:prstGeom prst="rect">
            <a:avLst/>
          </a:prstGeom>
          <a:noFill/>
          <a:ln w="9525">
            <a:noFill/>
            <a:miter lim="800000"/>
            <a:headEnd/>
            <a:tailEnd/>
          </a:ln>
        </p:spPr>
      </p:pic>
      <p:sp>
        <p:nvSpPr>
          <p:cNvPr id="7"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981200"/>
            <a:ext cx="7620000" cy="4144963"/>
          </a:xfrm>
        </p:spPr>
        <p:style>
          <a:lnRef idx="0">
            <a:scrgbClr r="0" g="0" b="0"/>
          </a:lnRef>
          <a:fillRef idx="1003">
            <a:schemeClr val="lt1"/>
          </a:fillRef>
          <a:effectRef idx="0">
            <a:scrgbClr r="0" g="0" b="0"/>
          </a:effectRef>
          <a:fontRef idx="major"/>
        </p:style>
        <p:txBody>
          <a:bodyPr>
            <a:normAutofit fontScale="70000" lnSpcReduction="20000"/>
          </a:bodyPr>
          <a:lstStyle/>
          <a:p>
            <a:pPr algn="r" rtl="1">
              <a:buNone/>
            </a:pPr>
            <a:r>
              <a:rPr lang="ar-SA" dirty="0" smtClean="0"/>
              <a:t> </a:t>
            </a:r>
            <a:endParaRPr lang="en-US" dirty="0" smtClean="0"/>
          </a:p>
          <a:p>
            <a:pPr algn="r" rtl="1"/>
            <a:r>
              <a:rPr lang="ar-SA" sz="4600" b="1" dirty="0" smtClean="0"/>
              <a:t>2</a:t>
            </a:r>
            <a:r>
              <a:rPr lang="ar-SA" sz="4600" b="1" u="sng" dirty="0" smtClean="0"/>
              <a:t>-ال</a:t>
            </a:r>
            <a:r>
              <a:rPr lang="ar-EG" sz="4600" b="1" u="sng" dirty="0" smtClean="0"/>
              <a:t>سبائك </a:t>
            </a:r>
            <a:r>
              <a:rPr lang="ar-SA" sz="4600" b="1" u="sng" dirty="0" smtClean="0"/>
              <a:t>المتعددة</a:t>
            </a:r>
            <a:endParaRPr lang="en-US" sz="4600" b="1" u="dbl" dirty="0" smtClean="0"/>
          </a:p>
          <a:p>
            <a:pPr algn="r" rtl="1"/>
            <a:r>
              <a:rPr lang="ar-EG" dirty="0" smtClean="0"/>
              <a:t>وتسمى هذه السبائك أيضا بالسبائك المضادة للاحتكاك</a:t>
            </a:r>
            <a:r>
              <a:rPr lang="ar-SA" dirty="0" smtClean="0"/>
              <a:t> أو</a:t>
            </a:r>
            <a:r>
              <a:rPr lang="ar-EG" dirty="0" smtClean="0"/>
              <a:t> سبائك المعدن الأبيض وتستعمل بصورة عامة في صناعة قطع غيار السيارات والماكينات الكهربائية وغيرها </a:t>
            </a:r>
            <a:r>
              <a:rPr lang="ar-SA" dirty="0" smtClean="0"/>
              <a:t>-</a:t>
            </a:r>
            <a:r>
              <a:rPr lang="ar-EG" dirty="0" smtClean="0"/>
              <a:t> وتتكون سبائك المعدن الأبيض من : القصدير والرصاص والانتيمون والنحاس.</a:t>
            </a:r>
            <a:endParaRPr lang="en-US" dirty="0" smtClean="0"/>
          </a:p>
          <a:p>
            <a:pPr algn="r" rtl="1"/>
            <a:r>
              <a:rPr lang="ar-EG" dirty="0" smtClean="0"/>
              <a:t>وهذه السبائك ذات درجة انصهار منخفضة لسهولة صهرها ، وذات لدونه كافية لتأخذ شكل </a:t>
            </a:r>
            <a:r>
              <a:rPr lang="ar-SA" dirty="0" smtClean="0"/>
              <a:t>أعمدة</a:t>
            </a:r>
            <a:r>
              <a:rPr lang="ar-EG" dirty="0" smtClean="0"/>
              <a:t> وهي ذات قابلية على منع</a:t>
            </a:r>
            <a:r>
              <a:rPr lang="ar-SA" dirty="0" smtClean="0"/>
              <a:t> تآكل</a:t>
            </a:r>
            <a:r>
              <a:rPr lang="ar-EG" dirty="0" smtClean="0"/>
              <a:t> </a:t>
            </a:r>
            <a:r>
              <a:rPr lang="ar-SA" dirty="0" smtClean="0"/>
              <a:t>الأعمدة بالاحتكاك</a:t>
            </a:r>
            <a:r>
              <a:rPr lang="ar-EG" dirty="0" smtClean="0"/>
              <a:t> كما أنها توفر الظروف اللازمة </a:t>
            </a:r>
            <a:r>
              <a:rPr lang="ar-EG" u="sng" dirty="0" smtClean="0"/>
              <a:t>للتز</a:t>
            </a:r>
            <a:r>
              <a:rPr lang="ar-SA" u="sng" dirty="0" smtClean="0"/>
              <a:t>ليق</a:t>
            </a:r>
            <a:r>
              <a:rPr lang="ar-EG" u="sng" dirty="0" smtClean="0"/>
              <a:t> السليم وخفض معامل الاحتكاك </a:t>
            </a:r>
            <a:r>
              <a:rPr lang="ar-EG" dirty="0" smtClean="0"/>
              <a:t>.</a:t>
            </a:r>
            <a:endParaRPr lang="en-US" dirty="0" smtClean="0"/>
          </a:p>
          <a:p>
            <a:pPr algn="r" rtl="1"/>
            <a:r>
              <a:rPr lang="ar-EG" dirty="0" smtClean="0"/>
              <a:t>وتصنف هذه السبائك إلى :</a:t>
            </a:r>
            <a:endParaRPr lang="en-US" dirty="0" smtClean="0"/>
          </a:p>
          <a:p>
            <a:pPr algn="r" rtl="1"/>
            <a:r>
              <a:rPr lang="ar-SA" dirty="0" smtClean="0"/>
              <a:t>أ</a:t>
            </a:r>
            <a:r>
              <a:rPr lang="ar-EG" dirty="0" smtClean="0"/>
              <a:t> ـ سبائك المعدن الأبيض أساسها القصدير ، وتسمي هذه السبائك أيضا (سبائك البابييت) .</a:t>
            </a:r>
            <a:endParaRPr lang="en-US" dirty="0" smtClean="0"/>
          </a:p>
          <a:p>
            <a:pPr algn="r" rtl="1"/>
            <a:r>
              <a:rPr lang="ar-SA" dirty="0" smtClean="0"/>
              <a:t>ب-</a:t>
            </a:r>
            <a:r>
              <a:rPr lang="ar-EG" dirty="0" smtClean="0"/>
              <a:t> سبائك المعدن الأبيض أساسها الرصاص .</a:t>
            </a:r>
            <a:endParaRPr lang="en-US" dirty="0" smtClean="0"/>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057400"/>
            <a:ext cx="7696200" cy="4068763"/>
          </a:xfrm>
        </p:spPr>
        <p:style>
          <a:lnRef idx="0">
            <a:scrgbClr r="0" g="0" b="0"/>
          </a:lnRef>
          <a:fillRef idx="1003">
            <a:schemeClr val="lt1"/>
          </a:fillRef>
          <a:effectRef idx="0">
            <a:scrgbClr r="0" g="0" b="0"/>
          </a:effectRef>
          <a:fontRef idx="major"/>
        </p:style>
        <p:txBody>
          <a:bodyPr>
            <a:normAutofit fontScale="62500" lnSpcReduction="20000"/>
          </a:bodyPr>
          <a:lstStyle/>
          <a:p>
            <a:pPr algn="r" rtl="1">
              <a:buNone/>
            </a:pPr>
            <a:r>
              <a:rPr lang="ar-SA" sz="4600" b="1" u="sng" dirty="0" smtClean="0"/>
              <a:t>استخدامات القصدير</a:t>
            </a:r>
            <a:endParaRPr lang="en-US" sz="4600" b="1" dirty="0" smtClean="0"/>
          </a:p>
          <a:p>
            <a:pPr algn="r" rtl="1">
              <a:buNone/>
            </a:pPr>
            <a:r>
              <a:rPr lang="ar-EG" dirty="0" smtClean="0"/>
              <a:t>أ ـ </a:t>
            </a:r>
            <a:r>
              <a:rPr lang="ar-EG" sz="3700" dirty="0" smtClean="0"/>
              <a:t>يستعمل القصدير لحماية ألواح الصلب من الصدأ وذلك لمقاومته للتأكسد . كما يستعمل في طل</a:t>
            </a:r>
            <a:r>
              <a:rPr lang="ar-SA" sz="3700" dirty="0" smtClean="0"/>
              <a:t>اء</a:t>
            </a:r>
            <a:r>
              <a:rPr lang="ar-EG" sz="3700" dirty="0" smtClean="0"/>
              <a:t> الأدوات والأجهزة الكيمياوية لحمايتها من التآكل والتلف . وتستهلك كميات غير قليلة من القصدير في صنع علب حفظ الأغذية .</a:t>
            </a:r>
            <a:endParaRPr lang="en-US" sz="3700" dirty="0" smtClean="0"/>
          </a:p>
          <a:p>
            <a:pPr algn="r" rtl="1">
              <a:buNone/>
            </a:pPr>
            <a:r>
              <a:rPr lang="ar-EG" sz="3700" dirty="0" smtClean="0"/>
              <a:t>ب ـ يستعمل القصدير في الصناعات الكهربائية في طل</a:t>
            </a:r>
            <a:r>
              <a:rPr lang="ar-SA" sz="3700" dirty="0" smtClean="0"/>
              <a:t>اء</a:t>
            </a:r>
            <a:r>
              <a:rPr lang="ar-EG" sz="3700" dirty="0" smtClean="0"/>
              <a:t> أسلاك النحاس قبل تغليفها بمادة عازلة وذلك لمنع تأثير الكبريت الذي يحتويه المطاط المحيط بالأسلاك .</a:t>
            </a:r>
            <a:endParaRPr lang="en-US" sz="3700" dirty="0" smtClean="0"/>
          </a:p>
          <a:p>
            <a:pPr algn="r" rtl="1">
              <a:buNone/>
            </a:pPr>
            <a:r>
              <a:rPr lang="ar-EG" sz="3700" dirty="0" smtClean="0"/>
              <a:t>ج ـ يستعمل القصدير في صنع سبيكة ( بابيت ) المستعملة في صناعة كراسي التحميل . وتتكون هذه السبيكة من القصدير والنحاس والانتيمون وفلزات أخرى ، كما أنه يدخل في تركيب سبائك ( حروف الطباعة ) والعديد من السبائك الأخرى .</a:t>
            </a:r>
            <a:endParaRPr lang="en-US" sz="3700" dirty="0" smtClean="0"/>
          </a:p>
          <a:p>
            <a:pPr algn="r" rtl="1">
              <a:buNone/>
            </a:pPr>
            <a:r>
              <a:rPr lang="ar-EG" sz="3700" dirty="0" smtClean="0"/>
              <a:t>د ـ يستخدم أكسيد القصدير في إنتاج طلاء </a:t>
            </a:r>
            <a:r>
              <a:rPr lang="ar-SA" sz="3700" dirty="0" smtClean="0"/>
              <a:t>ا</a:t>
            </a:r>
            <a:r>
              <a:rPr lang="ar-EG" sz="3700" dirty="0" smtClean="0"/>
              <a:t>لمينا المقاوم للحرارة .</a:t>
            </a:r>
            <a:endParaRPr lang="en-US" sz="3700" dirty="0" smtClean="0"/>
          </a:p>
          <a:p>
            <a:pPr algn="r" rtl="1">
              <a:buNone/>
            </a:pPr>
            <a:r>
              <a:rPr lang="ar-SA" sz="3700" dirty="0" smtClean="0"/>
              <a:t> </a:t>
            </a:r>
            <a:endParaRPr lang="en-US" sz="3700" dirty="0" smtClean="0"/>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0">
            <a:scrgbClr r="0" g="0" b="0"/>
          </a:lnRef>
          <a:fillRef idx="1003">
            <a:schemeClr val="lt2"/>
          </a:fillRef>
          <a:effectRef idx="0">
            <a:scrgbClr r="0" g="0" b="0"/>
          </a:effectRef>
          <a:fontRef idx="major"/>
        </p:style>
        <p:txBody>
          <a:bodyPr>
            <a:normAutofit fontScale="92500" lnSpcReduction="20000"/>
          </a:bodyPr>
          <a:lstStyle/>
          <a:p>
            <a:pPr algn="r" rtl="1">
              <a:buNone/>
            </a:pPr>
            <a:r>
              <a:rPr lang="ar-SA" sz="3500" b="1" u="sng" dirty="0" smtClean="0"/>
              <a:t>الرصاص </a:t>
            </a:r>
            <a:r>
              <a:rPr lang="en-US" sz="3500" b="1" u="sng" dirty="0" smtClean="0"/>
              <a:t>Lead</a:t>
            </a:r>
            <a:endParaRPr lang="ar-EG" sz="3500" b="1" u="sng" dirty="0" smtClean="0"/>
          </a:p>
          <a:p>
            <a:pPr algn="r" rtl="1"/>
            <a:r>
              <a:rPr lang="ar-EG" u="sng" dirty="0" smtClean="0"/>
              <a:t>وجوده في الطبيعة :</a:t>
            </a:r>
            <a:endParaRPr lang="en-US" dirty="0" smtClean="0"/>
          </a:p>
          <a:p>
            <a:pPr algn="r" rtl="1"/>
            <a:r>
              <a:rPr lang="ar-SA" dirty="0" smtClean="0"/>
              <a:t>أن أهم خامات الرصاص الموجودة في الطبيعة هي كبريتيد الرصاص (</a:t>
            </a:r>
            <a:r>
              <a:rPr lang="en-US" dirty="0" smtClean="0"/>
              <a:t> (</a:t>
            </a:r>
            <a:r>
              <a:rPr lang="en-US" dirty="0" err="1" smtClean="0"/>
              <a:t>PbS</a:t>
            </a:r>
            <a:r>
              <a:rPr lang="ar-SA" dirty="0" smtClean="0"/>
              <a:t>  المسمى ( الجالينا ) والتي تحتوي على (78%) رصاص . ومن خامات الرصاص الأخري كربونات الرصاص ( </a:t>
            </a:r>
            <a:r>
              <a:rPr lang="en-US" dirty="0" smtClean="0"/>
              <a:t>PbCo</a:t>
            </a:r>
            <a:r>
              <a:rPr lang="en-US" sz="2000" b="1" dirty="0" smtClean="0"/>
              <a:t>3</a:t>
            </a:r>
            <a:r>
              <a:rPr lang="ar-SA" dirty="0" smtClean="0"/>
              <a:t>) وكبريتات الرصاص( </a:t>
            </a:r>
            <a:r>
              <a:rPr lang="en-US" dirty="0" smtClean="0"/>
              <a:t>PbSO</a:t>
            </a:r>
            <a:r>
              <a:rPr lang="en-US" sz="2000" b="1" dirty="0" smtClean="0"/>
              <a:t>4</a:t>
            </a:r>
            <a:r>
              <a:rPr lang="ar-SA" dirty="0" smtClean="0"/>
              <a:t>)، وجميع </a:t>
            </a:r>
            <a:r>
              <a:rPr lang="ar-EG" dirty="0" smtClean="0"/>
              <a:t>هذه الخامات تحتوي على كميات غير قليلة من الخارصين والنحاس والفضة والذهب والزرنيخ والأنتيمون كشوائب.</a:t>
            </a:r>
            <a:endParaRPr lang="en-US" dirty="0" smtClean="0"/>
          </a:p>
          <a:p>
            <a:pPr algn="r" rtl="1"/>
            <a:r>
              <a:rPr lang="ar-EG" dirty="0" smtClean="0"/>
              <a:t>ويستخرج الرصاص من كبريتيده الط</a:t>
            </a:r>
            <a:r>
              <a:rPr lang="ar-SA" dirty="0" smtClean="0"/>
              <a:t>ب</a:t>
            </a:r>
            <a:r>
              <a:rPr lang="ar-EG" dirty="0" smtClean="0"/>
              <a:t>يعي ( ال</a:t>
            </a:r>
            <a:r>
              <a:rPr lang="ar-SA" dirty="0" smtClean="0"/>
              <a:t>ج</a:t>
            </a:r>
            <a:r>
              <a:rPr lang="ar-EG" dirty="0" smtClean="0"/>
              <a:t>الينا ) بطريقة الصهر الأختزالى.</a:t>
            </a:r>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0" y="533400"/>
            <a:ext cx="4876800" cy="5592763"/>
          </a:xfrm>
        </p:spPr>
        <p:style>
          <a:lnRef idx="0">
            <a:scrgbClr r="0" g="0" b="0"/>
          </a:lnRef>
          <a:fillRef idx="1003">
            <a:schemeClr val="lt2"/>
          </a:fillRef>
          <a:effectRef idx="0">
            <a:scrgbClr r="0" g="0" b="0"/>
          </a:effectRef>
          <a:fontRef idx="major"/>
        </p:style>
        <p:txBody>
          <a:bodyPr>
            <a:normAutofit fontScale="92500" lnSpcReduction="10000"/>
          </a:bodyPr>
          <a:lstStyle/>
          <a:p>
            <a:pPr algn="r" rtl="1">
              <a:buNone/>
            </a:pPr>
            <a:r>
              <a:rPr lang="ar-SA" b="1" u="sng" dirty="0" smtClean="0"/>
              <a:t>ال</a:t>
            </a:r>
            <a:r>
              <a:rPr lang="ar-EG" b="1" u="sng" dirty="0" smtClean="0"/>
              <a:t>خواص الطبيعية :</a:t>
            </a:r>
            <a:endParaRPr lang="en-US" b="1" u="sng" dirty="0" smtClean="0"/>
          </a:p>
          <a:p>
            <a:pPr lvl="0" algn="r" rtl="1"/>
            <a:r>
              <a:rPr lang="ar-EG" dirty="0" smtClean="0"/>
              <a:t>الرصاص معدن </a:t>
            </a:r>
            <a:r>
              <a:rPr lang="ar-SA" dirty="0" smtClean="0"/>
              <a:t>لونه رمادي يميل للزرقة ويترك أثرا أسود عند حكه على قطعة من الورق</a:t>
            </a:r>
            <a:r>
              <a:rPr lang="ar-EG" dirty="0" smtClean="0"/>
              <a:t>.</a:t>
            </a:r>
            <a:endParaRPr lang="en-US" dirty="0" smtClean="0"/>
          </a:p>
          <a:p>
            <a:pPr lvl="0" algn="r" rtl="1"/>
            <a:r>
              <a:rPr lang="ar-EG" dirty="0" smtClean="0"/>
              <a:t>كثافة الرصاص " الوزن </a:t>
            </a:r>
            <a:r>
              <a:rPr lang="ar-EG" smtClean="0"/>
              <a:t>النوعي </a:t>
            </a:r>
            <a:r>
              <a:rPr lang="ar-EG" smtClean="0"/>
              <a:t>11.3 </a:t>
            </a:r>
            <a:r>
              <a:rPr lang="ar-EG" dirty="0" smtClean="0"/>
              <a:t>جم /سم</a:t>
            </a:r>
            <a:r>
              <a:rPr lang="ar-EG" baseline="30000" dirty="0" smtClean="0"/>
              <a:t>3</a:t>
            </a:r>
            <a:r>
              <a:rPr lang="ar-SA" dirty="0" smtClean="0"/>
              <a:t>وهو يعد من المعادن الثقيلة</a:t>
            </a:r>
            <a:r>
              <a:rPr lang="ar-EG" dirty="0" smtClean="0"/>
              <a:t>.</a:t>
            </a:r>
            <a:endParaRPr lang="en-US" dirty="0" smtClean="0"/>
          </a:p>
          <a:p>
            <a:pPr lvl="0" algn="r" rtl="1"/>
            <a:r>
              <a:rPr lang="ar-EG" dirty="0" smtClean="0"/>
              <a:t>ينصهر الرصاص عند درجة حرارة ( 327.م) ويغلي عند درجة حرارة </a:t>
            </a:r>
          </a:p>
          <a:p>
            <a:pPr lvl="0" algn="r" rtl="1">
              <a:buNone/>
            </a:pPr>
            <a:r>
              <a:rPr lang="ar-EG" dirty="0" smtClean="0"/>
              <a:t>( 1740م) ويمكن صبه في قوالب .</a:t>
            </a:r>
            <a:endParaRPr lang="en-US" dirty="0" smtClean="0"/>
          </a:p>
          <a:p>
            <a:pPr lvl="0" algn="r" rtl="1"/>
            <a:r>
              <a:rPr lang="ar-EG" dirty="0" smtClean="0"/>
              <a:t>من خواص الرصاص الهامة انه موصل جيد للحرارة والكهرباء .</a:t>
            </a:r>
            <a:endParaRPr lang="en-US" dirty="0" smtClean="0"/>
          </a:p>
          <a:p>
            <a:endParaRPr lang="ar-EG" dirty="0"/>
          </a:p>
        </p:txBody>
      </p:sp>
      <p:sp>
        <p:nvSpPr>
          <p:cNvPr id="4" name="Rounded Rectangle 3"/>
          <p:cNvSpPr/>
          <p:nvPr/>
        </p:nvSpPr>
        <p:spPr>
          <a:xfrm>
            <a:off x="152400" y="2743200"/>
            <a:ext cx="3581400" cy="3581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29698" name="Picture 2" descr="What is Lead Used for? - Scrap Gators"/>
          <p:cNvPicPr>
            <a:picLocks noChangeAspect="1" noChangeArrowheads="1"/>
          </p:cNvPicPr>
          <p:nvPr/>
        </p:nvPicPr>
        <p:blipFill>
          <a:blip r:embed="rId2" cstate="print"/>
          <a:srcRect/>
          <a:stretch>
            <a:fillRect/>
          </a:stretch>
        </p:blipFill>
        <p:spPr bwMode="auto">
          <a:xfrm>
            <a:off x="1828800" y="3200400"/>
            <a:ext cx="1685874" cy="1504951"/>
          </a:xfrm>
          <a:prstGeom prst="rect">
            <a:avLst/>
          </a:prstGeom>
          <a:noFill/>
        </p:spPr>
      </p:pic>
      <p:pic>
        <p:nvPicPr>
          <p:cNvPr id="29702" name="Picture 6" descr="Chemistry Blog: Metal Report: Lead, Pb"/>
          <p:cNvPicPr>
            <a:picLocks noChangeAspect="1" noChangeArrowheads="1"/>
          </p:cNvPicPr>
          <p:nvPr/>
        </p:nvPicPr>
        <p:blipFill>
          <a:blip r:embed="rId3" cstate="print"/>
          <a:srcRect/>
          <a:stretch>
            <a:fillRect/>
          </a:stretch>
        </p:blipFill>
        <p:spPr bwMode="auto">
          <a:xfrm>
            <a:off x="381000" y="2971800"/>
            <a:ext cx="1694985" cy="1447800"/>
          </a:xfrm>
          <a:prstGeom prst="rect">
            <a:avLst/>
          </a:prstGeom>
          <a:noFill/>
        </p:spPr>
      </p:pic>
      <p:sp>
        <p:nvSpPr>
          <p:cNvPr id="29704" name="AutoShape 8" descr="Lead bullets, Metal bullets, Ammunition Metal, Bullet rounds -"/>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EG"/>
          </a:p>
        </p:txBody>
      </p:sp>
      <p:pic>
        <p:nvPicPr>
          <p:cNvPr id="29706" name="Picture 10" descr="Lead bullets, Metal bullets, Ammunition Metal, Bullet rounds -"/>
          <p:cNvPicPr>
            <a:picLocks noChangeAspect="1" noChangeArrowheads="1"/>
          </p:cNvPicPr>
          <p:nvPr/>
        </p:nvPicPr>
        <p:blipFill>
          <a:blip r:embed="rId4" cstate="print"/>
          <a:srcRect/>
          <a:stretch>
            <a:fillRect/>
          </a:stretch>
        </p:blipFill>
        <p:spPr bwMode="auto">
          <a:xfrm>
            <a:off x="304800" y="4267200"/>
            <a:ext cx="1461655" cy="1600200"/>
          </a:xfrm>
          <a:prstGeom prst="rect">
            <a:avLst/>
          </a:prstGeom>
          <a:noFill/>
        </p:spPr>
      </p:pic>
      <p:sp>
        <p:nvSpPr>
          <p:cNvPr id="10"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5122" name="Picture 2" descr="Applications for lead pipes in industry and buildings -"/>
          <p:cNvPicPr>
            <a:picLocks noChangeAspect="1" noChangeArrowheads="1"/>
          </p:cNvPicPr>
          <p:nvPr/>
        </p:nvPicPr>
        <p:blipFill>
          <a:blip r:embed="rId5" cstate="print"/>
          <a:srcRect/>
          <a:stretch>
            <a:fillRect/>
          </a:stretch>
        </p:blipFill>
        <p:spPr bwMode="auto">
          <a:xfrm>
            <a:off x="1447800" y="4648200"/>
            <a:ext cx="1925054" cy="15240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057400"/>
            <a:ext cx="7772400" cy="4068763"/>
          </a:xfrm>
        </p:spPr>
        <p:style>
          <a:lnRef idx="0">
            <a:scrgbClr r="0" g="0" b="0"/>
          </a:lnRef>
          <a:fillRef idx="1003">
            <a:schemeClr val="lt2"/>
          </a:fillRef>
          <a:effectRef idx="0">
            <a:scrgbClr r="0" g="0" b="0"/>
          </a:effectRef>
          <a:fontRef idx="major"/>
        </p:style>
        <p:txBody>
          <a:bodyPr>
            <a:normAutofit fontScale="62500" lnSpcReduction="20000"/>
          </a:bodyPr>
          <a:lstStyle/>
          <a:p>
            <a:pPr algn="r" rtl="1">
              <a:buNone/>
            </a:pPr>
            <a:r>
              <a:rPr lang="ar-SA" sz="4500" b="1" u="sng" dirty="0" smtClean="0"/>
              <a:t>ال</a:t>
            </a:r>
            <a:r>
              <a:rPr lang="ar-EG" sz="4500" b="1" u="sng" dirty="0" smtClean="0"/>
              <a:t>خواص الكيميا</a:t>
            </a:r>
            <a:r>
              <a:rPr lang="ar-SA" sz="4500" b="1" u="sng" dirty="0" smtClean="0"/>
              <a:t>ئ</a:t>
            </a:r>
            <a:r>
              <a:rPr lang="ar-EG" sz="4500" b="1" u="sng" dirty="0" smtClean="0"/>
              <a:t>ية :</a:t>
            </a:r>
            <a:endParaRPr lang="en-US" sz="4500" b="1" dirty="0" smtClean="0"/>
          </a:p>
          <a:p>
            <a:pPr algn="r" rtl="1">
              <a:buNone/>
            </a:pPr>
            <a:r>
              <a:rPr lang="ar-SA" dirty="0" smtClean="0"/>
              <a:t>- الرصاص</a:t>
            </a:r>
            <a:r>
              <a:rPr lang="ar-EG" dirty="0" smtClean="0"/>
              <a:t> رمزه الكيميائي "</a:t>
            </a:r>
            <a:r>
              <a:rPr lang="en-US" dirty="0" err="1" smtClean="0"/>
              <a:t>Pb</a:t>
            </a:r>
            <a:r>
              <a:rPr lang="ar-EG" dirty="0" smtClean="0"/>
              <a:t>" وتكافؤه ثنائي ورباعي وعدده الذرى 82 وزنه الذرى 207.19.</a:t>
            </a:r>
            <a:endParaRPr lang="en-US" dirty="0" smtClean="0"/>
          </a:p>
          <a:p>
            <a:pPr algn="r" rtl="1">
              <a:buNone/>
            </a:pPr>
            <a:r>
              <a:rPr lang="ar-SA" dirty="0" smtClean="0"/>
              <a:t>- يتأكسد الرصاص بسرعة في الهواء الجوي مكونا طبقة رقيقة من أكسيد الرصاص التي تحميه من المزيد من الأكسدة وتحافظ على بقية المعادن من التأكسد .</a:t>
            </a:r>
            <a:endParaRPr lang="en-US" dirty="0" smtClean="0"/>
          </a:p>
          <a:p>
            <a:pPr algn="r" rtl="1">
              <a:buNone/>
            </a:pPr>
            <a:r>
              <a:rPr lang="ar-SA" dirty="0" smtClean="0"/>
              <a:t>- لا يتأثر الرصاص بالماء وذلك لأنه يتغطى بطبقة واقية من كربونات الرصاص القاعدية ، ولكن وجود أوكسجين الجو وثاني أكسيد الكربون يتلف الرصاص تدريجيا بالماء الذي يحوله إلى هيدروكسيد الرصاص القابل للذوبان ويكسب الماء لونا </a:t>
            </a:r>
            <a:r>
              <a:rPr lang="ar-EG" dirty="0" smtClean="0"/>
              <a:t>ابيض </a:t>
            </a:r>
            <a:r>
              <a:rPr lang="ar-SA" dirty="0" smtClean="0"/>
              <a:t> ، ولذلك لا يجوز استعمال الأنابيب الرصاصية في توزيع مياه الشرب.</a:t>
            </a:r>
            <a:endParaRPr lang="en-US" dirty="0" smtClean="0"/>
          </a:p>
          <a:p>
            <a:pPr algn="r" rtl="1">
              <a:buNone/>
            </a:pPr>
            <a:r>
              <a:rPr lang="ar-SA" dirty="0" smtClean="0"/>
              <a:t>- </a:t>
            </a:r>
            <a:r>
              <a:rPr lang="ar-EG" dirty="0" smtClean="0"/>
              <a:t>يذوب الرصاص في الأحماض المركزة نسبيا ولكنه لا يتأثر إلا قليلا جدا في الأحماض المخففة والباردة . ويتفاعل الرصاص مع مصهورات القلويات القوية ولكنه مقاوم للقلويات المخففة .</a:t>
            </a:r>
            <a:endParaRPr lang="en-US" dirty="0" smtClean="0"/>
          </a:p>
          <a:p>
            <a:pPr algn="r" rtl="1">
              <a:buNone/>
            </a:pPr>
            <a:r>
              <a:rPr lang="ar-SA" dirty="0" smtClean="0"/>
              <a:t>-</a:t>
            </a:r>
            <a:r>
              <a:rPr lang="ar-EG" dirty="0" smtClean="0"/>
              <a:t>الرصاص وجميع مركباته وأبخرته سامة جدا . وأعراض مرض التسمم بالرصاص هي المغص ثم الشلل والتسمم بالرصاص من أخطر أنواع التسمم في الصناعات .</a:t>
            </a:r>
            <a:endParaRPr lang="en-US" dirty="0" smtClean="0"/>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solidFill>
                  <a:srgbClr val="FFC000"/>
                </a:solidFill>
              </a:rPr>
              <a:t>الزنك والرصاص والقصدير</a:t>
            </a:r>
            <a:endParaRPr lang="en-US" b="1" dirty="0">
              <a:solidFill>
                <a:srgbClr val="FFC000"/>
              </a:solidFill>
            </a:endParaRPr>
          </a:p>
        </p:txBody>
      </p:sp>
      <p:sp>
        <p:nvSpPr>
          <p:cNvPr id="3" name="Content Placeholder 2"/>
          <p:cNvSpPr>
            <a:spLocks noGrp="1"/>
          </p:cNvSpPr>
          <p:nvPr>
            <p:ph idx="1"/>
          </p:nvPr>
        </p:nvSpPr>
        <p:spPr>
          <a:xfrm>
            <a:off x="457200" y="1981200"/>
            <a:ext cx="8229600" cy="4144963"/>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lgn="r" rtl="1"/>
            <a:r>
              <a:rPr lang="ar-SA" sz="3600" b="1" u="sng" dirty="0" smtClean="0"/>
              <a:t>الزنك (الخارصين):</a:t>
            </a:r>
            <a:r>
              <a:rPr lang="en-US" sz="3600" b="1" u="sng" dirty="0" smtClean="0"/>
              <a:t>Zinc</a:t>
            </a:r>
            <a:endParaRPr lang="ar-EG" sz="3600" b="1" u="sng" dirty="0" smtClean="0"/>
          </a:p>
          <a:p>
            <a:pPr algn="r" rtl="1"/>
            <a:r>
              <a:rPr lang="ar-SA" sz="3600" dirty="0" smtClean="0"/>
              <a:t>أهم خامات الخارصين الموجودة في الطبيعية هى بلند الخارصين (كبريتيد الخارصين </a:t>
            </a:r>
            <a:r>
              <a:rPr lang="en-US" sz="3600" dirty="0" err="1" smtClean="0"/>
              <a:t>ZnS</a:t>
            </a:r>
            <a:r>
              <a:rPr lang="ar-SA" sz="3600" dirty="0" smtClean="0"/>
              <a:t> ) و ( كربونات الخارصين </a:t>
            </a:r>
            <a:r>
              <a:rPr lang="en-US" sz="3600" dirty="0" smtClean="0"/>
              <a:t>ZnCO3</a:t>
            </a:r>
            <a:r>
              <a:rPr lang="ar-SA" sz="3600" dirty="0" smtClean="0"/>
              <a:t> )</a:t>
            </a:r>
            <a:endParaRPr lang="ar-EG" sz="3600" dirty="0" smtClean="0"/>
          </a:p>
          <a:p>
            <a:pPr algn="r" rtl="1"/>
            <a:r>
              <a:rPr lang="ar-SA" sz="3600" dirty="0" smtClean="0"/>
              <a:t>ولاستخلاص الخارصين تحمص الخامات أولا في فرن عاكس لتحويلها إلى أكسيد الخارصين</a:t>
            </a:r>
            <a:r>
              <a:rPr lang="ar-EG" sz="3600" dirty="0" smtClean="0"/>
              <a:t>.</a:t>
            </a:r>
          </a:p>
          <a:p>
            <a:pPr algn="r" rtl="1"/>
            <a:r>
              <a:rPr lang="ar-SA" sz="3600" dirty="0" smtClean="0"/>
              <a:t>وهناك طريقة أخرى لاستخلاص الخارصين من كبريتاته والتي تعرف بطريقة التحليل الكهربائي .</a:t>
            </a:r>
            <a:endParaRPr lang="en-US" sz="3600"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0">
            <a:scrgbClr r="0" g="0" b="0"/>
          </a:lnRef>
          <a:fillRef idx="1003">
            <a:schemeClr val="lt2"/>
          </a:fillRef>
          <a:effectRef idx="0">
            <a:scrgbClr r="0" g="0" b="0"/>
          </a:effectRef>
          <a:fontRef idx="major"/>
        </p:style>
        <p:txBody>
          <a:bodyPr>
            <a:normAutofit fontScale="70000" lnSpcReduction="20000"/>
          </a:bodyPr>
          <a:lstStyle/>
          <a:p>
            <a:pPr algn="r" rtl="1">
              <a:buNone/>
            </a:pPr>
            <a:r>
              <a:rPr lang="ar-EG" sz="4000" b="1" dirty="0" smtClean="0"/>
              <a:t>الخواص الميكانيكية </a:t>
            </a:r>
            <a:endParaRPr lang="en-US" sz="4000" b="1" dirty="0" smtClean="0"/>
          </a:p>
          <a:p>
            <a:pPr algn="r" rtl="1">
              <a:buNone/>
            </a:pPr>
            <a:r>
              <a:rPr lang="ar-EG" dirty="0" smtClean="0"/>
              <a:t>ـ الرصاص معدن لين قابل للطرق والسحب </a:t>
            </a:r>
            <a:r>
              <a:rPr lang="ar-SA" dirty="0" smtClean="0"/>
              <a:t>لدرجة انه </a:t>
            </a:r>
            <a:r>
              <a:rPr lang="ar-EG" dirty="0" smtClean="0"/>
              <a:t>يمكن قطع الرصاص بوساطة السكنية ، كما يمكن ضغطه في قوالب أو درفلته باردا بسهوله .</a:t>
            </a:r>
            <a:endParaRPr lang="en-US" dirty="0" smtClean="0"/>
          </a:p>
          <a:p>
            <a:pPr algn="r" rtl="1">
              <a:buNone/>
            </a:pPr>
            <a:r>
              <a:rPr lang="ar-EG" dirty="0" smtClean="0"/>
              <a:t>- وصلادة الرصاص تبلغ 3.8 فيكرز- و1.5 بمقياس موس  . </a:t>
            </a:r>
            <a:endParaRPr lang="en-US" dirty="0" smtClean="0"/>
          </a:p>
          <a:p>
            <a:pPr algn="r" rtl="1">
              <a:buNone/>
            </a:pPr>
            <a:r>
              <a:rPr lang="ar-SA" dirty="0" smtClean="0"/>
              <a:t> </a:t>
            </a:r>
            <a:endParaRPr lang="en-US" dirty="0" smtClean="0"/>
          </a:p>
          <a:p>
            <a:pPr algn="r" rtl="1">
              <a:buNone/>
            </a:pPr>
            <a:r>
              <a:rPr lang="ar-SA" sz="4000" b="1" u="sng" dirty="0" smtClean="0"/>
              <a:t>استخدامات </a:t>
            </a:r>
            <a:r>
              <a:rPr lang="ar-EG" sz="4000" b="1" u="sng" dirty="0" smtClean="0"/>
              <a:t>الرصاص</a:t>
            </a:r>
            <a:endParaRPr lang="en-US" sz="4000" b="1" u="sng" dirty="0" smtClean="0"/>
          </a:p>
          <a:p>
            <a:pPr algn="r" rtl="1">
              <a:buNone/>
            </a:pPr>
            <a:r>
              <a:rPr lang="ar-EG" dirty="0" smtClean="0"/>
              <a:t>أ ـ يستعمل الرصاص في صنع أنابيب لحفظ الأسلاك الكهربائية والكابلات من التأثيرات الخارجية ، كما أنه يستعمل لوقاية المعدات الكيمياوية .</a:t>
            </a:r>
            <a:endParaRPr lang="en-US" dirty="0" smtClean="0"/>
          </a:p>
          <a:p>
            <a:pPr algn="r" rtl="1">
              <a:buNone/>
            </a:pPr>
            <a:r>
              <a:rPr lang="ar-EG" dirty="0" smtClean="0"/>
              <a:t>ب ـ يستعمل الرصاص المضاف إليه ( 0.5%) زرنيخ ، لزيادة صلادته ، في صناعة الطلقات النارية ( الخراطيش ) والقذائف .</a:t>
            </a:r>
            <a:endParaRPr lang="en-US" dirty="0" smtClean="0"/>
          </a:p>
          <a:p>
            <a:pPr algn="r" rtl="1">
              <a:buNone/>
            </a:pPr>
            <a:r>
              <a:rPr lang="ar-EG" dirty="0" smtClean="0"/>
              <a:t>ج ـ يستعمل في صنع الأعمدة الكهربائية الرصاصية للبطاريات المستعملة في السيارات وغيرها .</a:t>
            </a:r>
            <a:endParaRPr lang="en-US" dirty="0" smtClean="0"/>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0"/>
            <a:ext cx="6705600" cy="5562600"/>
          </a:xfrm>
        </p:spPr>
        <p:style>
          <a:lnRef idx="0">
            <a:scrgbClr r="0" g="0" b="0"/>
          </a:lnRef>
          <a:fillRef idx="1003">
            <a:schemeClr val="lt2"/>
          </a:fillRef>
          <a:effectRef idx="0">
            <a:scrgbClr r="0" g="0" b="0"/>
          </a:effectRef>
          <a:fontRef idx="major"/>
        </p:style>
        <p:txBody>
          <a:bodyPr>
            <a:normAutofit fontScale="70000" lnSpcReduction="20000"/>
          </a:bodyPr>
          <a:lstStyle/>
          <a:p>
            <a:pPr rtl="1"/>
            <a:r>
              <a:rPr lang="ar-EG" dirty="0" smtClean="0"/>
              <a:t> </a:t>
            </a:r>
            <a:endParaRPr lang="en-US" dirty="0" smtClean="0"/>
          </a:p>
          <a:p>
            <a:pPr algn="r" rtl="1">
              <a:buNone/>
            </a:pPr>
            <a:r>
              <a:rPr lang="ar-EG" dirty="0" smtClean="0"/>
              <a:t>د ـ يستعمل الرصاص في مجال الطاقة الذرية لصناعة الدروع للوقاية من المواد المشعة.</a:t>
            </a:r>
            <a:endParaRPr lang="en-US" dirty="0" smtClean="0"/>
          </a:p>
          <a:p>
            <a:pPr algn="r" rtl="1">
              <a:buNone/>
            </a:pPr>
            <a:r>
              <a:rPr lang="ar-EG" dirty="0" smtClean="0"/>
              <a:t>هـ ـ </a:t>
            </a:r>
            <a:r>
              <a:rPr lang="ar-SA" dirty="0" smtClean="0"/>
              <a:t>ي</a:t>
            </a:r>
            <a:r>
              <a:rPr lang="ar-EG" dirty="0" smtClean="0"/>
              <a:t>ستعمل الرصاص في صنع الألواح المستعملة في تحضير حامض الكبريتيك .</a:t>
            </a:r>
            <a:endParaRPr lang="en-US" dirty="0" smtClean="0"/>
          </a:p>
          <a:p>
            <a:pPr algn="r" rtl="1">
              <a:buNone/>
            </a:pPr>
            <a:r>
              <a:rPr lang="ar-EG" dirty="0" smtClean="0"/>
              <a:t>وـ  تستعمل سبائك الرصاص مع القصدير والنحاس والانتيمون في صناعة حروف الطباعة.</a:t>
            </a:r>
            <a:endParaRPr lang="en-US" dirty="0" smtClean="0"/>
          </a:p>
          <a:p>
            <a:pPr algn="r" rtl="1">
              <a:buNone/>
            </a:pPr>
            <a:r>
              <a:rPr lang="ar-EG" dirty="0" smtClean="0"/>
              <a:t>ز ـ يضاف رابع أثيل الرصاص إلى البنزين المستعمل في السيارات وذلك </a:t>
            </a:r>
            <a:r>
              <a:rPr lang="ar-SA" dirty="0" smtClean="0"/>
              <a:t>ل</a:t>
            </a:r>
            <a:r>
              <a:rPr lang="ar-EG" dirty="0" smtClean="0"/>
              <a:t>خفض سرعة الاشتعال .</a:t>
            </a:r>
            <a:endParaRPr lang="en-US" dirty="0" smtClean="0"/>
          </a:p>
          <a:p>
            <a:pPr algn="r" rtl="1">
              <a:buNone/>
            </a:pPr>
            <a:r>
              <a:rPr lang="ar-EG" dirty="0" smtClean="0"/>
              <a:t>ح ـ يستعمل أول أوكسيد الرصاص في صناعة الزجاج وأوانى الخزف والمطاط . </a:t>
            </a:r>
            <a:endParaRPr lang="en-US" dirty="0" smtClean="0"/>
          </a:p>
          <a:p>
            <a:pPr algn="r" rtl="1">
              <a:buNone/>
            </a:pPr>
            <a:r>
              <a:rPr lang="ar-EG" dirty="0" smtClean="0"/>
              <a:t>ط ـ يستعمل الرصاص الأحمر ( رابع أوكسيد الرصاص ) في صناعة الأصباغ الزيتية المستعملة في الطلاء لمنع الحديد من الصدأ ، وكذلك يخلط بكمية قليلة من زيت بذرة الكتان لصناعة معجون يستخدم كأسمنت معدنى لأحكام وصلات الأنابيب وللأغراض المتشابهة .</a:t>
            </a:r>
            <a:endParaRPr lang="en-US" dirty="0" smtClean="0"/>
          </a:p>
          <a:p>
            <a:pPr algn="r" rtl="1">
              <a:buNone/>
            </a:pPr>
            <a:r>
              <a:rPr lang="ar-EG" dirty="0" smtClean="0"/>
              <a:t>ي ـ يستعمل  كربونات الرصاص  مع خاطها بزيت الكتان لتكوين صبغة بيضاء تستعمل بكثرة في فن التصوير الزيتى .</a:t>
            </a:r>
            <a:endParaRPr lang="en-US" dirty="0" smtClean="0"/>
          </a:p>
          <a:p>
            <a:pPr algn="r" rtl="1">
              <a:buNone/>
            </a:pPr>
            <a:r>
              <a:rPr lang="ar-SA" dirty="0" smtClean="0"/>
              <a:t>ك ـ تستعمل كميات غير قليلة من الرصاص في صنع لحام  السمكرة  .</a:t>
            </a:r>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5" name="Content Placeholder 2"/>
          <p:cNvSpPr>
            <a:spLocks noGrp="1"/>
          </p:cNvSpPr>
          <p:nvPr>
            <p:ph idx="1"/>
          </p:nvPr>
        </p:nvSpPr>
        <p:spPr>
          <a:xfrm>
            <a:off x="533400" y="3200400"/>
            <a:ext cx="8229600" cy="2286000"/>
          </a:xfrm>
        </p:spPr>
        <p:style>
          <a:lnRef idx="1">
            <a:schemeClr val="accent4"/>
          </a:lnRef>
          <a:fillRef idx="2">
            <a:schemeClr val="accent4"/>
          </a:fillRef>
          <a:effectRef idx="1">
            <a:schemeClr val="accent4"/>
          </a:effectRef>
          <a:fontRef idx="minor">
            <a:schemeClr val="dk1"/>
          </a:fontRef>
        </p:style>
        <p:txBody>
          <a:bodyPr/>
          <a:lstStyle/>
          <a:p>
            <a:pPr algn="ctr">
              <a:buNone/>
            </a:pPr>
            <a:r>
              <a:rPr lang="ar-EG" b="1" u="sng" dirty="0" smtClean="0">
                <a:solidFill>
                  <a:srgbClr val="0070C0"/>
                </a:solidFill>
                <a:latin typeface="Andalus" pitchFamily="18" charset="-78"/>
                <a:cs typeface="Andalus" pitchFamily="18" charset="-78"/>
              </a:rPr>
              <a:t>والى لقاء آخر في المحاضرة القادمة ان شاء الله</a:t>
            </a:r>
          </a:p>
          <a:p>
            <a:pPr algn="ctr">
              <a:buNone/>
            </a:pP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والسلام عليكم ورحمة الله</a:t>
            </a:r>
          </a:p>
          <a:p>
            <a:endParaRPr lang="ar-EG" dirty="0"/>
          </a:p>
        </p:txBody>
      </p:sp>
    </p:spTree>
    <p:extLst>
      <p:ext uri="{BB962C8B-B14F-4D97-AF65-F5344CB8AC3E}">
        <p14:creationId xmlns:p14="http://schemas.microsoft.com/office/powerpoint/2010/main" xmlns="" val="57773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0" y="1981200"/>
            <a:ext cx="4876800" cy="4144963"/>
          </a:xfrm>
        </p:spPr>
        <p:style>
          <a:lnRef idx="1">
            <a:schemeClr val="accent1"/>
          </a:lnRef>
          <a:fillRef idx="2">
            <a:schemeClr val="accent1"/>
          </a:fillRef>
          <a:effectRef idx="1">
            <a:schemeClr val="accent1"/>
          </a:effectRef>
          <a:fontRef idx="minor">
            <a:schemeClr val="dk1"/>
          </a:fontRef>
        </p:style>
        <p:txBody>
          <a:bodyPr/>
          <a:lstStyle/>
          <a:p>
            <a:pPr algn="r" rtl="1">
              <a:buNone/>
            </a:pPr>
            <a:r>
              <a:rPr lang="ar-SA" b="1" u="sng" dirty="0" smtClean="0"/>
              <a:t>ال</a:t>
            </a:r>
            <a:r>
              <a:rPr lang="ar-EG" b="1" u="sng" dirty="0" smtClean="0"/>
              <a:t>خواص الطبيعية</a:t>
            </a:r>
            <a:r>
              <a:rPr lang="ar-EG" b="1" dirty="0" smtClean="0"/>
              <a:t> :</a:t>
            </a:r>
            <a:endParaRPr lang="en-US" b="1" u="dbl" dirty="0" smtClean="0"/>
          </a:p>
          <a:p>
            <a:pPr lvl="0" algn="r" rtl="1"/>
            <a:r>
              <a:rPr lang="ar-EG" dirty="0" smtClean="0"/>
              <a:t>الزنك(الخارصين) معدن أبيض مائل إلى الزرقة مقطعه بلوري ، .</a:t>
            </a:r>
            <a:endParaRPr lang="en-US" dirty="0" smtClean="0"/>
          </a:p>
          <a:p>
            <a:pPr lvl="0" algn="r" rtl="1"/>
            <a:r>
              <a:rPr lang="ar-SA" dirty="0" smtClean="0"/>
              <a:t>الكثافة (</a:t>
            </a:r>
            <a:r>
              <a:rPr lang="ar-EG" dirty="0" smtClean="0"/>
              <a:t>الوزن النوعي</a:t>
            </a:r>
            <a:r>
              <a:rPr lang="ar-SA" dirty="0" smtClean="0"/>
              <a:t>)</a:t>
            </a:r>
            <a:r>
              <a:rPr lang="ar-EG" dirty="0" smtClean="0"/>
              <a:t> للزنك حوالي (7.1) .</a:t>
            </a:r>
            <a:endParaRPr lang="en-US" dirty="0" smtClean="0"/>
          </a:p>
          <a:p>
            <a:pPr algn="r" rtl="1"/>
            <a:r>
              <a:rPr lang="ar-EG" dirty="0" smtClean="0"/>
              <a:t>الزنك</a:t>
            </a:r>
            <a:r>
              <a:rPr lang="ar-SA" dirty="0" smtClean="0"/>
              <a:t> </a:t>
            </a:r>
            <a:r>
              <a:rPr lang="ar-EG" dirty="0" smtClean="0"/>
              <a:t>(الخارصين)</a:t>
            </a:r>
            <a:r>
              <a:rPr lang="ar-SA" dirty="0" smtClean="0"/>
              <a:t>ينصهر عند (420.م) ويغلى عند (906.م) .</a:t>
            </a:r>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6" name="Rounded Rectangle 5"/>
          <p:cNvSpPr/>
          <p:nvPr/>
        </p:nvSpPr>
        <p:spPr>
          <a:xfrm rot="1091074">
            <a:off x="513855" y="2835609"/>
            <a:ext cx="3702082" cy="2667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11266" name="Picture 2" descr="Mineral Spotlight: Zinc | Iron Mountain Hot Springs"/>
          <p:cNvPicPr>
            <a:picLocks noChangeAspect="1" noChangeArrowheads="1"/>
          </p:cNvPicPr>
          <p:nvPr/>
        </p:nvPicPr>
        <p:blipFill>
          <a:blip r:embed="rId2" cstate="print"/>
          <a:srcRect/>
          <a:stretch>
            <a:fillRect/>
          </a:stretch>
        </p:blipFill>
        <p:spPr bwMode="auto">
          <a:xfrm rot="1087232">
            <a:off x="731063" y="3046022"/>
            <a:ext cx="3291841" cy="2286000"/>
          </a:xfrm>
          <a:prstGeom prst="rect">
            <a:avLst/>
          </a:prstGeom>
          <a:noFill/>
        </p:spPr>
      </p:pic>
    </p:spTree>
    <p:extLst>
      <p:ext uri="{BB962C8B-B14F-4D97-AF65-F5344CB8AC3E}">
        <p14:creationId xmlns:p14="http://schemas.microsoft.com/office/powerpoint/2010/main" xmlns="" val="181540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lgn="r" rtl="1">
              <a:buNone/>
            </a:pPr>
            <a:r>
              <a:rPr lang="ar-SA" sz="3800" b="1" u="sng" dirty="0" smtClean="0"/>
              <a:t>ال</a:t>
            </a:r>
            <a:r>
              <a:rPr lang="ar-EG" sz="3800" b="1" u="sng" dirty="0" smtClean="0"/>
              <a:t>خواص الكيميا</a:t>
            </a:r>
            <a:r>
              <a:rPr lang="ar-SA" sz="3800" b="1" u="sng" dirty="0" smtClean="0"/>
              <a:t>ئ</a:t>
            </a:r>
            <a:r>
              <a:rPr lang="ar-EG" sz="3800" b="1" u="sng" dirty="0" smtClean="0"/>
              <a:t>ية :</a:t>
            </a:r>
            <a:endParaRPr lang="en-US" sz="3800" b="1" u="sng" dirty="0" smtClean="0"/>
          </a:p>
          <a:p>
            <a:pPr algn="r" rtl="1">
              <a:buNone/>
            </a:pPr>
            <a:r>
              <a:rPr lang="ar-SA" dirty="0" smtClean="0"/>
              <a:t>أ - الخارصين رمزه الكيميائي "</a:t>
            </a:r>
            <a:r>
              <a:rPr lang="en-US" dirty="0" smtClean="0"/>
              <a:t>Zn</a:t>
            </a:r>
            <a:r>
              <a:rPr lang="ar-SA" dirty="0" smtClean="0"/>
              <a:t>" وتكافؤه ثنائي وعدده الذرى 30 وزنه الذرى 65.38.</a:t>
            </a:r>
            <a:endParaRPr lang="en-US" dirty="0" smtClean="0"/>
          </a:p>
          <a:p>
            <a:pPr algn="r" rtl="1">
              <a:buNone/>
            </a:pPr>
            <a:r>
              <a:rPr lang="ar-SA" dirty="0" smtClean="0"/>
              <a:t>ب</a:t>
            </a:r>
            <a:r>
              <a:rPr lang="ar-EG" dirty="0" smtClean="0"/>
              <a:t> ـ لا يتأكسد الخارصين في الهواء الجاف البارد ، ولكنه يصدأ في الهواء الرطب مكونا طبقة رقيقة واقية من كربونات الخارصين القاعدى تلتصق بالمعدن التصاقا تاما وتمنعه من التأكسد المستمر ولهذا السبب يستخدم الخارصين في طل</a:t>
            </a:r>
            <a:r>
              <a:rPr lang="ar-SA" dirty="0" smtClean="0"/>
              <a:t>اءألواح</a:t>
            </a:r>
            <a:r>
              <a:rPr lang="ar-EG" dirty="0" smtClean="0"/>
              <a:t> الصلب لحمايتها من الصدأ .</a:t>
            </a:r>
            <a:endParaRPr lang="en-US" dirty="0" smtClean="0"/>
          </a:p>
          <a:p>
            <a:pPr algn="r" rtl="1">
              <a:buNone/>
            </a:pPr>
            <a:r>
              <a:rPr lang="ar-SA" dirty="0" smtClean="0"/>
              <a:t>ج</a:t>
            </a:r>
            <a:r>
              <a:rPr lang="ar-EG" dirty="0" smtClean="0"/>
              <a:t> ـ إذا سخن الخارصين في الهواء فوق درجة انصهاره ( 420.م) يشتعل بلهب مائل إلى الزرقة مكونا أكسيد الخارصين (</a:t>
            </a:r>
            <a:r>
              <a:rPr lang="en-US" dirty="0" err="1" smtClean="0"/>
              <a:t>ZnO</a:t>
            </a:r>
            <a:r>
              <a:rPr lang="ar-EG" dirty="0" smtClean="0"/>
              <a:t> ) .</a:t>
            </a:r>
            <a:endParaRPr lang="en-US" dirty="0" smtClean="0"/>
          </a:p>
          <a:p>
            <a:pPr algn="r" rtl="1">
              <a:buNone/>
            </a:pPr>
            <a:r>
              <a:rPr lang="ar-SA" dirty="0" smtClean="0"/>
              <a:t>د ـ يذوب الخارصين في الاحماض المخففة فينتج غاز الهيدروجين ، كما أنه يتأثر بالمحاليل القلوية الساخنة</a:t>
            </a:r>
            <a:r>
              <a:rPr lang="ar-EG" dirty="0" smtClean="0"/>
              <a:t> </a:t>
            </a:r>
            <a:r>
              <a:rPr lang="ar-SA" dirty="0" smtClean="0"/>
              <a:t>فينتج غاز الهيدروجين أيضا .</a:t>
            </a:r>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r" rtl="1">
              <a:buNone/>
            </a:pPr>
            <a:r>
              <a:rPr lang="ar-SA" b="1" u="sng" dirty="0" smtClean="0"/>
              <a:t>الخواص الميكانيكية</a:t>
            </a:r>
            <a:endParaRPr lang="en-US" b="1" u="sng" dirty="0" smtClean="0"/>
          </a:p>
          <a:p>
            <a:pPr algn="r" rtl="1"/>
            <a:r>
              <a:rPr lang="ar-SA" dirty="0" smtClean="0"/>
              <a:t>الخارصين</a:t>
            </a:r>
            <a:r>
              <a:rPr lang="ar-EG" dirty="0" smtClean="0"/>
              <a:t> قابل للكسر في درجة الحرارة الاعتيادية ، ولكن بتسخينه إلى ( 100 ـ 150 م) يصبح قابلا للطرق والسحب ويمكن درفلته إلى صفائح وسحبه إلى أسلاك . </a:t>
            </a:r>
          </a:p>
          <a:p>
            <a:pPr algn="r" rtl="1"/>
            <a:r>
              <a:rPr lang="ar-EG" dirty="0" smtClean="0"/>
              <a:t>وفي ( 200 م) يصبح الخارصين قابلا للكسر مرة أخرى ويمكن تحويله إلى مسحوق بالطرق</a:t>
            </a:r>
            <a:r>
              <a:rPr lang="ar-SA" dirty="0" smtClean="0"/>
              <a:t>.</a:t>
            </a:r>
            <a:endParaRPr lang="en-US" dirty="0" smtClean="0"/>
          </a:p>
          <a:p>
            <a:pPr algn="r" rtl="1"/>
            <a:r>
              <a:rPr lang="ar-SA" dirty="0" smtClean="0"/>
              <a:t>الخارصين معدن قصيف ومتابين الخواص في درجات الحرارة العادية تصل درجة صلادته الى42.1 فيكرز و2.5 موس.</a:t>
            </a:r>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algn="r" rtl="1"/>
            <a:r>
              <a:rPr lang="ar-SA" b="1" u="sng" dirty="0" smtClean="0"/>
              <a:t>استخدامات الخارصين</a:t>
            </a:r>
            <a:endParaRPr lang="en-US" b="1" u="dbl" dirty="0" smtClean="0"/>
          </a:p>
          <a:p>
            <a:pPr algn="r" rtl="1"/>
            <a:r>
              <a:rPr lang="ar-SA" dirty="0" smtClean="0"/>
              <a:t>أ ـ يستعمل الخارصين في حماية ألواح الصلب وذلك بغمس الصفائح الرقيقة والنظيفة من الصلب في الخارصين المنصهر بحيث تتكون طبقة رقيقة من الخارصين تمنع صدأ الصلب في الهواء ، وتستعمل في تغطية </a:t>
            </a:r>
            <a:r>
              <a:rPr lang="ar-EG" dirty="0" smtClean="0"/>
              <a:t>اسطح المنازل </a:t>
            </a:r>
            <a:r>
              <a:rPr lang="ar-SA" dirty="0" smtClean="0"/>
              <a:t>وأبواب الأبواب كما أنهاتستعمل في تغطية الأحواض والحمامات . </a:t>
            </a:r>
            <a:endParaRPr lang="ar-EG" dirty="0" smtClean="0"/>
          </a:p>
          <a:p>
            <a:pPr algn="r" rtl="1"/>
            <a:r>
              <a:rPr lang="ar-SA" dirty="0" smtClean="0"/>
              <a:t>ولا يجوز استخدامها في صنع الأواني المنزلية حيث أنها سريعة التأثر بالأملاح والاحماض ويتفاعل معها</a:t>
            </a:r>
            <a:r>
              <a:rPr lang="ar-EG" dirty="0" smtClean="0"/>
              <a:t> مكونا أملاحا سامة ذائبة وتفضل في الوقت الحاضر مواد أشد صلادة من الخارصين مثل الزجاج والسيراميك في استخدامات عديدة .</a:t>
            </a:r>
            <a:endParaRPr lang="en-US" dirty="0" smtClean="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algn="r" rtl="1">
              <a:buNone/>
            </a:pPr>
            <a:r>
              <a:rPr lang="ar-EG" sz="3600" dirty="0" smtClean="0"/>
              <a:t>ب ـ يستعمل الخارصين في تحضير السبائك </a:t>
            </a:r>
            <a:r>
              <a:rPr lang="ar-SA" sz="3600" dirty="0" smtClean="0"/>
              <a:t>النحاس الأصفر</a:t>
            </a:r>
            <a:r>
              <a:rPr lang="ar-EG" sz="3600" dirty="0" smtClean="0"/>
              <a:t> والبرونز والفضة الألمانية وسبائك الخارصين والنحاس تكون لينه وتقاوم تأثير الهواء .</a:t>
            </a:r>
            <a:endParaRPr lang="en-US" sz="3600" dirty="0" smtClean="0"/>
          </a:p>
          <a:p>
            <a:pPr algn="r" rtl="1">
              <a:buNone/>
            </a:pPr>
            <a:r>
              <a:rPr lang="ar-EG" sz="3600" dirty="0" smtClean="0"/>
              <a:t>ج ـ يستعمل الخارصين في عمل أكليشيهات الطباعة كما يستعمل في عمل الأعمدة الموجبة الكهربائية </a:t>
            </a:r>
            <a:r>
              <a:rPr lang="ar-SA" sz="3600" dirty="0" smtClean="0"/>
              <a:t>ل</a:t>
            </a:r>
            <a:r>
              <a:rPr lang="ar-EG" sz="3600" dirty="0" smtClean="0"/>
              <a:t>لخلايا .</a:t>
            </a:r>
            <a:endParaRPr lang="en-US" sz="3600" dirty="0" smtClean="0"/>
          </a:p>
          <a:p>
            <a:pPr algn="r" rtl="1">
              <a:buNone/>
            </a:pPr>
            <a:r>
              <a:rPr lang="ar-SA" sz="3600" dirty="0" smtClean="0"/>
              <a:t>د ـ نظرا لصفات الخارصين الجيدة في السباكة ، يستعمل الخارصين المضاف إليه نسب قليلة من الألومنيوم والنحاس والماغنسيوم في الصب بالضغط لإنتاج الأجزاء الدقيقة في صناعة السيارات. ولا يستخدم في عمليات الصب بالضغط إلا الخارصين الذي يحتوي على أقل من ( </a:t>
            </a:r>
            <a:r>
              <a:rPr lang="ar-EG" sz="3600" dirty="0" smtClean="0"/>
              <a:t>0.01</a:t>
            </a:r>
            <a:r>
              <a:rPr lang="ar-SA" sz="3600" dirty="0" smtClean="0"/>
              <a:t> % ) من الشوائب . ويعد الرصاص أكثر الشوائب ضررًا ، إلا أن وجود الرصاص ضروري في الخارصين عند </a:t>
            </a:r>
            <a:r>
              <a:rPr lang="ar-SA" dirty="0" smtClean="0"/>
              <a:t>درفلته </a:t>
            </a:r>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lgn="r" rtl="1">
              <a:buNone/>
            </a:pPr>
            <a:r>
              <a:rPr lang="ar-EG" dirty="0" smtClean="0"/>
              <a:t>هـ ـ يستخدم مسحوق الخارصين المخلوط مع زيت بذرة الكتان في صنع دهون زيتية رمادية اللون .</a:t>
            </a:r>
            <a:endParaRPr lang="en-US" dirty="0" smtClean="0"/>
          </a:p>
          <a:p>
            <a:pPr algn="r" rtl="1">
              <a:buNone/>
            </a:pPr>
            <a:r>
              <a:rPr lang="ar-EG" dirty="0" smtClean="0"/>
              <a:t>و ـ يستعمل أوكسيد الخارصين ( </a:t>
            </a:r>
            <a:r>
              <a:rPr lang="en-US" dirty="0" err="1" smtClean="0"/>
              <a:t>ZnO</a:t>
            </a:r>
            <a:r>
              <a:rPr lang="ar-EG" dirty="0" smtClean="0"/>
              <a:t> ) في صنع دهن ( بياض الخارصين والمعروف في فن التصوير الزيتى باسم البياض الصيني ) . ويستعمل أيضا بكميات كبيرة في صناعة إطارات السيارات .</a:t>
            </a:r>
            <a:endParaRPr lang="en-US" dirty="0" smtClean="0"/>
          </a:p>
          <a:p>
            <a:pPr algn="r" rtl="1">
              <a:buNone/>
            </a:pPr>
            <a:r>
              <a:rPr lang="ar-EG" dirty="0" smtClean="0"/>
              <a:t>ز ـ يستعمل كلوريد الخارصين ( </a:t>
            </a:r>
            <a:r>
              <a:rPr lang="en-US" dirty="0" smtClean="0"/>
              <a:t>ZnCl</a:t>
            </a:r>
            <a:r>
              <a:rPr lang="en-US" sz="2100" b="1" dirty="0" smtClean="0"/>
              <a:t>2</a:t>
            </a:r>
            <a:r>
              <a:rPr lang="ar-EG" dirty="0" smtClean="0"/>
              <a:t>) كمادة واقية تقي الأشجار من التلف  ، ويستعمل أيضا كلوريد الخارصين في تقوية الخشب المستعمل تحت قضبان سكك الحديد وذلك منعا لتأثير الهواء والأمطار عليها .</a:t>
            </a:r>
            <a:endParaRPr lang="en-US" dirty="0" smtClean="0"/>
          </a:p>
          <a:p>
            <a:pPr algn="r" rtl="1">
              <a:buNone/>
            </a:pPr>
            <a:r>
              <a:rPr lang="ar-EG" dirty="0" smtClean="0"/>
              <a:t>ح ـ يستعمل الزاج الأبيض ( كبريتات الخارصين ) عاملا مثبتا في الصباغة ، كما أنه يستعمل بكميات كبيرة لحفظ الجلود غير المدبوغة من التسلخ .</a:t>
            </a:r>
            <a:endParaRPr lang="en-US" dirty="0" smtClean="0"/>
          </a:p>
          <a:p>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5"/>
          </a:lnRef>
          <a:fillRef idx="1003">
            <a:schemeClr val="lt1"/>
          </a:fillRef>
          <a:effectRef idx="1">
            <a:schemeClr val="accent5"/>
          </a:effectRef>
          <a:fontRef idx="minor">
            <a:schemeClr val="dk1"/>
          </a:fontRef>
        </p:style>
        <p:txBody>
          <a:bodyPr>
            <a:normAutofit fontScale="85000" lnSpcReduction="10000"/>
          </a:bodyPr>
          <a:lstStyle/>
          <a:p>
            <a:pPr algn="r" rtl="1">
              <a:buNone/>
            </a:pPr>
            <a:r>
              <a:rPr lang="ar-SA" b="1" u="sng" dirty="0" smtClean="0"/>
              <a:t>القصدير وسبائكه:</a:t>
            </a:r>
            <a:r>
              <a:rPr lang="en-US" b="1" u="sng" dirty="0" smtClean="0"/>
              <a:t>Tin and its alloys</a:t>
            </a:r>
            <a:endParaRPr lang="ar-EG" b="1" u="sng" dirty="0" smtClean="0"/>
          </a:p>
          <a:p>
            <a:pPr algn="r" rtl="1">
              <a:buNone/>
            </a:pPr>
            <a:r>
              <a:rPr lang="ar-EG" dirty="0" smtClean="0"/>
              <a:t>ينتمى القصدير إلى المعادن النادرة . وأهم خاماته الموجودة في الطبيعية هي أكسيد القصدير ( </a:t>
            </a:r>
            <a:r>
              <a:rPr lang="en-US" dirty="0" smtClean="0"/>
              <a:t>SnO</a:t>
            </a:r>
            <a:r>
              <a:rPr lang="en-US" sz="1900" b="1" dirty="0" smtClean="0"/>
              <a:t>2</a:t>
            </a:r>
            <a:r>
              <a:rPr lang="ar-EG" dirty="0" smtClean="0"/>
              <a:t> ) الذي يسمي ( الكاستيرات ) والمعروف ( بحجر القصدير ) ويكون في العادة مخلوطا بالمواد الترابية وكميات قليلة من الكبريت والزرنيخ والنحاس والحديد . يستخرج القصدير من خاماته ( حجر القصدير ) باختزال أكسيد القصدير بواسطة الفحم في أفران عاكسة وذلك بعد غسله بالماء وتنظيفه وتحميصه . </a:t>
            </a:r>
          </a:p>
          <a:p>
            <a:pPr algn="r" rtl="1">
              <a:buNone/>
            </a:pPr>
            <a:r>
              <a:rPr lang="ar-EG" dirty="0" smtClean="0"/>
              <a:t>بعد استخلاص القصدير من خاماته تتم تنقيته وتصفيته بطريقة الإسالة وذلك تسخينه على سطح فرن منحدر فيسيل القصدير المنصهر تاركا المواد الغربيه على سطح الفرن .</a:t>
            </a:r>
            <a:endParaRPr lang="en-US" dirty="0" smtClean="0"/>
          </a:p>
          <a:p>
            <a:pPr algn="r" rtl="1"/>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المحاضرة( 7)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1822</Words>
  <Application>Microsoft Office PowerPoint</Application>
  <PresentationFormat>On-screen Show (4:3)</PresentationFormat>
  <Paragraphs>125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الزنك والرصاص والقصدير</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awamy</cp:lastModifiedBy>
  <cp:revision>33</cp:revision>
  <dcterms:created xsi:type="dcterms:W3CDTF">2006-08-16T00:00:00Z</dcterms:created>
  <dcterms:modified xsi:type="dcterms:W3CDTF">2020-03-29T14:39:20Z</dcterms:modified>
</cp:coreProperties>
</file>