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9" r:id="rId4"/>
    <p:sldId id="259" r:id="rId5"/>
    <p:sldId id="260" r:id="rId6"/>
    <p:sldId id="261" r:id="rId7"/>
    <p:sldId id="262" r:id="rId8"/>
    <p:sldId id="263" r:id="rId9"/>
    <p:sldId id="264" r:id="rId10"/>
    <p:sldId id="265" r:id="rId11"/>
    <p:sldId id="266" r:id="rId12"/>
    <p:sldId id="267" r:id="rId13"/>
    <p:sldId id="268" r:id="rId14"/>
    <p:sldId id="271" r:id="rId15"/>
    <p:sldId id="272" r:id="rId16"/>
    <p:sldId id="273" r:id="rId17"/>
    <p:sldId id="274" r:id="rId18"/>
    <p:sldId id="275" r:id="rId19"/>
    <p:sldId id="276" r:id="rId20"/>
    <p:sldId id="277" r:id="rId21"/>
    <p:sldId id="25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10" Type="http://schemas.openxmlformats.org/officeDocument/2006/relationships/image" Target="../media/image12.jpeg"/><Relationship Id="rId4" Type="http://schemas.openxmlformats.org/officeDocument/2006/relationships/image" Target="../media/image6.jpeg"/><Relationship Id="rId9" Type="http://schemas.openxmlformats.org/officeDocument/2006/relationships/image" Target="../media/image1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549194" y="304800"/>
            <a:ext cx="1213805" cy="1371600"/>
          </a:xfrm>
          <a:prstGeom prst="rect">
            <a:avLst/>
          </a:prstGeom>
        </p:spPr>
      </p:pic>
      <p:sp>
        <p:nvSpPr>
          <p:cNvPr id="5" name="Subtitle 2"/>
          <p:cNvSpPr>
            <a:spLocks noGrp="1"/>
          </p:cNvSpPr>
          <p:nvPr>
            <p:ph type="subTitle" idx="1"/>
          </p:nvPr>
        </p:nvSpPr>
        <p:spPr>
          <a:xfrm>
            <a:off x="1371600" y="2667000"/>
            <a:ext cx="6400800" cy="3124200"/>
          </a:xfrm>
        </p:spPr>
        <p:txBody>
          <a:bodyPr>
            <a:noAutofit/>
          </a:bodyPr>
          <a:lstStyle/>
          <a:p>
            <a:r>
              <a:rPr lang="ar-EG" sz="6000" b="1" dirty="0" smtClean="0">
                <a:solidFill>
                  <a:srgbClr val="92D050"/>
                </a:solidFill>
                <a:latin typeface="Times New Roman" pitchFamily="18" charset="0"/>
                <a:cs typeface="Times New Roman" pitchFamily="18" charset="0"/>
              </a:rPr>
              <a:t>مواد وفلزات</a:t>
            </a:r>
            <a:r>
              <a:rPr lang="en-US" sz="4400" dirty="0" smtClean="0">
                <a:solidFill>
                  <a:srgbClr val="92D050"/>
                </a:solidFill>
                <a:latin typeface="Times New Roman" pitchFamily="18" charset="0"/>
                <a:cs typeface="Times New Roman" pitchFamily="18" charset="0"/>
              </a:rPr>
              <a:t/>
            </a:r>
            <a:br>
              <a:rPr lang="en-US" sz="4400" dirty="0" smtClean="0">
                <a:solidFill>
                  <a:srgbClr val="92D050"/>
                </a:solidFill>
                <a:latin typeface="Times New Roman" pitchFamily="18" charset="0"/>
                <a:cs typeface="Times New Roman" pitchFamily="18" charset="0"/>
              </a:rPr>
            </a:br>
            <a:r>
              <a:rPr lang="ar-EG" sz="3200" b="1" dirty="0" smtClean="0">
                <a:solidFill>
                  <a:srgbClr val="92D050"/>
                </a:solidFill>
                <a:latin typeface="Times New Roman" pitchFamily="18" charset="0"/>
                <a:cs typeface="Times New Roman" pitchFamily="18" charset="0"/>
              </a:rPr>
              <a:t>(المحاضرة العاشرة)</a:t>
            </a:r>
          </a:p>
          <a:p>
            <a:r>
              <a:rPr lang="ar-EG" sz="2400" b="1" dirty="0" smtClean="0">
                <a:solidFill>
                  <a:srgbClr val="92D050"/>
                </a:solidFill>
              </a:rPr>
              <a:t>قسم المنتجات المعدنية والحلي)</a:t>
            </a:r>
            <a:r>
              <a:rPr lang="en-US" sz="2400" b="1" dirty="0" smtClean="0">
                <a:solidFill>
                  <a:srgbClr val="92D050"/>
                </a:solidFill>
              </a:rPr>
              <a:t>)</a:t>
            </a:r>
            <a:r>
              <a:rPr lang="ar-EG" sz="4400" b="1" dirty="0" smtClean="0">
                <a:solidFill>
                  <a:srgbClr val="92D050"/>
                </a:solidFill>
              </a:rPr>
              <a:t>الفرقة الاولى</a:t>
            </a:r>
            <a:endParaRPr lang="ar-EG" sz="3600" b="1" dirty="0" smtClean="0">
              <a:solidFill>
                <a:srgbClr val="92D050"/>
              </a:solidFill>
            </a:endParaRPr>
          </a:p>
          <a:p>
            <a:r>
              <a:rPr lang="ar-EG" sz="4400" b="1" dirty="0" smtClean="0">
                <a:solidFill>
                  <a:srgbClr val="92D050"/>
                </a:solidFill>
              </a:rPr>
              <a:t>أ.م.د/ محمد العوامي محمد</a:t>
            </a:r>
          </a:p>
          <a:p>
            <a:endParaRPr lang="ar-EG" sz="4400" b="1" dirty="0">
              <a:solidFill>
                <a:schemeClr val="accent4"/>
              </a:solidFill>
            </a:endParaRPr>
          </a:p>
        </p:txBody>
      </p:sp>
    </p:spTree>
    <p:extLst>
      <p:ext uri="{BB962C8B-B14F-4D97-AF65-F5344CB8AC3E}">
        <p14:creationId xmlns="" xmlns:p14="http://schemas.microsoft.com/office/powerpoint/2010/main" val="1803331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304800"/>
            <a:ext cx="6934200" cy="5821363"/>
          </a:xfrm>
        </p:spPr>
        <p:style>
          <a:lnRef idx="1">
            <a:schemeClr val="accent4"/>
          </a:lnRef>
          <a:fillRef idx="2">
            <a:schemeClr val="accent4"/>
          </a:fillRef>
          <a:effectRef idx="1">
            <a:schemeClr val="accent4"/>
          </a:effectRef>
          <a:fontRef idx="minor">
            <a:schemeClr val="dk1"/>
          </a:fontRef>
        </p:style>
        <p:txBody>
          <a:bodyPr>
            <a:normAutofit fontScale="85000" lnSpcReduction="20000"/>
          </a:bodyPr>
          <a:lstStyle/>
          <a:p>
            <a:pPr algn="r" rtl="1">
              <a:buNone/>
            </a:pPr>
            <a:r>
              <a:rPr lang="ar-SA" sz="3800" b="1" u="sng" dirty="0" smtClean="0"/>
              <a:t>البلاستيك كبديل للمعادن.</a:t>
            </a:r>
            <a:r>
              <a:rPr lang="ar-SA" sz="3800" dirty="0" smtClean="0"/>
              <a:t> </a:t>
            </a:r>
            <a:endParaRPr lang="en-US" sz="3800" dirty="0" smtClean="0"/>
          </a:p>
          <a:p>
            <a:pPr algn="r" rtl="1"/>
            <a:r>
              <a:rPr lang="ar-SA" dirty="0" smtClean="0"/>
              <a:t>يحل البلاستيك محل المعادن في الطائرات والسيارات ويستعمل صانعو الطائرات أجنحة وأجسامًا مجمعة من البلاستيك لخفض وزن الطائرة ويترتب على ذلك تقليل الوقود المستهلك. </a:t>
            </a:r>
            <a:endParaRPr lang="ar-EG" dirty="0" smtClean="0"/>
          </a:p>
          <a:p>
            <a:pPr algn="r" rtl="1"/>
            <a:r>
              <a:rPr lang="ar-SA" dirty="0" smtClean="0"/>
              <a:t>ولا تصدأ أجزاء السيارات المصنوعة من البلاستيك ولا تتصدع بسهولة مثل الأجزاء الفلزية وهي غالبًا أسهل وأقل تكلفة في إصلاحها</a:t>
            </a:r>
            <a:r>
              <a:rPr lang="en-US" dirty="0" smtClean="0"/>
              <a:t>. </a:t>
            </a:r>
            <a:r>
              <a:rPr lang="ar-SA" dirty="0" smtClean="0"/>
              <a:t>وقد حلّ البلاستيك محل الفلزات في كثير من المباني والمواد الإنشائية، مثل المواسير، وسقوف المنازل، حيث لا تتعرض سقوف الأسطح المصنوعة من البلاستيك إلى النقر مثلما تتعرض المواد الأخرى المصنوعة من الألومنيوم. </a:t>
            </a:r>
            <a:endParaRPr lang="ar-EG" dirty="0" smtClean="0"/>
          </a:p>
          <a:p>
            <a:pPr algn="r" rtl="1"/>
            <a:r>
              <a:rPr lang="ar-SA" dirty="0" smtClean="0"/>
              <a:t>و المواسير المصنوعة من البلاستيك أخف وزنًا وأسهل في القطع والوصل</a:t>
            </a:r>
            <a:r>
              <a:rPr lang="en-US" dirty="0" smtClean="0"/>
              <a:t>. </a:t>
            </a:r>
            <a:r>
              <a:rPr lang="ar-SA" dirty="0" smtClean="0"/>
              <a:t>وإضافة إلى ما سبق فإنها لا تتآكل مثل المواسير المعدنية</a:t>
            </a:r>
            <a:r>
              <a:rPr lang="en-US" dirty="0" smtClean="0"/>
              <a:t>.</a:t>
            </a:r>
            <a:br>
              <a:rPr lang="en-US" dirty="0" smtClean="0"/>
            </a:br>
            <a:endParaRPr lang="en-US"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المحاضرة( 10)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381000"/>
            <a:ext cx="7010400" cy="5745163"/>
          </a:xfrm>
        </p:spPr>
        <p:style>
          <a:lnRef idx="1">
            <a:schemeClr val="accent4"/>
          </a:lnRef>
          <a:fillRef idx="2">
            <a:schemeClr val="accent4"/>
          </a:fillRef>
          <a:effectRef idx="1">
            <a:schemeClr val="accent4"/>
          </a:effectRef>
          <a:fontRef idx="minor">
            <a:schemeClr val="dk1"/>
          </a:fontRef>
        </p:style>
        <p:txBody>
          <a:bodyPr>
            <a:normAutofit lnSpcReduction="10000"/>
          </a:bodyPr>
          <a:lstStyle/>
          <a:p>
            <a:pPr algn="r" rtl="1">
              <a:buNone/>
            </a:pPr>
            <a:r>
              <a:rPr lang="ar-SA" b="1" u="sng" dirty="0" smtClean="0"/>
              <a:t>إحلاله محل الألياف الطبيعية والجلود الحيوانية.</a:t>
            </a:r>
            <a:r>
              <a:rPr lang="ar-SA" dirty="0" smtClean="0"/>
              <a:t> </a:t>
            </a:r>
            <a:endParaRPr lang="en-US" dirty="0" smtClean="0"/>
          </a:p>
          <a:p>
            <a:pPr algn="r" rtl="1">
              <a:buNone/>
            </a:pPr>
            <a:r>
              <a:rPr lang="ar-SA" dirty="0" smtClean="0"/>
              <a:t>يستعمل البلاستيك في صناعة النسيج كبديل للألياف الطبيعية مثل القطن والحرير والصوف.</a:t>
            </a:r>
            <a:endParaRPr lang="ar-EG" dirty="0" smtClean="0"/>
          </a:p>
          <a:p>
            <a:pPr algn="r" rtl="1">
              <a:buNone/>
            </a:pPr>
            <a:r>
              <a:rPr lang="ar-SA" b="1" u="sng" dirty="0" smtClean="0"/>
              <a:t>احلاله محل الورق. </a:t>
            </a:r>
            <a:endParaRPr lang="en-US" dirty="0" smtClean="0"/>
          </a:p>
          <a:p>
            <a:pPr algn="r" rtl="1">
              <a:buNone/>
            </a:pPr>
            <a:r>
              <a:rPr lang="ar-SA" dirty="0" smtClean="0"/>
              <a:t>حل البلاستيك محل الورق في كثير من عمليات التغليف والتعبئة.</a:t>
            </a:r>
            <a:endParaRPr lang="ar-EG" dirty="0" smtClean="0"/>
          </a:p>
          <a:p>
            <a:pPr algn="r" rtl="1">
              <a:buNone/>
            </a:pPr>
            <a:r>
              <a:rPr lang="ar-SA" b="1" u="sng" dirty="0" smtClean="0"/>
              <a:t>إحلاله محل الخشب والحجر. </a:t>
            </a:r>
            <a:endParaRPr lang="en-US" dirty="0" smtClean="0"/>
          </a:p>
          <a:p>
            <a:pPr algn="r" rtl="1">
              <a:buNone/>
            </a:pPr>
            <a:r>
              <a:rPr lang="ar-SA" dirty="0" smtClean="0"/>
              <a:t>يتم إحلال البلاستيك محل الخشب والحجارة في عمليات كثيرة. وتتخذ الأسطح المصنوعة من البلاستيك المضغوط نماذج مختلفة بعضها يشبه الرخام.</a:t>
            </a:r>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المحاضرة( 10)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304800"/>
            <a:ext cx="6858000" cy="5821363"/>
          </a:xfrm>
        </p:spPr>
        <p:style>
          <a:lnRef idx="1">
            <a:schemeClr val="accent4"/>
          </a:lnRef>
          <a:fillRef idx="2">
            <a:schemeClr val="accent4"/>
          </a:fillRef>
          <a:effectRef idx="1">
            <a:schemeClr val="accent4"/>
          </a:effectRef>
          <a:fontRef idx="minor">
            <a:schemeClr val="dk1"/>
          </a:fontRef>
        </p:style>
        <p:txBody>
          <a:bodyPr>
            <a:normAutofit fontScale="70000" lnSpcReduction="20000"/>
          </a:bodyPr>
          <a:lstStyle/>
          <a:p>
            <a:pPr algn="r" rtl="1">
              <a:buNone/>
            </a:pPr>
            <a:r>
              <a:rPr lang="ar-SA" sz="4600" b="1" u="sng" dirty="0" smtClean="0"/>
              <a:t>أنواع البلاستيك</a:t>
            </a:r>
            <a:r>
              <a:rPr lang="en-US" dirty="0" smtClean="0"/>
              <a:t/>
            </a:r>
            <a:br>
              <a:rPr lang="en-US" dirty="0" smtClean="0"/>
            </a:br>
            <a:r>
              <a:rPr lang="ar-EG" dirty="0" smtClean="0"/>
              <a:t>-</a:t>
            </a:r>
            <a:r>
              <a:rPr lang="ar-SA" dirty="0" smtClean="0"/>
              <a:t>بالرغم من وجود أشكال مختلفة للبلاستيك، إلا أن هناك نوعين أساسيين يصنفان بناء على كيفية سلوك المادة عند تسخينها. وهذان الصنفان هما :</a:t>
            </a:r>
            <a:endParaRPr lang="en-US" dirty="0" smtClean="0"/>
          </a:p>
          <a:p>
            <a:pPr algn="r" rtl="1">
              <a:buNone/>
            </a:pPr>
            <a:r>
              <a:rPr lang="ar-SA" dirty="0" smtClean="0"/>
              <a:t> </a:t>
            </a:r>
            <a:r>
              <a:rPr lang="ar-SA" sz="3400" i="1" dirty="0" smtClean="0"/>
              <a:t>1- البلاستيك الذي يتصلد بالحرارة.</a:t>
            </a:r>
            <a:r>
              <a:rPr lang="ar-EG" sz="3400" i="1" dirty="0" smtClean="0"/>
              <a:t> ( الثرموستينج )</a:t>
            </a:r>
            <a:endParaRPr lang="en-US" sz="3400" i="1" dirty="0" smtClean="0"/>
          </a:p>
          <a:p>
            <a:pPr algn="r" rtl="1">
              <a:buNone/>
            </a:pPr>
            <a:r>
              <a:rPr lang="ar-SA" sz="3400" i="1" dirty="0" smtClean="0"/>
              <a:t> 2- البلاستيك الحراري.</a:t>
            </a:r>
            <a:r>
              <a:rPr lang="ar-EG" sz="3400" i="1" dirty="0" smtClean="0"/>
              <a:t> ( الثرموبلاستيك )  </a:t>
            </a:r>
            <a:endParaRPr lang="en-US" sz="3400" i="1" dirty="0" smtClean="0"/>
          </a:p>
          <a:p>
            <a:pPr algn="r" rtl="1">
              <a:buNone/>
            </a:pPr>
            <a:r>
              <a:rPr lang="ar-SA" sz="3400" dirty="0" smtClean="0"/>
              <a:t>البلاستيك الذي يتصلد بالحرارة أو المتصلدات الحرارية، يمكن أن يُسخَّن ويتشكّل مرة واحدة فقط</a:t>
            </a:r>
            <a:r>
              <a:rPr lang="en-US" sz="3400" dirty="0" smtClean="0"/>
              <a:t>. </a:t>
            </a:r>
            <a:r>
              <a:rPr lang="ar-SA" sz="3400" dirty="0" smtClean="0"/>
              <a:t>ولا يمكن إعادة صهره أو تشكيله. وعندما تسخن المتصلدات الحرارية، تمر بتفاعل كيميائي</a:t>
            </a:r>
            <a:r>
              <a:rPr lang="en-US" sz="3400" dirty="0" smtClean="0"/>
              <a:t/>
            </a:r>
            <a:br>
              <a:rPr lang="en-US" sz="3400" dirty="0" smtClean="0"/>
            </a:br>
            <a:r>
              <a:rPr lang="ar-SA" sz="3400" dirty="0" smtClean="0"/>
              <a:t>يسمى الترابط المختلط يربط سلاسلها البوليمرية بعضها ببعض. ويشبه هذا التفاعل تصلد البيضة عندما يتم غليها, وبمجرد أن تتصلد لا يمكن أن تصبح سائلة مرة أخرى. ولأن المتصلدات الحرارية لا يمكن أن يُعاد صهرها فإن المهندسين يستعملونها في تطبيقات تتطلب مقاومة عالية للحرارة.</a:t>
            </a:r>
            <a:endParaRPr lang="ar-EG" sz="3400" dirty="0" smtClean="0"/>
          </a:p>
          <a:p>
            <a:pPr algn="r" rtl="1">
              <a:buNone/>
            </a:pPr>
            <a:r>
              <a:rPr lang="ar-SA" sz="3400" dirty="0" smtClean="0"/>
              <a:t> والمنتجات المصنوعة من البلاستيك المتصلد الحراري تتضمن مقابض أواني الطهي والصواني التي تستخدم في تعقيم الأجهزة الطبية.</a:t>
            </a:r>
            <a:endParaRPr lang="ar-EG" sz="3400" dirty="0" smtClean="0"/>
          </a:p>
          <a:p>
            <a:pPr algn="r" rtl="1">
              <a:buNone/>
            </a:pPr>
            <a:r>
              <a:rPr lang="ar-SA" sz="3400" dirty="0" smtClean="0"/>
              <a:t> البلاستيك الحراري يمكن صهره وإعادة تشكيله</a:t>
            </a:r>
            <a:r>
              <a:rPr lang="en-US" sz="3400" dirty="0" smtClean="0"/>
              <a:t>.</a:t>
            </a:r>
            <a:r>
              <a:rPr lang="en-US" dirty="0" smtClean="0"/>
              <a:t/>
            </a:r>
            <a:br>
              <a:rPr lang="en-US" dirty="0" smtClean="0"/>
            </a:br>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المحاضرة( 10)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228600"/>
            <a:ext cx="6934200" cy="5897563"/>
          </a:xfrm>
        </p:spPr>
        <p:style>
          <a:lnRef idx="1">
            <a:schemeClr val="accent4"/>
          </a:lnRef>
          <a:fillRef idx="2">
            <a:schemeClr val="accent4"/>
          </a:fillRef>
          <a:effectRef idx="1">
            <a:schemeClr val="accent4"/>
          </a:effectRef>
          <a:fontRef idx="minor">
            <a:schemeClr val="dk1"/>
          </a:fontRef>
        </p:style>
        <p:txBody>
          <a:bodyPr>
            <a:normAutofit fontScale="70000" lnSpcReduction="20000"/>
          </a:bodyPr>
          <a:lstStyle/>
          <a:p>
            <a:pPr algn="r" rtl="1">
              <a:buNone/>
            </a:pPr>
            <a:r>
              <a:rPr lang="ar-SA" dirty="0" smtClean="0"/>
              <a:t>وأغلب البلاستيك الحراري، على نقيض </a:t>
            </a:r>
            <a:r>
              <a:rPr lang="ar-SA" sz="3400" dirty="0" smtClean="0"/>
              <a:t>المتصلد الحراري، يمكن نثره على شكل سائل ينتج عنه </a:t>
            </a:r>
            <a:r>
              <a:rPr lang="ar-SA" sz="3400" i="1" u="sng" dirty="0" smtClean="0"/>
              <a:t>طلاء شديد اللمعان</a:t>
            </a:r>
            <a:r>
              <a:rPr lang="ar-SA" sz="3400" dirty="0" smtClean="0"/>
              <a:t>. ولأن جزيئاته يمكن أن تنزلق ببطء، الواحدة على الأخرى، فإن بعض البلاستيك الحراري يميل إلى فقدان شكله عند تعرضه إلى ضغط ثابت على مدى فترة طويلة من الزمن. ولهذا السبب يفضل المصنعون استعمال المتصلد الحراري في المنتجات مثل المقاعد البلاستيكية</a:t>
            </a:r>
            <a:r>
              <a:rPr lang="en-US" sz="3400" dirty="0" smtClean="0"/>
              <a:t>.</a:t>
            </a:r>
            <a:br>
              <a:rPr lang="en-US" sz="3400" dirty="0" smtClean="0"/>
            </a:br>
            <a:r>
              <a:rPr lang="ar-SA" sz="3400" dirty="0" smtClean="0"/>
              <a:t>تُصنف كل أنواع البلاستيك باعتبارها متصلِّدات حرارية وبلاستيك حراري ويعتمد في ذلك على تغيُّرها عند التسخين. </a:t>
            </a:r>
            <a:endParaRPr lang="en-US" sz="3400" dirty="0" smtClean="0"/>
          </a:p>
          <a:p>
            <a:pPr algn="r" rtl="1">
              <a:buNone/>
            </a:pPr>
            <a:r>
              <a:rPr lang="ar-EG" sz="3400" dirty="0" smtClean="0"/>
              <a:t>ومن المهم جدا للعاملين في صناعة البلاستيك التعرف الجيد على الخواص الكيميائية والفيزيائية للدائن ( </a:t>
            </a:r>
            <a:r>
              <a:rPr lang="ar-EG" sz="3400" i="1" u="sng" dirty="0" smtClean="0"/>
              <a:t>الثرموبلاستيك</a:t>
            </a:r>
            <a:r>
              <a:rPr lang="ar-EG" sz="3400" dirty="0" smtClean="0"/>
              <a:t> ) وهي مواد تلين بالحرارة وبالتالي يمكنهم الاختيار الامثل لنوعية الاستخدام المطلوب ، لذلك يجب معرفة لماذا وكيف تشغل هذه المواد بالطرق المختلفة ، فالعلاقة بين خواص كل لدينة وتأثير هذه الخواص على الطريقة المستخدمة في تشكيلها وسبب اختيار لدينة معينة لمنتج ذي خواص مميزة تتناسب مع استخدامه العملية هي مفتاح فهم صناعة البلاستيك وينبغي تذكر العوامل الثلاثة التالية وهي الخواص المميزة للراتنج وملاءمة هذه الخواص للاستخدام العملي للمنتج المطلوب.</a:t>
            </a:r>
            <a:r>
              <a:rPr lang="en-US" sz="3400" dirty="0" smtClean="0"/>
              <a:t/>
            </a:r>
            <a:br>
              <a:rPr lang="en-US" sz="3400" dirty="0" smtClean="0"/>
            </a:br>
            <a:endParaRPr lang="en-US" sz="3400"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المحاضرة( 10)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228600"/>
            <a:ext cx="6858000" cy="5897563"/>
          </a:xfrm>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pPr algn="r" rtl="1"/>
            <a:r>
              <a:rPr lang="ar-EG" dirty="0" smtClean="0"/>
              <a:t>والنوع الثاني من منتجات اللدائن هي مواد ( </a:t>
            </a:r>
            <a:r>
              <a:rPr lang="ar-EG" i="1" u="sng" dirty="0" smtClean="0"/>
              <a:t>الثرموستينج</a:t>
            </a:r>
            <a:r>
              <a:rPr lang="ar-EG" dirty="0" smtClean="0"/>
              <a:t> ) وهي من المواد التي يتم فيها عملية البلمرة بالتصلد بالحرارة ففي حين تكون مواد الثرموبلاستيك بطريقة البلمرة بالإضافة نجد أن مواد (الثرموستينج) تتكون بطريقة البلمرة بالتكثيف مما يعطينا جزئيات ذات سلاسل طويلة شبكية متقاطعة تنتج بوليمرات متينة قوية لا تنصهر أي غير قابلة لإعادة التشكيل بالحرارة ، وبالتالي فان طرق تشغيلها محدودة بالمقارنة بطرق تشغيل مواد الثرموبلاستيك كما أن العوادم الناتجة عن التشغيل لا يمكن إعادة استخدامها مرة أخري ويستخدم الكيميائي مواد الحشو كمسحوق الخشب والألياف الزجاجية  لتحسين خواص الثرموستينج في الاستخدامات العملية.</a:t>
            </a:r>
            <a:endParaRPr lang="en-US" dirty="0" smtClean="0"/>
          </a:p>
          <a:p>
            <a:endParaRPr lang="ar-E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المحاضرة( 10)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0" y="304800"/>
            <a:ext cx="6781800" cy="5821363"/>
          </a:xfrm>
        </p:spPr>
        <p:style>
          <a:lnRef idx="1">
            <a:schemeClr val="accent4"/>
          </a:lnRef>
          <a:fillRef idx="2">
            <a:schemeClr val="accent4"/>
          </a:fillRef>
          <a:effectRef idx="1">
            <a:schemeClr val="accent4"/>
          </a:effectRef>
          <a:fontRef idx="minor">
            <a:schemeClr val="dk1"/>
          </a:fontRef>
        </p:style>
        <p:txBody>
          <a:bodyPr>
            <a:normAutofit fontScale="55000" lnSpcReduction="20000"/>
          </a:bodyPr>
          <a:lstStyle/>
          <a:p>
            <a:pPr algn="r" rtl="1">
              <a:buNone/>
            </a:pPr>
            <a:r>
              <a:rPr lang="ar-SA" sz="5100" b="1" u="sng" dirty="0" smtClean="0"/>
              <a:t>المواد المتصلدة حراريًا</a:t>
            </a:r>
            <a:r>
              <a:rPr lang="ar-EG" sz="5100" dirty="0" smtClean="0"/>
              <a:t>( الثرموستينج )</a:t>
            </a:r>
            <a:endParaRPr lang="ar-EG" b="1" u="sng" dirty="0" smtClean="0"/>
          </a:p>
          <a:p>
            <a:pPr algn="r" rtl="1">
              <a:buNone/>
            </a:pPr>
            <a:r>
              <a:rPr lang="ar-EG" sz="4400" b="1" i="1" u="sng" dirty="0" smtClean="0"/>
              <a:t>1- </a:t>
            </a:r>
            <a:r>
              <a:rPr lang="ar-SA" sz="4400" b="1" i="1" u="sng" dirty="0" smtClean="0"/>
              <a:t>الأيبوكسي</a:t>
            </a:r>
            <a:r>
              <a:rPr lang="ar-SA" sz="4400" u="sng" dirty="0" smtClean="0"/>
              <a:t>. </a:t>
            </a:r>
            <a:endParaRPr lang="en-US" sz="4400" u="sng" dirty="0" smtClean="0"/>
          </a:p>
          <a:p>
            <a:pPr algn="r" rtl="1">
              <a:buNone/>
            </a:pPr>
            <a:r>
              <a:rPr lang="ar-SA" sz="4400" dirty="0" smtClean="0"/>
              <a:t>يقاوم الماء وتقلّب الطقس، ويتصلد بسرعة، وله قوةربط عالية. يستعمل في اللصق، والعناصر المسبوكة ومواد الربطالقوية اللدنة وطلاء الحماية والآلات</a:t>
            </a:r>
            <a:r>
              <a:rPr lang="en-US" sz="4400" dirty="0" smtClean="0"/>
              <a:t>.</a:t>
            </a:r>
            <a:endParaRPr lang="ar-EG" sz="4400" dirty="0" smtClean="0"/>
          </a:p>
          <a:p>
            <a:pPr algn="r" rtl="1">
              <a:buNone/>
            </a:pPr>
            <a:r>
              <a:rPr lang="ar-SA" sz="4400" b="1" i="1" u="sng" dirty="0" smtClean="0"/>
              <a:t>2- الأليليك</a:t>
            </a:r>
            <a:endParaRPr lang="en-US" sz="4400" b="1" i="1" u="sng" dirty="0" smtClean="0"/>
          </a:p>
          <a:p>
            <a:pPr algn="r" rtl="1">
              <a:buNone/>
            </a:pPr>
            <a:r>
              <a:rPr lang="ar-SA" sz="4400" dirty="0" smtClean="0"/>
              <a:t> تقاوم الحرارة وتقلبات الطقس، وتستعمل في الأجزاءالإلكترونية والطلاء للحماية من الرطوبة</a:t>
            </a:r>
            <a:r>
              <a:rPr lang="en-US" sz="4400" dirty="0" smtClean="0"/>
              <a:t>.</a:t>
            </a:r>
            <a:endParaRPr lang="ar-EG" sz="4400" dirty="0" smtClean="0"/>
          </a:p>
          <a:p>
            <a:pPr algn="r" rtl="1">
              <a:buNone/>
            </a:pPr>
            <a:r>
              <a:rPr lang="ar-SA" sz="4400" b="1" i="1" u="sng" dirty="0" smtClean="0"/>
              <a:t>3- البوليستر</a:t>
            </a:r>
            <a:r>
              <a:rPr lang="ar-SA" sz="4400" b="1" i="1" dirty="0" smtClean="0"/>
              <a:t>. </a:t>
            </a:r>
            <a:endParaRPr lang="en-US" sz="4400" b="1" i="1" dirty="0" smtClean="0"/>
          </a:p>
          <a:p>
            <a:pPr algn="r" rtl="1">
              <a:buNone/>
            </a:pPr>
            <a:r>
              <a:rPr lang="ar-SA" sz="4400" dirty="0" smtClean="0"/>
              <a:t>قوي سريع التصلد، يتشكل تحت ضغط منخفض. يستعمل فيالزوارق، وحقائب السفر، وحمامات السباحة، وهياكل السيارات،والمقاعد</a:t>
            </a:r>
            <a:endParaRPr lang="ar-EG" sz="4400" dirty="0" smtClean="0"/>
          </a:p>
          <a:p>
            <a:pPr algn="r" rtl="1">
              <a:buNone/>
            </a:pPr>
            <a:r>
              <a:rPr lang="ar-SA" sz="4400" b="1" i="1" u="sng" dirty="0" smtClean="0"/>
              <a:t>4- البول</a:t>
            </a:r>
            <a:r>
              <a:rPr lang="ar-EG" sz="4400" b="1" i="1" u="sng" dirty="0" smtClean="0"/>
              <a:t>ي </a:t>
            </a:r>
            <a:r>
              <a:rPr lang="ar-SA" sz="4400" b="1" i="1" u="sng" dirty="0" smtClean="0"/>
              <a:t>يورثيان.</a:t>
            </a:r>
            <a:endParaRPr lang="en-US" sz="4400" b="1" i="1" u="sng" dirty="0" smtClean="0"/>
          </a:p>
          <a:p>
            <a:pPr algn="r" rtl="1">
              <a:buNone/>
            </a:pPr>
            <a:r>
              <a:rPr lang="ar-SA" sz="4400" dirty="0" smtClean="0"/>
              <a:t> متين يقاوم المواد الكيميائية ويستعمل في العوازل الكهربائية والأجزاء الإنشائية، والرغاوي العازلة، وإسفنج وسادات المقاعد. ويُصْنع بنوعيات مرنة</a:t>
            </a:r>
            <a:r>
              <a:rPr lang="en-US" sz="4400" dirty="0" smtClean="0"/>
              <a:t>.</a:t>
            </a:r>
            <a:r>
              <a:rPr lang="en-US" sz="4000" dirty="0" smtClean="0"/>
              <a:t/>
            </a:r>
            <a:br>
              <a:rPr lang="en-US" sz="4000" dirty="0" smtClean="0"/>
            </a:br>
            <a:r>
              <a:rPr lang="en-US" dirty="0" smtClean="0"/>
              <a:t/>
            </a:r>
            <a:br>
              <a:rPr lang="en-US" dirty="0" smtClean="0"/>
            </a:br>
            <a:endParaRPr lang="ar-E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المحاضرة( 10)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381000"/>
            <a:ext cx="6858000" cy="5745163"/>
          </a:xfrm>
        </p:spPr>
        <p:style>
          <a:lnRef idx="1">
            <a:schemeClr val="accent4"/>
          </a:lnRef>
          <a:fillRef idx="2">
            <a:schemeClr val="accent4"/>
          </a:fillRef>
          <a:effectRef idx="1">
            <a:schemeClr val="accent4"/>
          </a:effectRef>
          <a:fontRef idx="minor">
            <a:schemeClr val="dk1"/>
          </a:fontRef>
        </p:style>
        <p:txBody>
          <a:bodyPr>
            <a:normAutofit fontScale="85000" lnSpcReduction="20000"/>
          </a:bodyPr>
          <a:lstStyle/>
          <a:p>
            <a:pPr algn="r" rtl="1">
              <a:buNone/>
            </a:pPr>
            <a:r>
              <a:rPr lang="ar-EG" b="1" i="1" dirty="0" smtClean="0"/>
              <a:t>    </a:t>
            </a:r>
            <a:r>
              <a:rPr lang="ar-SA" b="1" i="1" dirty="0" smtClean="0"/>
              <a:t>5</a:t>
            </a:r>
            <a:r>
              <a:rPr lang="ar-EG" b="1" i="1" dirty="0" smtClean="0"/>
              <a:t> </a:t>
            </a:r>
            <a:r>
              <a:rPr lang="ar-SA" b="1" i="1" dirty="0" smtClean="0"/>
              <a:t>- </a:t>
            </a:r>
            <a:r>
              <a:rPr lang="ar-SA" b="1" i="1" u="sng" dirty="0" smtClean="0"/>
              <a:t>السليكون</a:t>
            </a:r>
            <a:r>
              <a:rPr lang="en-US" b="1" i="1" dirty="0" smtClean="0"/>
              <a:t>. </a:t>
            </a:r>
          </a:p>
          <a:p>
            <a:pPr algn="r" rtl="1"/>
            <a:r>
              <a:rPr lang="ar-SA" dirty="0" smtClean="0"/>
              <a:t>يقاوم الطقس له مرونة مرتفعة وخواص كهربائية جيدة، يستعمل في حشية الأفران، والعوازل الكهربائية، والشحوم ومزيتات أخرى، وهو مقاوم للماء</a:t>
            </a:r>
            <a:r>
              <a:rPr lang="en-US" dirty="0" smtClean="0"/>
              <a:t>.</a:t>
            </a:r>
            <a:br>
              <a:rPr lang="en-US" dirty="0" smtClean="0"/>
            </a:br>
            <a:r>
              <a:rPr lang="en-US" dirty="0" smtClean="0"/>
              <a:t/>
            </a:r>
            <a:br>
              <a:rPr lang="en-US" dirty="0" smtClean="0"/>
            </a:br>
            <a:r>
              <a:rPr lang="en-US" dirty="0" smtClean="0"/>
              <a:t> </a:t>
            </a:r>
            <a:r>
              <a:rPr lang="ar-SA" b="1" i="1" u="sng" dirty="0" smtClean="0"/>
              <a:t>6-فورمالدهيد الميلامين ـ واليوريا </a:t>
            </a:r>
            <a:endParaRPr lang="en-US" b="1" i="1" u="sng" dirty="0" smtClean="0"/>
          </a:p>
          <a:p>
            <a:pPr algn="r" rtl="1"/>
            <a:r>
              <a:rPr lang="ar-SA" dirty="0" smtClean="0"/>
              <a:t>سهل التلوين، يقاوم الحرارة، عديم الرائحة، والطعم يستعمل في أدوات المائدة والمصابيح والمواد اللاصقة، والأزرار، وأسطح المناضد، والأجزاء الكهربائية، ولصق الرقائق الخشبية</a:t>
            </a:r>
            <a:r>
              <a:rPr lang="en-US" dirty="0" smtClean="0"/>
              <a:t>. .</a:t>
            </a:r>
            <a:br>
              <a:rPr lang="en-US" dirty="0" smtClean="0"/>
            </a:br>
            <a:r>
              <a:rPr lang="en-US" dirty="0" smtClean="0"/>
              <a:t/>
            </a:r>
            <a:br>
              <a:rPr lang="en-US" dirty="0" smtClean="0"/>
            </a:br>
            <a:r>
              <a:rPr lang="ar-SA" b="1" i="1" u="sng" dirty="0" smtClean="0"/>
              <a:t>7-الفينولك</a:t>
            </a:r>
            <a:r>
              <a:rPr lang="en-US" b="1" i="1" u="sng" dirty="0" smtClean="0"/>
              <a:t>. </a:t>
            </a:r>
          </a:p>
          <a:p>
            <a:pPr algn="r" rtl="1"/>
            <a:r>
              <a:rPr lang="ar-SA" dirty="0" smtClean="0"/>
              <a:t>يقاوم الحرارة والبرودة. ويستعمل في اللصق، ومقابض الأدوات، والتركيبات الكهربائية وتغطية الأسطح</a:t>
            </a:r>
            <a:r>
              <a:rPr lang="en-US" dirty="0" smtClean="0"/>
              <a:t>.</a:t>
            </a:r>
            <a:br>
              <a:rPr lang="en-US" dirty="0" smtClean="0"/>
            </a:br>
            <a:endParaRPr lang="ar-E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المحاضرة( 10)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0" y="304800"/>
            <a:ext cx="6781800" cy="6096000"/>
          </a:xfrm>
        </p:spPr>
        <p:style>
          <a:lnRef idx="1">
            <a:schemeClr val="accent4"/>
          </a:lnRef>
          <a:fillRef idx="2">
            <a:schemeClr val="accent4"/>
          </a:fillRef>
          <a:effectRef idx="1">
            <a:schemeClr val="accent4"/>
          </a:effectRef>
          <a:fontRef idx="minor">
            <a:schemeClr val="dk1"/>
          </a:fontRef>
        </p:style>
        <p:txBody>
          <a:bodyPr>
            <a:normAutofit fontScale="70000" lnSpcReduction="20000"/>
          </a:bodyPr>
          <a:lstStyle/>
          <a:p>
            <a:pPr algn="r" rtl="1">
              <a:buNone/>
            </a:pPr>
            <a:r>
              <a:rPr lang="ar-SA" sz="4600" b="1" u="sng" dirty="0" smtClean="0"/>
              <a:t>مواد البلاستيك الحراري </a:t>
            </a:r>
            <a:r>
              <a:rPr lang="ar-EG" sz="4600" b="1" u="sng" dirty="0" smtClean="0"/>
              <a:t>أو التي تلين بالحرارة </a:t>
            </a:r>
          </a:p>
          <a:p>
            <a:pPr algn="r" rtl="1">
              <a:buNone/>
            </a:pPr>
            <a:r>
              <a:rPr lang="ar-EG" sz="4000" dirty="0" smtClean="0"/>
              <a:t>( الثرموبلاستيك )</a:t>
            </a:r>
            <a:endParaRPr lang="en-US" sz="4000" dirty="0" smtClean="0"/>
          </a:p>
          <a:p>
            <a:pPr algn="r" rtl="1">
              <a:buNone/>
            </a:pPr>
            <a:r>
              <a:rPr lang="ar-EG" sz="3600" b="1" i="1" u="sng" dirty="0" smtClean="0"/>
              <a:t>1 -</a:t>
            </a:r>
            <a:r>
              <a:rPr lang="ar-SA" sz="3600" b="1" i="1" u="sng" dirty="0" smtClean="0"/>
              <a:t>أ.ب.س (أكريلونيتريل ـ بوتادين ـ ستيرين) </a:t>
            </a:r>
            <a:r>
              <a:rPr lang="en-US" sz="3600" b="1" i="1" u="sng" dirty="0" smtClean="0"/>
              <a:t>A.B.S</a:t>
            </a:r>
            <a:endParaRPr lang="en-US" sz="3600" b="1" i="1" dirty="0" smtClean="0"/>
          </a:p>
          <a:p>
            <a:pPr algn="r" rtl="1"/>
            <a:r>
              <a:rPr lang="ar-SA" sz="3800" dirty="0" smtClean="0"/>
              <a:t>قوي، لا يبلى بسرعة، يقاوم التبقع والمواد الكيميائية ويستعمل للهواتف والعجلات والأيادي وأجزاء الأدوات والحقائب والأنابيب</a:t>
            </a:r>
            <a:r>
              <a:rPr lang="en-US" sz="3800" dirty="0" smtClean="0"/>
              <a:t/>
            </a:r>
            <a:br>
              <a:rPr lang="en-US" sz="3800" dirty="0" smtClean="0"/>
            </a:br>
            <a:r>
              <a:rPr lang="ar-SA" sz="3800" b="1" i="1" u="sng" dirty="0" smtClean="0"/>
              <a:t>2-الإسيتال. </a:t>
            </a:r>
            <a:endParaRPr lang="en-US" sz="3800" b="1" i="1" dirty="0" smtClean="0"/>
          </a:p>
          <a:p>
            <a:pPr algn="r" rtl="1"/>
            <a:r>
              <a:rPr lang="ar-SA" sz="3800" dirty="0" smtClean="0"/>
              <a:t>متين جاف، ويحافظ على شكله تحت الضغط، له درجة انصهار عالية، يستعمل في المبردات الكهربائية، وأجزاء الغسالات والكامات والعجلات</a:t>
            </a:r>
            <a:endParaRPr lang="en-US" sz="3800" dirty="0" smtClean="0"/>
          </a:p>
          <a:p>
            <a:pPr algn="r" rtl="1">
              <a:buNone/>
            </a:pPr>
            <a:r>
              <a:rPr lang="ar-SA" sz="3800" b="1" i="1" u="sng" dirty="0" smtClean="0"/>
              <a:t>3-</a:t>
            </a:r>
            <a:r>
              <a:rPr lang="en-US" sz="3800" b="1" i="1" u="sng" dirty="0" smtClean="0"/>
              <a:t> .</a:t>
            </a:r>
            <a:r>
              <a:rPr lang="ar-SA" sz="3800" b="1" i="1" u="sng" dirty="0" smtClean="0"/>
              <a:t>الأكريليك</a:t>
            </a:r>
            <a:r>
              <a:rPr lang="ar-SA" sz="3800" u="sng" dirty="0" smtClean="0"/>
              <a:t>.</a:t>
            </a:r>
            <a:endParaRPr lang="en-US" sz="3800" dirty="0" smtClean="0"/>
          </a:p>
          <a:p>
            <a:pPr algn="r" rtl="1"/>
            <a:r>
              <a:rPr lang="ar-SA" sz="3800" dirty="0" smtClean="0"/>
              <a:t> يقاوم الطقس والكيميائيات، وسهل التلوين، يتمتع بشفافية عالية ويستعمل في العدسات الضوئية، والغطاء الشفاف لركن الطيار في الطائرات، والمعارض، والإشارات، والمصابيح الخلفية للسيارات والأقمشة والطلاء</a:t>
            </a:r>
            <a:r>
              <a:rPr lang="en-US" sz="3800" dirty="0" smtClean="0"/>
              <a:t>.</a:t>
            </a:r>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المحاضرة( 10)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304800"/>
            <a:ext cx="6934200" cy="5821363"/>
          </a:xfrm>
        </p:spPr>
        <p:style>
          <a:lnRef idx="1">
            <a:schemeClr val="accent4"/>
          </a:lnRef>
          <a:fillRef idx="2">
            <a:schemeClr val="accent4"/>
          </a:fillRef>
          <a:effectRef idx="1">
            <a:schemeClr val="accent4"/>
          </a:effectRef>
          <a:fontRef idx="minor">
            <a:schemeClr val="dk1"/>
          </a:fontRef>
        </p:style>
        <p:txBody>
          <a:bodyPr>
            <a:normAutofit fontScale="85000" lnSpcReduction="20000"/>
          </a:bodyPr>
          <a:lstStyle/>
          <a:p>
            <a:pPr algn="r" rtl="1">
              <a:buNone/>
            </a:pPr>
            <a:r>
              <a:rPr lang="ar-SA" b="1" i="1" u="sng" dirty="0" smtClean="0"/>
              <a:t>4-البولي تترافلوروايثلين. </a:t>
            </a:r>
            <a:endParaRPr lang="en-US" b="1" i="1" dirty="0" smtClean="0"/>
          </a:p>
          <a:p>
            <a:pPr algn="r" rtl="1"/>
            <a:r>
              <a:rPr lang="ar-SA" dirty="0" smtClean="0"/>
              <a:t>يقاوم الحرارة والمواد الكيميائية وينزلق بسهولة. يستعمل في عزل الكبلات وقواعد الصمامات والحوامل، وأطواق منع التسرب وطلاء القدور الشرائح والكامات</a:t>
            </a:r>
            <a:r>
              <a:rPr lang="en-US" dirty="0" smtClean="0"/>
              <a:t>.</a:t>
            </a:r>
          </a:p>
          <a:p>
            <a:pPr algn="r" rtl="1">
              <a:buNone/>
            </a:pPr>
            <a:r>
              <a:rPr lang="ar-SA" b="1" i="1" u="sng" dirty="0" smtClean="0"/>
              <a:t>5- خلات السليلوز.</a:t>
            </a:r>
            <a:r>
              <a:rPr lang="ar-SA" b="1" i="1" dirty="0" smtClean="0"/>
              <a:t> </a:t>
            </a:r>
            <a:endParaRPr lang="en-US" b="1" i="1" dirty="0" smtClean="0"/>
          </a:p>
          <a:p>
            <a:pPr algn="r" rtl="1"/>
            <a:r>
              <a:rPr lang="ar-SA" dirty="0" smtClean="0"/>
              <a:t>متين، شفاف، يستخدم في لعب الأطفال، والحلى الشخصية والمنزلية، والمقابض، والتغليف، وأفلام التصوير الضوئي، وأدوات حماية الآلات</a:t>
            </a:r>
            <a:r>
              <a:rPr lang="en-US" dirty="0" smtClean="0"/>
              <a:t>.</a:t>
            </a:r>
            <a:br>
              <a:rPr lang="en-US" dirty="0" smtClean="0"/>
            </a:br>
            <a:r>
              <a:rPr lang="ar-SA" b="1" i="1" u="sng" dirty="0" smtClean="0"/>
              <a:t>6- زبدات خلات السليلوز. </a:t>
            </a:r>
            <a:endParaRPr lang="en-US" b="1" i="1" u="sng" dirty="0" smtClean="0"/>
          </a:p>
          <a:p>
            <a:pPr algn="r" rtl="1"/>
            <a:r>
              <a:rPr lang="ar-SA" dirty="0" smtClean="0"/>
              <a:t>متين يقاوم الماء. ويستعمل في عجلات قيادة السيارات والأنابيب وأيادي الآلات والأجزاء الصناعية</a:t>
            </a:r>
            <a:r>
              <a:rPr lang="en-US" dirty="0" smtClean="0"/>
              <a:t>.</a:t>
            </a:r>
            <a:br>
              <a:rPr lang="en-US" dirty="0" smtClean="0"/>
            </a:br>
            <a:r>
              <a:rPr lang="ar-EG" b="1" i="1" u="sng" dirty="0" smtClean="0"/>
              <a:t>7- </a:t>
            </a:r>
            <a:r>
              <a:rPr lang="ar-SA" b="1" i="1" u="sng" dirty="0" smtClean="0"/>
              <a:t>كلوريد البولي نيلدين</a:t>
            </a:r>
            <a:r>
              <a:rPr lang="ar-SA" u="sng" dirty="0" smtClean="0"/>
              <a:t>. </a:t>
            </a:r>
            <a:endParaRPr lang="en-US" dirty="0" smtClean="0"/>
          </a:p>
          <a:p>
            <a:pPr algn="r" rtl="1"/>
            <a:r>
              <a:rPr lang="ar-SA" dirty="0" smtClean="0"/>
              <a:t>بلوري نظيف متين. يستعمل في تعبئة وتغليف اللحوم والأطعمة الأخرى</a:t>
            </a:r>
            <a:r>
              <a:rPr lang="en-US" dirty="0" smtClean="0"/>
              <a:t>.</a:t>
            </a:r>
            <a:br>
              <a:rPr lang="en-US" dirty="0" smtClean="0"/>
            </a:br>
            <a:endParaRPr lang="ar-E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المحاضرة( 10)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228600"/>
            <a:ext cx="6934200" cy="5897563"/>
          </a:xfrm>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pPr algn="r" rtl="1">
              <a:buNone/>
            </a:pPr>
            <a:r>
              <a:rPr lang="ar-SA" u="sng" dirty="0" smtClean="0"/>
              <a:t>- </a:t>
            </a:r>
            <a:r>
              <a:rPr lang="ar-SA" b="1" i="1" u="sng" dirty="0" smtClean="0"/>
              <a:t>كلوريد</a:t>
            </a:r>
            <a:r>
              <a:rPr lang="ar-EG" b="1" i="1" u="sng" dirty="0" smtClean="0"/>
              <a:t>(البولي )</a:t>
            </a:r>
            <a:r>
              <a:rPr lang="ar-SA" b="1" i="1" u="sng" dirty="0" smtClean="0"/>
              <a:t> متعدد الفينيل. </a:t>
            </a:r>
            <a:r>
              <a:rPr lang="ar-SA" b="1" i="1" dirty="0" smtClean="0"/>
              <a:t>( </a:t>
            </a:r>
            <a:r>
              <a:rPr lang="en-US" b="1" i="1" dirty="0" smtClean="0"/>
              <a:t>P.V.C.</a:t>
            </a:r>
            <a:r>
              <a:rPr lang="ar-SA" b="1" i="1" dirty="0" smtClean="0"/>
              <a:t> )</a:t>
            </a:r>
            <a:endParaRPr lang="en-US" b="1" i="1" dirty="0" smtClean="0"/>
          </a:p>
          <a:p>
            <a:pPr algn="r" rtl="1"/>
            <a:r>
              <a:rPr lang="ar-SA" dirty="0" smtClean="0"/>
              <a:t>قوي سهل التلوين، جسيء أو مرن يقاوم الكشط ويستعمل في الجلد الصناعي والأقراص والتعبئة والتغليف، والأنابيب، والعوازل الكهربائية، وتغطية الأرضيات</a:t>
            </a:r>
            <a:r>
              <a:rPr lang="en-US" dirty="0" smtClean="0"/>
              <a:t>.</a:t>
            </a:r>
            <a:br>
              <a:rPr lang="en-US" dirty="0" smtClean="0"/>
            </a:br>
            <a:r>
              <a:rPr lang="ar-SA" i="1" u="sng" dirty="0" smtClean="0"/>
              <a:t>9</a:t>
            </a:r>
            <a:r>
              <a:rPr lang="ar-SA" b="1" i="1" u="sng" dirty="0" smtClean="0"/>
              <a:t>-</a:t>
            </a:r>
            <a:r>
              <a:rPr lang="ar-EG" b="1" i="1" u="sng" dirty="0" smtClean="0"/>
              <a:t>(البولي)</a:t>
            </a:r>
            <a:r>
              <a:rPr lang="ar-SA" b="1" i="1" u="sng" dirty="0" smtClean="0"/>
              <a:t> متعدد الإثيلين. </a:t>
            </a:r>
            <a:endParaRPr lang="en-US" b="1" i="1" dirty="0" smtClean="0"/>
          </a:p>
          <a:p>
            <a:pPr algn="r" rtl="1"/>
            <a:r>
              <a:rPr lang="ar-SA" dirty="0" smtClean="0"/>
              <a:t>خفيف الوزن، مرن، له ملمس شمعي، يستعمل في صناعة القوارير وفي التغليف والتعبئة والعوازل الكهربائية</a:t>
            </a:r>
            <a:r>
              <a:rPr lang="en-US" dirty="0" smtClean="0"/>
              <a:t>.</a:t>
            </a:r>
            <a:br>
              <a:rPr lang="en-US" dirty="0" smtClean="0"/>
            </a:br>
            <a:r>
              <a:rPr lang="ar-SA" b="1" i="1" u="sng" dirty="0" smtClean="0"/>
              <a:t>10- </a:t>
            </a:r>
            <a:r>
              <a:rPr lang="ar-EG" b="1" i="1" u="sng" dirty="0" smtClean="0"/>
              <a:t>(البولي</a:t>
            </a:r>
            <a:r>
              <a:rPr lang="ar-EG" b="1" i="1" u="sng" dirty="0" smtClean="0"/>
              <a:t>) </a:t>
            </a:r>
            <a:r>
              <a:rPr lang="ar-SA" b="1" i="1" u="sng" dirty="0" smtClean="0"/>
              <a:t>متعدد البروبلين</a:t>
            </a:r>
            <a:r>
              <a:rPr lang="ar-SA" b="1" i="1" u="sng" dirty="0" smtClean="0"/>
              <a:t>.</a:t>
            </a:r>
            <a:r>
              <a:rPr lang="ar-SA" b="1" i="1" dirty="0" smtClean="0"/>
              <a:t> </a:t>
            </a:r>
            <a:endParaRPr lang="en-US" b="1" i="1" dirty="0" smtClean="0"/>
          </a:p>
          <a:p>
            <a:pPr algn="r" rtl="1"/>
            <a:r>
              <a:rPr lang="ar-SA" dirty="0" smtClean="0"/>
              <a:t>خفيف الوزن، يقاوم الحرارة والمواد الكيميائية ويستعمل في الحبال والتغليف والتعبئة، وأجزاء السيارات، وقوارير الأطفال، وأجزاء المعدات، وصناعة السجاد</a:t>
            </a:r>
            <a:r>
              <a:rPr lang="en-US" dirty="0" smtClean="0"/>
              <a:t/>
            </a:r>
            <a:br>
              <a:rPr lang="en-US" dirty="0" smtClean="0"/>
            </a:br>
            <a:endParaRPr lang="ar-E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المحاضرة( 10)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solidFill>
                  <a:srgbClr val="FFC000"/>
                </a:solidFill>
              </a:rPr>
              <a:t>صناعة اللدائن</a:t>
            </a:r>
            <a:r>
              <a:rPr lang="ar-EG" b="1" dirty="0" smtClean="0">
                <a:solidFill>
                  <a:srgbClr val="FFC000"/>
                </a:solidFill>
              </a:rPr>
              <a:t>(البلاستيك)</a:t>
            </a:r>
            <a:r>
              <a:rPr lang="ar-SA" b="1" dirty="0" smtClean="0">
                <a:solidFill>
                  <a:srgbClr val="FFC000"/>
                </a:solidFill>
              </a:rPr>
              <a:t> </a:t>
            </a:r>
            <a:r>
              <a:rPr lang="en-US" b="1" dirty="0" smtClean="0">
                <a:solidFill>
                  <a:srgbClr val="FFC000"/>
                </a:solidFill>
              </a:rPr>
              <a:t> </a:t>
            </a:r>
            <a:r>
              <a:rPr lang="en-US" dirty="0" smtClean="0"/>
              <a:t/>
            </a:r>
            <a:br>
              <a:rPr lang="en-US" dirty="0" smtClean="0"/>
            </a:br>
            <a:endParaRPr lang="en-US" dirty="0"/>
          </a:p>
        </p:txBody>
      </p:sp>
      <p:sp>
        <p:nvSpPr>
          <p:cNvPr id="3" name="Content Placeholder 2"/>
          <p:cNvSpPr>
            <a:spLocks noGrp="1"/>
          </p:cNvSpPr>
          <p:nvPr>
            <p:ph idx="1"/>
          </p:nvPr>
        </p:nvSpPr>
        <p:spPr>
          <a:xfrm>
            <a:off x="457200" y="1981200"/>
            <a:ext cx="8229600" cy="4144963"/>
          </a:xfrm>
        </p:spPr>
        <p:style>
          <a:lnRef idx="1">
            <a:schemeClr val="accent4"/>
          </a:lnRef>
          <a:fillRef idx="2">
            <a:schemeClr val="accent4"/>
          </a:fillRef>
          <a:effectRef idx="1">
            <a:schemeClr val="accent4"/>
          </a:effectRef>
          <a:fontRef idx="minor">
            <a:schemeClr val="dk1"/>
          </a:fontRef>
        </p:style>
        <p:txBody>
          <a:bodyPr>
            <a:normAutofit fontScale="85000" lnSpcReduction="20000"/>
          </a:bodyPr>
          <a:lstStyle/>
          <a:p>
            <a:pPr algn="r" rtl="1"/>
            <a:r>
              <a:rPr lang="ar-EG" sz="3800" b="1" u="sng" dirty="0" smtClean="0"/>
              <a:t>مقدمة</a:t>
            </a:r>
          </a:p>
          <a:p>
            <a:pPr algn="r" rtl="1"/>
            <a:r>
              <a:rPr lang="ar-SA" dirty="0" smtClean="0"/>
              <a:t>لقد اصبح البلاستيك </a:t>
            </a:r>
            <a:r>
              <a:rPr lang="ar-EG" dirty="0" smtClean="0"/>
              <a:t>من الخامات الهامة </a:t>
            </a:r>
            <a:r>
              <a:rPr lang="ar-SA" dirty="0" smtClean="0"/>
              <a:t>في المجتمع الذي نعيشه مكونا حضارة كاملة بما يفرزه لنا من جديد التصميمات والأشكال كل يوم بما يجعلنا نقول بكل اطمئنان إننا نعيش عصر البلاستيك الذي هو راتنجات صناعية تنتج من تفاعلات كيميائية لمواد عضوية ، وترتبط صناعة البلاستيك ارتباطا وثيقا ببعض الصناعات الأساسية العصرية كتقطير البترول وصناعات الحديد والصلب والصناعات الكيميائية ، كما أنها تدخل مباشرة في صناعات أخرى لا حصر لها كالصناعات المعدنية والأخشاب وكابلات الكهرباء والإلكترونيات والأجهزة المنزلية وصناعات التغليف .. الخ</a:t>
            </a:r>
            <a:r>
              <a:rPr lang="en-US" dirty="0" smtClean="0"/>
              <a:t> </a:t>
            </a:r>
            <a:r>
              <a:rPr lang="ar-EG" dirty="0" smtClean="0"/>
              <a:t>(كما بالشكل التالي)</a:t>
            </a:r>
            <a:r>
              <a:rPr lang="en-US" dirty="0" smtClean="0"/>
              <a:t/>
            </a:r>
            <a:br>
              <a:rPr lang="en-US" dirty="0" smtClean="0"/>
            </a:br>
            <a:endParaRPr lang="en-US"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المحاضرة( 10)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152400"/>
            <a:ext cx="6858000" cy="5973763"/>
          </a:xfrm>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pPr algn="r" rtl="1">
              <a:buNone/>
            </a:pPr>
            <a:r>
              <a:rPr lang="ar-SA" b="1" i="1" u="sng" dirty="0" smtClean="0"/>
              <a:t>11-</a:t>
            </a:r>
            <a:r>
              <a:rPr lang="ar-EG" b="1" i="1" u="sng" dirty="0" smtClean="0"/>
              <a:t>(البولي)</a:t>
            </a:r>
            <a:r>
              <a:rPr lang="ar-SA" b="1" i="1" u="sng" dirty="0" smtClean="0"/>
              <a:t>متعدد الستيرين.</a:t>
            </a:r>
            <a:r>
              <a:rPr lang="ar-SA" b="1" i="1" dirty="0" smtClean="0"/>
              <a:t> </a:t>
            </a:r>
            <a:endParaRPr lang="en-US" b="1" i="1" dirty="0" smtClean="0"/>
          </a:p>
          <a:p>
            <a:pPr algn="r" rtl="1"/>
            <a:r>
              <a:rPr lang="ar-SA" dirty="0" smtClean="0"/>
              <a:t>خفيف الوزن، عديم الطعم واللون، يستعمل في المعدات المنزلية والعوازل الكهربائية وصناديق </a:t>
            </a:r>
            <a:r>
              <a:rPr lang="ar-EG" dirty="0" smtClean="0"/>
              <a:t>اجهزة الراديو</a:t>
            </a:r>
            <a:r>
              <a:rPr lang="ar-SA" dirty="0" smtClean="0"/>
              <a:t> </a:t>
            </a:r>
            <a:r>
              <a:rPr lang="ar-SA" dirty="0" smtClean="0"/>
              <a:t>والتغليف والتعبئة</a:t>
            </a:r>
            <a:r>
              <a:rPr lang="en-US" dirty="0" smtClean="0"/>
              <a:t>.</a:t>
            </a:r>
            <a:br>
              <a:rPr lang="en-US" dirty="0" smtClean="0"/>
            </a:br>
            <a:r>
              <a:rPr lang="ar-SA" b="1" i="1" u="sng" dirty="0" smtClean="0"/>
              <a:t>12-</a:t>
            </a:r>
            <a:r>
              <a:rPr lang="ar-EG" b="1" i="1" u="sng" dirty="0" smtClean="0"/>
              <a:t> (البولي) </a:t>
            </a:r>
            <a:r>
              <a:rPr lang="ar-SA" b="1" i="1" u="sng" dirty="0" smtClean="0"/>
              <a:t>متعدد الكربونات.</a:t>
            </a:r>
            <a:r>
              <a:rPr lang="ar-SA" b="1" i="1" dirty="0" smtClean="0"/>
              <a:t> </a:t>
            </a:r>
            <a:endParaRPr lang="en-US" b="1" i="1" dirty="0" smtClean="0"/>
          </a:p>
          <a:p>
            <a:pPr algn="r" rtl="1"/>
            <a:r>
              <a:rPr lang="ar-SA" dirty="0" smtClean="0"/>
              <a:t>يقاوم الحرارة، ذو متانة كبيرة في مقاومة الصدمات، يستعمل في أجزاء آلات الحواسيب، الموصلات الكهربائية، مُشكلات اللفات، وناشرات الضوء، والنوافذ، وعدسات النظارات الواقية والجزء الشفاف لركن الطيار</a:t>
            </a:r>
            <a:r>
              <a:rPr lang="en-US" dirty="0" smtClean="0"/>
              <a:t>.</a:t>
            </a:r>
            <a:br>
              <a:rPr lang="en-US" dirty="0" smtClean="0"/>
            </a:br>
            <a:r>
              <a:rPr lang="ar-SA" b="1" i="1" u="sng" dirty="0" smtClean="0"/>
              <a:t>13- النيلون. </a:t>
            </a:r>
            <a:endParaRPr lang="en-US" b="1" i="1" dirty="0" smtClean="0"/>
          </a:p>
          <a:p>
            <a:pPr algn="r" rtl="1"/>
            <a:r>
              <a:rPr lang="ar-SA" dirty="0" smtClean="0"/>
              <a:t>قوي، نابض، يقاوم الكشط وله خواص كهربائية جيدة</a:t>
            </a:r>
            <a:r>
              <a:rPr lang="en-US" dirty="0" smtClean="0"/>
              <a:t>. </a:t>
            </a:r>
            <a:r>
              <a:rPr lang="ar-SA" dirty="0" smtClean="0"/>
              <a:t>يستعمل في الأقمشة والتروس والمحامل والأجزاء الخاصة بالحاسوب والمعدات الكهربائية وصناعة السجاد</a:t>
            </a:r>
            <a:r>
              <a:rPr lang="en-US" dirty="0" smtClean="0"/>
              <a:t>.</a:t>
            </a:r>
          </a:p>
          <a:p>
            <a:pPr algn="r" rtl="1">
              <a:buNone/>
            </a:pPr>
            <a:endParaRPr lang="ar-E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المحاضرة( 10)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a:t>
            </a:r>
            <a:r>
              <a:rPr kumimoji="0" lang="ar-EG" sz="1600" b="1" i="0" u="none" strike="noStrike" kern="1200" cap="none" spc="0" normalizeH="0" baseline="0" noProof="0" smtClean="0">
                <a:ln>
                  <a:noFill/>
                </a:ln>
                <a:solidFill>
                  <a:schemeClr val="tx1"/>
                </a:solidFill>
                <a:effectLst/>
                <a:uLnTx/>
                <a:uFillTx/>
                <a:latin typeface="+mn-lt"/>
                <a:ea typeface="+mn-ea"/>
                <a:cs typeface="+mn-cs"/>
              </a:rPr>
              <a:t>( 10)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5" name="Content Placeholder 2"/>
          <p:cNvSpPr>
            <a:spLocks noGrp="1"/>
          </p:cNvSpPr>
          <p:nvPr>
            <p:ph idx="1"/>
          </p:nvPr>
        </p:nvSpPr>
        <p:spPr>
          <a:xfrm>
            <a:off x="533400" y="3200400"/>
            <a:ext cx="8229600" cy="2286000"/>
          </a:xfrm>
        </p:spPr>
        <p:style>
          <a:lnRef idx="1">
            <a:schemeClr val="accent4"/>
          </a:lnRef>
          <a:fillRef idx="2">
            <a:schemeClr val="accent4"/>
          </a:fillRef>
          <a:effectRef idx="1">
            <a:schemeClr val="accent4"/>
          </a:effectRef>
          <a:fontRef idx="minor">
            <a:schemeClr val="dk1"/>
          </a:fontRef>
        </p:style>
        <p:txBody>
          <a:bodyPr/>
          <a:lstStyle/>
          <a:p>
            <a:pPr algn="ctr">
              <a:buNone/>
            </a:pPr>
            <a:r>
              <a:rPr lang="ar-EG" b="1" u="sng" dirty="0" smtClean="0">
                <a:solidFill>
                  <a:srgbClr val="0070C0"/>
                </a:solidFill>
                <a:latin typeface="Andalus" pitchFamily="18" charset="-78"/>
                <a:cs typeface="Andalus" pitchFamily="18" charset="-78"/>
              </a:rPr>
              <a:t>والى لقاء آخر في المحاضرة القادمة ان شاء الله</a:t>
            </a:r>
          </a:p>
          <a:p>
            <a:pPr algn="ctr">
              <a:buNone/>
            </a:pPr>
            <a:endParaRPr lang="ar-EG" b="1" u="sng" dirty="0" smtClean="0">
              <a:solidFill>
                <a:srgbClr val="0070C0"/>
              </a:solidFill>
              <a:latin typeface="Andalus" pitchFamily="18" charset="-78"/>
              <a:cs typeface="Andalus" pitchFamily="18" charset="-78"/>
            </a:endParaRPr>
          </a:p>
          <a:p>
            <a:pPr algn="ctr">
              <a:buNone/>
            </a:pPr>
            <a:r>
              <a:rPr lang="ar-EG" b="1" u="sng" dirty="0" smtClean="0">
                <a:solidFill>
                  <a:srgbClr val="0070C0"/>
                </a:solidFill>
                <a:latin typeface="Andalus" pitchFamily="18" charset="-78"/>
                <a:cs typeface="Andalus" pitchFamily="18" charset="-78"/>
              </a:rPr>
              <a:t>والسلام عليكم ورحمة الله</a:t>
            </a:r>
          </a:p>
          <a:p>
            <a:endParaRPr lang="ar-EG" dirty="0"/>
          </a:p>
        </p:txBody>
      </p:sp>
    </p:spTree>
    <p:extLst>
      <p:ext uri="{BB962C8B-B14F-4D97-AF65-F5344CB8AC3E}">
        <p14:creationId xmlns="" xmlns:p14="http://schemas.microsoft.com/office/powerpoint/2010/main" val="57773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المحاضرة( 10)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pic>
        <p:nvPicPr>
          <p:cNvPr id="6" name="Picture 14" descr="Art Deco Stainless Steel Coffee &amp; Tea Set from Létang &amp; Rémy ..."/>
          <p:cNvPicPr>
            <a:picLocks noChangeAspect="1" noChangeArrowheads="1"/>
          </p:cNvPicPr>
          <p:nvPr/>
        </p:nvPicPr>
        <p:blipFill>
          <a:blip r:embed="rId2" cstate="print"/>
          <a:srcRect/>
          <a:stretch>
            <a:fillRect/>
          </a:stretch>
        </p:blipFill>
        <p:spPr bwMode="auto">
          <a:xfrm rot="21350043">
            <a:off x="1432944" y="2271144"/>
            <a:ext cx="1752600" cy="1752600"/>
          </a:xfrm>
          <a:prstGeom prst="rect">
            <a:avLst/>
          </a:prstGeom>
          <a:noFill/>
        </p:spPr>
      </p:pic>
      <p:pic>
        <p:nvPicPr>
          <p:cNvPr id="7" name="Picture 16" descr="Avanchy Stainless Steel Baby Spoons 2 Pack. (Older Babies)"/>
          <p:cNvPicPr>
            <a:picLocks noChangeAspect="1" noChangeArrowheads="1"/>
          </p:cNvPicPr>
          <p:nvPr/>
        </p:nvPicPr>
        <p:blipFill>
          <a:blip r:embed="rId3" cstate="print"/>
          <a:srcRect/>
          <a:stretch>
            <a:fillRect/>
          </a:stretch>
        </p:blipFill>
        <p:spPr bwMode="auto">
          <a:xfrm>
            <a:off x="7467600" y="1828800"/>
            <a:ext cx="1676400" cy="1676400"/>
          </a:xfrm>
          <a:prstGeom prst="rect">
            <a:avLst/>
          </a:prstGeom>
          <a:noFill/>
        </p:spPr>
      </p:pic>
      <p:pic>
        <p:nvPicPr>
          <p:cNvPr id="8" name="Picture 20" descr="ANNONS 5-piece cookware set - glass, stainless steel - IKEA"/>
          <p:cNvPicPr>
            <a:picLocks noChangeAspect="1" noChangeArrowheads="1"/>
          </p:cNvPicPr>
          <p:nvPr/>
        </p:nvPicPr>
        <p:blipFill>
          <a:blip r:embed="rId4" cstate="print"/>
          <a:srcRect/>
          <a:stretch>
            <a:fillRect/>
          </a:stretch>
        </p:blipFill>
        <p:spPr bwMode="auto">
          <a:xfrm rot="19661885">
            <a:off x="5390792" y="1733192"/>
            <a:ext cx="1905000" cy="1905000"/>
          </a:xfrm>
          <a:prstGeom prst="rect">
            <a:avLst/>
          </a:prstGeom>
          <a:noFill/>
        </p:spPr>
      </p:pic>
      <p:pic>
        <p:nvPicPr>
          <p:cNvPr id="9" name="Picture 24" descr="Brentwood 6.8 Liter Aluminum Pressure Cooker - Walmart.com ..."/>
          <p:cNvPicPr>
            <a:picLocks noChangeAspect="1" noChangeArrowheads="1"/>
          </p:cNvPicPr>
          <p:nvPr/>
        </p:nvPicPr>
        <p:blipFill>
          <a:blip r:embed="rId5" cstate="print"/>
          <a:srcRect/>
          <a:stretch>
            <a:fillRect/>
          </a:stretch>
        </p:blipFill>
        <p:spPr bwMode="auto">
          <a:xfrm>
            <a:off x="3429000" y="1752600"/>
            <a:ext cx="1981200" cy="1981200"/>
          </a:xfrm>
          <a:prstGeom prst="rect">
            <a:avLst/>
          </a:prstGeom>
          <a:noFill/>
        </p:spPr>
      </p:pic>
      <p:pic>
        <p:nvPicPr>
          <p:cNvPr id="10" name="Picture 2" descr="سعر 4-Piece 304 Stainless Steel Flatware Sets Including Fork ..."/>
          <p:cNvPicPr>
            <a:picLocks noChangeAspect="1" noChangeArrowheads="1"/>
          </p:cNvPicPr>
          <p:nvPr/>
        </p:nvPicPr>
        <p:blipFill>
          <a:blip r:embed="rId6" cstate="print"/>
          <a:srcRect/>
          <a:stretch>
            <a:fillRect/>
          </a:stretch>
        </p:blipFill>
        <p:spPr bwMode="auto">
          <a:xfrm rot="1910690">
            <a:off x="6494178" y="332870"/>
            <a:ext cx="1752600" cy="1720469"/>
          </a:xfrm>
          <a:prstGeom prst="rect">
            <a:avLst/>
          </a:prstGeom>
          <a:noFill/>
        </p:spPr>
      </p:pic>
      <p:pic>
        <p:nvPicPr>
          <p:cNvPr id="11" name="Picture 6" descr="China 24 PCS Popular in Brazil Flatware Cheap Price Stainless ..."/>
          <p:cNvPicPr>
            <a:picLocks noChangeAspect="1" noChangeArrowheads="1"/>
          </p:cNvPicPr>
          <p:nvPr/>
        </p:nvPicPr>
        <p:blipFill>
          <a:blip r:embed="rId7" cstate="print"/>
          <a:srcRect/>
          <a:stretch>
            <a:fillRect/>
          </a:stretch>
        </p:blipFill>
        <p:spPr bwMode="auto">
          <a:xfrm>
            <a:off x="6019800" y="3657600"/>
            <a:ext cx="2133600" cy="2133600"/>
          </a:xfrm>
          <a:prstGeom prst="rect">
            <a:avLst/>
          </a:prstGeom>
          <a:noFill/>
        </p:spPr>
      </p:pic>
      <p:pic>
        <p:nvPicPr>
          <p:cNvPr id="12" name="Picture 18" descr="سعر ومواصفات Linkfair Stainless steel cook ware set of 6 pcs ..."/>
          <p:cNvPicPr>
            <a:picLocks noChangeAspect="1" noChangeArrowheads="1"/>
          </p:cNvPicPr>
          <p:nvPr/>
        </p:nvPicPr>
        <p:blipFill>
          <a:blip r:embed="rId8" cstate="print"/>
          <a:srcRect/>
          <a:stretch>
            <a:fillRect/>
          </a:stretch>
        </p:blipFill>
        <p:spPr bwMode="auto">
          <a:xfrm>
            <a:off x="2878015" y="3886200"/>
            <a:ext cx="3370385" cy="1905000"/>
          </a:xfrm>
          <a:prstGeom prst="rect">
            <a:avLst/>
          </a:prstGeom>
          <a:noFill/>
        </p:spPr>
      </p:pic>
      <p:pic>
        <p:nvPicPr>
          <p:cNvPr id="14" name="Picture 10" descr="Avanchy Stainless Steel Baby Spoons 2 Pack. (Older Babies)"/>
          <p:cNvPicPr>
            <a:picLocks noChangeAspect="1" noChangeArrowheads="1"/>
          </p:cNvPicPr>
          <p:nvPr/>
        </p:nvPicPr>
        <p:blipFill>
          <a:blip r:embed="rId9" cstate="print"/>
          <a:srcRect/>
          <a:stretch>
            <a:fillRect/>
          </a:stretch>
        </p:blipFill>
        <p:spPr bwMode="auto">
          <a:xfrm rot="5400000">
            <a:off x="7333978" y="4248422"/>
            <a:ext cx="2172243" cy="1447800"/>
          </a:xfrm>
          <a:prstGeom prst="rect">
            <a:avLst/>
          </a:prstGeom>
          <a:noFill/>
        </p:spPr>
      </p:pic>
      <p:pic>
        <p:nvPicPr>
          <p:cNvPr id="15" name="Picture 12" descr="A Stylish Retro J Bramah Stainless Steel Teaset Circa 1960"/>
          <p:cNvPicPr>
            <a:picLocks noChangeAspect="1" noChangeArrowheads="1"/>
          </p:cNvPicPr>
          <p:nvPr/>
        </p:nvPicPr>
        <p:blipFill>
          <a:blip r:embed="rId10" cstate="print"/>
          <a:srcRect/>
          <a:stretch>
            <a:fillRect/>
          </a:stretch>
        </p:blipFill>
        <p:spPr bwMode="auto">
          <a:xfrm rot="20268896">
            <a:off x="496683" y="3964814"/>
            <a:ext cx="2070520" cy="207052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pPr algn="r" rtl="1">
              <a:buNone/>
            </a:pPr>
            <a:r>
              <a:rPr lang="ar-EG" b="1" u="sng" dirty="0" smtClean="0"/>
              <a:t>تاريخ البلاستيك</a:t>
            </a:r>
          </a:p>
          <a:p>
            <a:pPr algn="r" rtl="1"/>
            <a:r>
              <a:rPr lang="ar-SA" dirty="0" smtClean="0"/>
              <a:t>واعتمدت صناعة البلاستيك في تطورها التاريخي بالصناعات الأخرى ثم تفوقت على تلك الصناعات في مدى قصير نسبيا وظهرت أول مادة بلاستيكية عام 1868م يتم إنتاجها تجاريا وهي مادة (</a:t>
            </a:r>
            <a:r>
              <a:rPr lang="ar-SA" sz="3000" b="1" i="1" u="sng" dirty="0" smtClean="0"/>
              <a:t>السيلولويد</a:t>
            </a:r>
            <a:r>
              <a:rPr lang="ar-SA" dirty="0" smtClean="0"/>
              <a:t>) والتي حصل عليها جون وسيلي هيات من تفاعل الكافور مع نترات السليلوز في تجربة كان يقصد بها استبدال العاج في كرات البلياردو بمادة أخرى إلا أن هذه المادة لم يكن بالإمكان صبها في قوالب لتشكيلها بالشكل المطلوب واقتصر الحصول عليها في شكل رقائق استخدمت في صناعة الهيكل الداخلي لنوافذ السيارات وأفلام الرسوم المتحركة</a:t>
            </a:r>
            <a:r>
              <a:rPr lang="en-US" dirty="0" smtClean="0"/>
              <a:t>.</a:t>
            </a:r>
            <a:br>
              <a:rPr lang="en-US" dirty="0" smtClean="0"/>
            </a:br>
            <a:endParaRPr lang="en-US"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المحاضرة( 10)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77500" lnSpcReduction="20000"/>
          </a:bodyPr>
          <a:lstStyle/>
          <a:p>
            <a:pPr algn="r" rtl="1">
              <a:buNone/>
            </a:pPr>
            <a:r>
              <a:rPr lang="ar-SA" dirty="0" smtClean="0"/>
              <a:t>-ولما كانت </a:t>
            </a:r>
            <a:r>
              <a:rPr lang="ar-SA" u="sng" dirty="0" smtClean="0"/>
              <a:t>نترات السليلوز</a:t>
            </a:r>
            <a:r>
              <a:rPr lang="ar-SA" dirty="0" smtClean="0"/>
              <a:t> من المواد سريعة الاشتعال وشديدة الانفجار فقد استبدلت فيما بعد بمواد بلاستيكية أخرى صعبة الاشتعال ، وظهرت ثاني مادة بلاستيكية في عام 1909م عندما أعلن ( </a:t>
            </a:r>
            <a:r>
              <a:rPr lang="ar-SA" u="sng" dirty="0" smtClean="0"/>
              <a:t>د. ليو بكلاند</a:t>
            </a:r>
            <a:r>
              <a:rPr lang="ar-SA" dirty="0" smtClean="0"/>
              <a:t>) عن راتنج جديد (</a:t>
            </a:r>
            <a:r>
              <a:rPr lang="ar-SA" u="sng" dirty="0" smtClean="0"/>
              <a:t>الفينول فورمالدهيد</a:t>
            </a:r>
            <a:r>
              <a:rPr lang="ar-SA" dirty="0" smtClean="0"/>
              <a:t>) واطلق عليه اسم (</a:t>
            </a:r>
            <a:r>
              <a:rPr lang="ar-SA" b="1" u="sng" dirty="0" smtClean="0"/>
              <a:t>باكلايت</a:t>
            </a:r>
            <a:r>
              <a:rPr lang="ar-SA" dirty="0" smtClean="0"/>
              <a:t>) الذي اصبح من اللدائن الرئيسية في هذه الصناعة نظرا لإمكانية صبه في قوالب ذات أشكال مختلفة تحت تأثير الحرارة والضغط لصنع منتجات ذات مقاومة علية للحرارة كمقابض </a:t>
            </a:r>
            <a:r>
              <a:rPr lang="ar-EG" dirty="0" smtClean="0"/>
              <a:t>الاواني</a:t>
            </a:r>
            <a:r>
              <a:rPr lang="ar-SA" dirty="0" smtClean="0"/>
              <a:t> والبرادات وفيش الكهرباء</a:t>
            </a:r>
            <a:r>
              <a:rPr lang="en-US" dirty="0" smtClean="0"/>
              <a:t>.</a:t>
            </a:r>
            <a:br>
              <a:rPr lang="en-US" dirty="0" smtClean="0"/>
            </a:br>
            <a:r>
              <a:rPr lang="ar-SA" dirty="0" smtClean="0"/>
              <a:t>وتعاقبت سنوات قليلة مر بها تطور سريع لعلم المواد المصنعة وتولدت تقنيات جديدة مصاحبة لاكتشافات علمية مكنت الكيميائيين من تقديم مواد بلاستيكية ذات خواص محسنة ومتنوعة ومتزايدة ، ففي عام 1927م ظهرت خلات السليلوز التي امكن تشغيلها بطريقة قواب الحقن اعقبها ظهور راتنجات الفنيل ثم البوليسترين والبولي ايثيلين في أشكال مختلفة مما أدى إلى إغراق السوق بأنواع جديدة ومتباينة في طرق التصنيع من المواد البلاستيكية والتي ساهمت يوما بعد يوم في سد جزء من احتياجاتنا اليومية </a:t>
            </a:r>
            <a:r>
              <a:rPr lang="ar-EG" dirty="0" smtClean="0"/>
              <a:t>.</a:t>
            </a:r>
            <a:endParaRPr lang="en-US"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المحاضرة( 10)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905000"/>
            <a:ext cx="8229600" cy="4144963"/>
          </a:xfrm>
        </p:spPr>
        <p:style>
          <a:lnRef idx="1">
            <a:schemeClr val="accent4"/>
          </a:lnRef>
          <a:fillRef idx="2">
            <a:schemeClr val="accent4"/>
          </a:fillRef>
          <a:effectRef idx="1">
            <a:schemeClr val="accent4"/>
          </a:effectRef>
          <a:fontRef idx="minor">
            <a:schemeClr val="dk1"/>
          </a:fontRef>
        </p:style>
        <p:txBody>
          <a:bodyPr>
            <a:normAutofit fontScale="85000" lnSpcReduction="20000"/>
          </a:bodyPr>
          <a:lstStyle/>
          <a:p>
            <a:pPr algn="r" rtl="1"/>
            <a:r>
              <a:rPr lang="ar-SA" dirty="0" smtClean="0"/>
              <a:t>ويمكن تقسيم صناعة البلاستيك إلى قسمين رئيسيين هما : </a:t>
            </a:r>
            <a:endParaRPr lang="ar-EG" dirty="0" smtClean="0"/>
          </a:p>
          <a:p>
            <a:pPr algn="r" rtl="1"/>
            <a:r>
              <a:rPr lang="ar-EG" b="1" u="sng" dirty="0" smtClean="0"/>
              <a:t>1-</a:t>
            </a:r>
            <a:r>
              <a:rPr lang="ar-SA" b="1" u="sng" dirty="0" smtClean="0"/>
              <a:t>تصنيع </a:t>
            </a:r>
            <a:r>
              <a:rPr lang="ar-EG" b="1" u="sng" dirty="0" smtClean="0"/>
              <a:t>(خامات )</a:t>
            </a:r>
            <a:r>
              <a:rPr lang="ar-SA" b="1" u="sng" dirty="0" smtClean="0"/>
              <a:t>اللدائن</a:t>
            </a:r>
            <a:r>
              <a:rPr lang="ar-SA" b="1" dirty="0" smtClean="0"/>
              <a:t> </a:t>
            </a:r>
            <a:r>
              <a:rPr lang="ar-EG" b="1" dirty="0" smtClean="0"/>
              <a:t>.</a:t>
            </a:r>
          </a:p>
          <a:p>
            <a:pPr algn="r" rtl="1"/>
            <a:r>
              <a:rPr lang="ar-EG" b="1" u="sng" dirty="0" smtClean="0"/>
              <a:t>2-</a:t>
            </a:r>
            <a:r>
              <a:rPr lang="ar-SA" b="1" u="sng" dirty="0" smtClean="0"/>
              <a:t>المنتج </a:t>
            </a:r>
            <a:r>
              <a:rPr lang="ar-SA" b="1" u="sng" dirty="0" smtClean="0"/>
              <a:t>النهائي</a:t>
            </a:r>
            <a:r>
              <a:rPr lang="en-US" b="1" dirty="0" smtClean="0"/>
              <a:t>.</a:t>
            </a:r>
            <a:endParaRPr lang="ar-EG" b="1" dirty="0" smtClean="0"/>
          </a:p>
          <a:p>
            <a:pPr algn="r" rtl="1">
              <a:buNone/>
            </a:pPr>
            <a:r>
              <a:rPr lang="ar-SA" dirty="0" smtClean="0"/>
              <a:t>أما </a:t>
            </a:r>
            <a:r>
              <a:rPr lang="ar-EG" dirty="0" smtClean="0"/>
              <a:t> النوع الاول </a:t>
            </a:r>
            <a:r>
              <a:rPr lang="ar-SA" b="1" i="1" dirty="0" smtClean="0"/>
              <a:t>تصنيع </a:t>
            </a:r>
            <a:r>
              <a:rPr lang="ar-SA" b="1" i="1" dirty="0" smtClean="0"/>
              <a:t>اللدائن</a:t>
            </a:r>
            <a:r>
              <a:rPr lang="ar-SA" i="1" dirty="0" smtClean="0"/>
              <a:t> </a:t>
            </a:r>
            <a:r>
              <a:rPr lang="ar-SA" dirty="0" smtClean="0"/>
              <a:t>فيقصد بها عملية الحصول على المادة الراتنجية من خاماتها الأولية ( أساسا البترول ) وتقوم بذلك شركات كبيرة ذات استثمارات طويلة الأجل تعتمد في عملها على مصانع البتروكيماويات حيث تتوافر لها معامل أبحاث حديثة وعلماء متخصصين لإنتاج مختلف أنواع الراتنجات في أشكال قياسية كالمساحيق والحبيبات والعصي والسوائل والعجائن</a:t>
            </a:r>
            <a:r>
              <a:rPr lang="en-US" dirty="0" smtClean="0"/>
              <a:t>.</a:t>
            </a:r>
            <a:br>
              <a:rPr lang="en-US" dirty="0" smtClean="0"/>
            </a:br>
            <a:r>
              <a:rPr lang="en-US" dirty="0" smtClean="0"/>
              <a:t> </a:t>
            </a:r>
            <a:r>
              <a:rPr lang="en-US" b="1" dirty="0" smtClean="0"/>
              <a:t/>
            </a:r>
            <a:br>
              <a:rPr lang="en-US" b="1" dirty="0" smtClean="0"/>
            </a:br>
            <a:endParaRPr lang="en-US"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المحاضرة( 10)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0" y="228600"/>
            <a:ext cx="6781800" cy="5897563"/>
          </a:xfrm>
        </p:spPr>
        <p:style>
          <a:lnRef idx="1">
            <a:schemeClr val="accent4"/>
          </a:lnRef>
          <a:fillRef idx="2">
            <a:schemeClr val="accent4"/>
          </a:fillRef>
          <a:effectRef idx="1">
            <a:schemeClr val="accent4"/>
          </a:effectRef>
          <a:fontRef idx="minor">
            <a:schemeClr val="dk1"/>
          </a:fontRef>
        </p:style>
        <p:txBody>
          <a:bodyPr>
            <a:normAutofit fontScale="85000" lnSpcReduction="20000"/>
          </a:bodyPr>
          <a:lstStyle/>
          <a:p>
            <a:pPr algn="r" rtl="1">
              <a:buNone/>
            </a:pPr>
            <a:r>
              <a:rPr lang="ar-SA" dirty="0" smtClean="0"/>
              <a:t>أما النوع الثاني من صناعة البلاستيك وهو</a:t>
            </a:r>
            <a:r>
              <a:rPr lang="ar-SA" u="sng" dirty="0" smtClean="0"/>
              <a:t> </a:t>
            </a:r>
            <a:r>
              <a:rPr lang="ar-SA" b="1" i="1" u="sng" dirty="0" smtClean="0"/>
              <a:t>المنتج النهائي</a:t>
            </a:r>
            <a:r>
              <a:rPr lang="ar-SA" i="1" dirty="0" smtClean="0"/>
              <a:t> </a:t>
            </a:r>
            <a:r>
              <a:rPr lang="ar-SA" dirty="0" smtClean="0"/>
              <a:t>فيقصد به عملية تشكيل الراتنجات في صورة المنتج النهائي الصالح للاستعمال الاستهلاكي اليومي وتعتمد المصانع في عملها على مكونين أساسيين هما مادة الراتنج وشكل القالب المطلوب إلى جانب عدد غير محدود من نوعيات ماكينات التشغيل التي تختلف في تصميمها حسب طريقة الإنتاج المستخدمة في التصنيع</a:t>
            </a:r>
            <a:r>
              <a:rPr lang="en-US" dirty="0" smtClean="0"/>
              <a:t>.</a:t>
            </a:r>
            <a:br>
              <a:rPr lang="en-US" dirty="0" smtClean="0"/>
            </a:br>
            <a:r>
              <a:rPr lang="ar-SA" dirty="0" smtClean="0"/>
              <a:t>لذلك يتفاوت حجم المؤسسات العاملة في مجال الحصول على المنتج النهائي تفاوتا كبيرا فمنها مؤسسات ضخمة تقوم بصنع الماكينة والقالب ( مثل أمريكا وألمانيا واليابان ) وأخرى اصغر منها حجما تقوم بتصنيع القالب فقط في ورش خاصة بها كما يحدث في معظم مصانع البلاستيك في العالم الثالث كما توجد الكثير من الوحدات الإنتاجية (الورش) التي تقوم بتشغيل المنتج النهائي فيها بعد الحصول على الراتنج والآلة والقالب من مصادر خارجها , وظهر في هذا المجال شركات تقوم بتأجير القالب المطلوب لفترة محدودة لتلك الورش الصغيرة</a:t>
            </a:r>
            <a:r>
              <a:rPr lang="en-US" dirty="0" smtClean="0"/>
              <a:t>.</a:t>
            </a:r>
          </a:p>
          <a:p>
            <a:endParaRPr lang="en-US"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المحاضرة( 10)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304800"/>
            <a:ext cx="6934200" cy="5821363"/>
          </a:xfrm>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pPr algn="r" rtl="1"/>
            <a:r>
              <a:rPr lang="ar-SA" dirty="0" smtClean="0"/>
              <a:t>يتكون البلاستيك من سلاسل طويلة من الجزيئات تُسمَّى بوليمرات. وتتكون هذه السلاسل من نماذج متكررة من جزيئات صغيرة. وتكون كل من هذه الجزيئات الصغيرة حلقة في سلسلة البوليمر</a:t>
            </a:r>
            <a:r>
              <a:rPr lang="en-US" dirty="0" smtClean="0"/>
              <a:t>. </a:t>
            </a:r>
            <a:r>
              <a:rPr lang="ar-SA" dirty="0" smtClean="0"/>
              <a:t>والسلاسل في بعض البلاستيك صلبة ومصفوفة كقطع من جذوع الشجر الطافية نحو أسفل النهر. وبعض أنواع البلاستيك الأخرى مرنة ومتشابكة، وتعطي هذه التركيبات المختلفة للبلاستيك أبرز سماتها، أي المقدرة على التشكُّل</a:t>
            </a:r>
            <a:r>
              <a:rPr lang="en-US" dirty="0" smtClean="0"/>
              <a:t>.</a:t>
            </a:r>
            <a:br>
              <a:rPr lang="en-US" dirty="0" smtClean="0"/>
            </a:br>
            <a:r>
              <a:rPr lang="ar-EG" dirty="0" smtClean="0"/>
              <a:t>- </a:t>
            </a:r>
            <a:r>
              <a:rPr lang="ar-SA" b="1" i="1" u="sng" dirty="0" smtClean="0"/>
              <a:t>ورغم مميزات وفوائد البلاستيك فإن له مشكلاته. وأكبرها، هي أن أغلب أنواع البلاستيك تحتاج وقتًا طويلاً للتحلل</a:t>
            </a:r>
            <a:r>
              <a:rPr lang="en-US" b="1" i="1" u="sng" dirty="0" smtClean="0"/>
              <a:t>. </a:t>
            </a:r>
            <a:r>
              <a:rPr lang="ar-SA" b="1" i="1" u="sng" dirty="0" smtClean="0"/>
              <a:t>فقد أصبحت كيفية التخلص من فضلات البلاستيك مشكلة تسبب قلقًا بيئيًا رئيسيًا</a:t>
            </a:r>
            <a:r>
              <a:rPr lang="en-US" i="1" u="sng" dirty="0" smtClean="0"/>
              <a:t>.</a:t>
            </a:r>
            <a:endParaRPr lang="en-US" i="1" dirty="0" smtClean="0"/>
          </a:p>
          <a:p>
            <a:endParaRPr lang="en-US"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المحاضرة( 10)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381000"/>
            <a:ext cx="6934200" cy="5745163"/>
          </a:xfrm>
        </p:spPr>
        <p:style>
          <a:lnRef idx="1">
            <a:schemeClr val="accent4"/>
          </a:lnRef>
          <a:fillRef idx="2">
            <a:schemeClr val="accent4"/>
          </a:fillRef>
          <a:effectRef idx="1">
            <a:schemeClr val="accent4"/>
          </a:effectRef>
          <a:fontRef idx="minor">
            <a:schemeClr val="dk1"/>
          </a:fontRef>
        </p:style>
        <p:txBody>
          <a:bodyPr>
            <a:normAutofit fontScale="92500"/>
          </a:bodyPr>
          <a:lstStyle/>
          <a:p>
            <a:pPr algn="r" rtl="1"/>
            <a:r>
              <a:rPr lang="ar-SA" b="1" u="sng" dirty="0" smtClean="0"/>
              <a:t>كيف يُستعمل البلاستيك</a:t>
            </a:r>
            <a:r>
              <a:rPr lang="en-US" dirty="0" smtClean="0"/>
              <a:t/>
            </a:r>
            <a:br>
              <a:rPr lang="en-US" dirty="0" smtClean="0"/>
            </a:br>
            <a:r>
              <a:rPr lang="ar-SA" dirty="0" smtClean="0"/>
              <a:t>ابتدع المهندسون مئات من أنواع البلاستيك المختلفة، كل له خواصه. واخترعوا البلاستيك الذي يمكن أن يحل محل الفلزات، والألياف الطبيعية، وجلود الحيوانات، والورق، والخشب، والحجر، والزجاج، والسيراميك. ويستعمل الصنَّاع البلاستيك لصنع منتجات أقوى وأخف، تبقى لفترة طويلة، وتكون سهلة الصيانة وقليلة التكلفة. وبالإضافة إلى ذلك فقد استعمل المخترعون البلاستيك لصنع مواد لا يمكن صنعها من غيره</a:t>
            </a:r>
            <a:r>
              <a:rPr lang="en-US" dirty="0" smtClean="0"/>
              <a:t>.</a:t>
            </a:r>
            <a:r>
              <a:rPr lang="ar-SA" dirty="0" smtClean="0"/>
              <a:t>البلاستيك القوي خفيف الوزن صنع منه هيكل هذه السيارة</a:t>
            </a:r>
            <a:r>
              <a:rPr lang="en-US" dirty="0" smtClean="0"/>
              <a:t>.</a:t>
            </a:r>
            <a:br>
              <a:rPr lang="en-US" dirty="0" smtClean="0"/>
            </a:br>
            <a:endParaRPr lang="en-US"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المحاضرة( 10)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390</TotalTime>
  <Words>1351</Words>
  <Application>Microsoft Office PowerPoint</Application>
  <PresentationFormat>On-screen Show (4:3)</PresentationFormat>
  <Paragraphs>92</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صناعة اللدائن(البلاستيك)   </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SAMSUNG</dc:creator>
  <cp:lastModifiedBy>awamy</cp:lastModifiedBy>
  <cp:revision>37</cp:revision>
  <dcterms:created xsi:type="dcterms:W3CDTF">2006-08-16T00:00:00Z</dcterms:created>
  <dcterms:modified xsi:type="dcterms:W3CDTF">2020-04-08T19:38:48Z</dcterms:modified>
</cp:coreProperties>
</file>