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 id="259" r:id="rId3"/>
    <p:sldId id="260" r:id="rId4"/>
    <p:sldId id="261" r:id="rId5"/>
    <p:sldId id="262" r:id="rId6"/>
    <p:sldId id="263" r:id="rId7"/>
    <p:sldId id="264"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3/22/2020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3/22/2020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7771" y="1"/>
            <a:ext cx="9895472" cy="7253207"/>
          </a:xfrm>
          <a:prstGeom prst="rect">
            <a:avLst/>
          </a:prstGeom>
          <a:ln>
            <a:noFill/>
          </a:ln>
          <a:effectLst>
            <a:outerShdw blurRad="292100" dist="139700" dir="2700000" algn="tl" rotWithShape="0">
              <a:srgbClr val="333333">
                <a:alpha val="65000"/>
              </a:srgbClr>
            </a:outerShdw>
          </a:effectLst>
        </p:spPr>
      </p:pic>
      <p:sp>
        <p:nvSpPr>
          <p:cNvPr id="3" name="Subtitle 2"/>
          <p:cNvSpPr>
            <a:spLocks noGrp="1"/>
          </p:cNvSpPr>
          <p:nvPr>
            <p:ph type="subTitle" idx="1"/>
          </p:nvPr>
        </p:nvSpPr>
        <p:spPr>
          <a:xfrm>
            <a:off x="2362200" y="2514600"/>
            <a:ext cx="5908730" cy="2798175"/>
          </a:xfrm>
        </p:spPr>
        <p:txBody>
          <a:bodyPr>
            <a:noAutofit/>
          </a:bodyPr>
          <a:lstStyle/>
          <a:p>
            <a:r>
              <a:rPr lang="ar-EG" sz="6000" b="1" dirty="0" smtClean="0">
                <a:solidFill>
                  <a:schemeClr val="accent4">
                    <a:lumMod val="60000"/>
                    <a:lumOff val="40000"/>
                  </a:schemeClr>
                </a:solidFill>
                <a:latin typeface="Times New Roman" pitchFamily="18" charset="0"/>
                <a:cs typeface="Times New Roman" pitchFamily="18" charset="0"/>
              </a:rPr>
              <a:t>مواد وفلزات </a:t>
            </a:r>
            <a:r>
              <a:rPr lang="en-US" sz="4400" dirty="0" smtClean="0">
                <a:solidFill>
                  <a:schemeClr val="accent4"/>
                </a:solidFill>
                <a:latin typeface="Times New Roman" pitchFamily="18" charset="0"/>
                <a:cs typeface="Times New Roman" pitchFamily="18" charset="0"/>
              </a:rPr>
              <a:t/>
            </a:r>
            <a:br>
              <a:rPr lang="en-US" sz="4400" dirty="0" smtClean="0">
                <a:solidFill>
                  <a:schemeClr val="accent4"/>
                </a:solidFill>
                <a:latin typeface="Times New Roman" pitchFamily="18" charset="0"/>
                <a:cs typeface="Times New Roman" pitchFamily="18" charset="0"/>
              </a:rPr>
            </a:br>
            <a:r>
              <a:rPr lang="ar-EG" sz="3200" dirty="0" smtClean="0">
                <a:solidFill>
                  <a:schemeClr val="accent4"/>
                </a:solidFill>
                <a:latin typeface="Times New Roman" pitchFamily="18" charset="0"/>
                <a:cs typeface="Times New Roman" pitchFamily="18" charset="0"/>
              </a:rPr>
              <a:t>(المحاضرة السادسة)</a:t>
            </a:r>
          </a:p>
          <a:p>
            <a:r>
              <a:rPr lang="ar-EG" sz="4400" b="1" dirty="0" smtClean="0">
                <a:solidFill>
                  <a:schemeClr val="tx2"/>
                </a:solidFill>
              </a:rPr>
              <a:t>الفرقة الاولى</a:t>
            </a:r>
            <a:endParaRPr lang="ar-EG" sz="3600" b="1" dirty="0" smtClean="0">
              <a:solidFill>
                <a:schemeClr val="tx2"/>
              </a:solidFill>
            </a:endParaRPr>
          </a:p>
          <a:p>
            <a:r>
              <a:rPr lang="ar-EG" sz="4400" b="1" dirty="0" smtClean="0">
                <a:solidFill>
                  <a:schemeClr val="accent4"/>
                </a:solidFill>
              </a:rPr>
              <a:t>أ.م.د/ محمد العوامي محمد</a:t>
            </a:r>
          </a:p>
          <a:p>
            <a:endParaRPr lang="ar-EG" sz="4400" b="1" dirty="0">
              <a:solidFill>
                <a:schemeClr val="accent4"/>
              </a:solidFill>
            </a:endParaRPr>
          </a:p>
        </p:txBody>
      </p:sp>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001000" y="360610"/>
            <a:ext cx="1143000" cy="1434878"/>
          </a:xfrm>
          <a:prstGeom prst="rect">
            <a:avLst/>
          </a:prstGeom>
        </p:spPr>
      </p:pic>
    </p:spTree>
    <p:extLst>
      <p:ext uri="{BB962C8B-B14F-4D97-AF65-F5344CB8AC3E}">
        <p14:creationId xmlns="" xmlns:p14="http://schemas.microsoft.com/office/powerpoint/2010/main" val="526449376"/>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lnSpcReduction="10000"/>
          </a:bodyPr>
          <a:lstStyle/>
          <a:p>
            <a:pPr>
              <a:buFont typeface="Wingdings" pitchFamily="2" charset="2"/>
              <a:buChar char="q"/>
            </a:pPr>
            <a:r>
              <a:rPr lang="ar-SA" dirty="0" smtClean="0"/>
              <a:t>يستخدم الألومنيوم النقي جدا أو بعض سبائكه الخاصة في صناعة عاكسات الضوء والمرايا.</a:t>
            </a:r>
            <a:endParaRPr lang="ar-EG" dirty="0" smtClean="0"/>
          </a:p>
          <a:p>
            <a:pPr>
              <a:buFont typeface="Wingdings" pitchFamily="2" charset="2"/>
              <a:buChar char="q"/>
            </a:pPr>
            <a:r>
              <a:rPr lang="ar-SA" dirty="0" smtClean="0"/>
              <a:t>يستخدم الألومنيوم وسبائكه في صناعة الطائرات وذلك خفة وزنه وقابليته العالية على التوصيل الحراري .</a:t>
            </a:r>
            <a:endParaRPr lang="ar-EG" dirty="0" smtClean="0"/>
          </a:p>
          <a:p>
            <a:pPr>
              <a:buFont typeface="Wingdings" pitchFamily="2" charset="2"/>
              <a:buChar char="q"/>
            </a:pPr>
            <a:r>
              <a:rPr lang="ar-SA" dirty="0" smtClean="0"/>
              <a:t>استخدام سبائك الألومنيوم في صناعة هياكل المركبات الفضائية والأقمار الاصطناعية وفي صناعة كثير من أجزائها.</a:t>
            </a:r>
            <a:endParaRPr lang="ar-EG" dirty="0" smtClean="0"/>
          </a:p>
          <a:p>
            <a:pPr>
              <a:buFont typeface="Wingdings" pitchFamily="2" charset="2"/>
              <a:buChar char="q"/>
            </a:pPr>
            <a:r>
              <a:rPr lang="ar-SA" dirty="0" smtClean="0"/>
              <a:t>يستخدم سبائك الألومنيوم مع الماغنسيوم كحاجز لمنع تأثير النشاط الإشعاعي في المفاعلات النووية وغيرها.</a:t>
            </a:r>
            <a:endParaRPr lang="ar-EG" dirty="0" smtClean="0"/>
          </a:p>
          <a:p>
            <a:pPr>
              <a:buFont typeface="Wingdings" pitchFamily="2" charset="2"/>
              <a:buChar char="q"/>
            </a:pPr>
            <a:r>
              <a:rPr lang="ar-SA" dirty="0" smtClean="0"/>
              <a:t>تستخدم مركبات الألومنيوم المختلفة في كثير من فروع الصناعة فيستخدم أكسيده (</a:t>
            </a:r>
            <a:r>
              <a:rPr lang="en-US" dirty="0" smtClean="0"/>
              <a:t>AL203</a:t>
            </a:r>
            <a:r>
              <a:rPr lang="ar-SA" dirty="0" smtClean="0"/>
              <a:t> الكورندوم) في صناعة أحجار التجليخ .</a:t>
            </a:r>
            <a:endParaRPr lang="ar-EG" dirty="0" smtClean="0"/>
          </a:p>
          <a:p>
            <a:pPr algn="ctr">
              <a:buNone/>
            </a:pPr>
            <a:r>
              <a:rPr lang="ar-EG" sz="3600" b="1" u="sng" dirty="0" smtClean="0">
                <a:solidFill>
                  <a:srgbClr val="0070C0"/>
                </a:solidFill>
                <a:latin typeface="Andalus" pitchFamily="18" charset="-78"/>
                <a:cs typeface="Andalus" pitchFamily="18" charset="-78"/>
              </a:rPr>
              <a:t>والى لقاء آخر في المحاضرة القادمة</a:t>
            </a:r>
          </a:p>
          <a:p>
            <a:pPr algn="ctr">
              <a:buNone/>
            </a:pPr>
            <a:r>
              <a:rPr lang="ar-EG" sz="3600" b="1" u="sng" dirty="0" smtClean="0">
                <a:solidFill>
                  <a:srgbClr val="0070C0"/>
                </a:solidFill>
                <a:latin typeface="Andalus" pitchFamily="18" charset="-78"/>
                <a:cs typeface="Andalus" pitchFamily="18" charset="-78"/>
              </a:rPr>
              <a:t>والسلام عليكم ورحمة الله</a:t>
            </a:r>
            <a:endParaRPr lang="ar-EG" sz="3600" b="1" u="sng" dirty="0">
              <a:solidFill>
                <a:srgbClr val="0070C0"/>
              </a:solidFill>
              <a:latin typeface="Andalus" pitchFamily="18" charset="-78"/>
              <a:cs typeface="Andalus" pitchFamily="18" charset="-7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124200"/>
          </a:xfrm>
        </p:spPr>
        <p:txBody>
          <a:bodyPr>
            <a:normAutofit fontScale="90000"/>
          </a:bodyPr>
          <a:lstStyle/>
          <a:p>
            <a:pPr algn="ct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5400" dirty="0" smtClean="0"/>
              <a:t/>
            </a:r>
            <a:br>
              <a:rPr lang="ar-EG" sz="5400" dirty="0" smtClean="0"/>
            </a:br>
            <a:r>
              <a:rPr lang="ar-EG" sz="6000" b="1" u="sng" dirty="0" smtClean="0"/>
              <a:t>الأل</a:t>
            </a:r>
            <a:r>
              <a:rPr lang="ar-SA" sz="6000" b="1" u="sng" dirty="0" smtClean="0"/>
              <a:t>و</a:t>
            </a:r>
            <a:r>
              <a:rPr lang="ar-EG" sz="6000" b="1" u="sng" dirty="0" smtClean="0"/>
              <a:t>منيوم</a:t>
            </a:r>
            <a:r>
              <a:rPr lang="ar-SA" sz="6000" b="1" u="sng" dirty="0" smtClean="0"/>
              <a:t> وسبائكه  </a:t>
            </a:r>
            <a:r>
              <a:rPr lang="ar-EG" sz="4000" b="1" u="sng" dirty="0" smtClean="0"/>
              <a:t/>
            </a:r>
            <a:br>
              <a:rPr lang="ar-EG" sz="4000" b="1" u="sng" dirty="0" smtClean="0"/>
            </a:br>
            <a:r>
              <a:rPr lang="en-US" sz="3600" b="1" u="sng" dirty="0" err="1" smtClean="0"/>
              <a:t>Aluminium</a:t>
            </a:r>
            <a:r>
              <a:rPr lang="en-US" sz="3600" b="1" u="sng" dirty="0" smtClean="0"/>
              <a:t> and its alloys</a:t>
            </a:r>
            <a:r>
              <a:rPr lang="en-US" sz="4000" dirty="0" smtClean="0"/>
              <a:t/>
            </a:r>
            <a:br>
              <a:rPr lang="en-US" sz="4000" dirty="0" smtClean="0"/>
            </a:br>
            <a:r>
              <a:rPr lang="ru-RU" sz="6700" dirty="0" smtClean="0">
                <a:latin typeface="Times New Roman" pitchFamily="18" charset="0"/>
                <a:cs typeface="Times New Roman" pitchFamily="18" charset="0"/>
              </a:rPr>
              <a:t/>
            </a:r>
            <a:br>
              <a:rPr lang="ru-RU" sz="6700" dirty="0" smtClean="0">
                <a:latin typeface="Times New Roman" pitchFamily="18" charset="0"/>
                <a:cs typeface="Times New Roman" pitchFamily="18" charset="0"/>
              </a:rPr>
            </a:br>
            <a:endParaRPr lang="ar-EG" sz="67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2209800"/>
            <a:ext cx="8229600" cy="4114800"/>
          </a:xfrm>
        </p:spPr>
        <p:txBody>
          <a:bodyPr>
            <a:normAutofit fontScale="92500"/>
          </a:bodyPr>
          <a:lstStyle/>
          <a:p>
            <a:r>
              <a:rPr lang="ar-SA" dirty="0" smtClean="0"/>
              <a:t>الألومنيوم أكثر المعادن انتشارا في القشرة الأرضية ويوجد على شكل أكاسيد أو سيليكات , ولا يوجد الألومنيوم حرا في الطبيعة وذلك لشدة اتحاده مع الأكسجين.</a:t>
            </a:r>
            <a:endParaRPr lang="en-US" dirty="0" smtClean="0"/>
          </a:p>
          <a:p>
            <a:r>
              <a:rPr lang="ar-SA" sz="3500" b="1" u="sng" dirty="0" smtClean="0">
                <a:solidFill>
                  <a:schemeClr val="accent1">
                    <a:lumMod val="60000"/>
                    <a:lumOff val="40000"/>
                  </a:schemeClr>
                </a:solidFill>
                <a:latin typeface="Times New Roman" pitchFamily="18" charset="0"/>
                <a:cs typeface="Times New Roman" pitchFamily="18" charset="0"/>
              </a:rPr>
              <a:t>ال</a:t>
            </a:r>
            <a:r>
              <a:rPr lang="ar-EG" sz="3500" b="1" u="sng" dirty="0" smtClean="0">
                <a:solidFill>
                  <a:schemeClr val="accent1">
                    <a:lumMod val="60000"/>
                    <a:lumOff val="40000"/>
                  </a:schemeClr>
                </a:solidFill>
                <a:latin typeface="Times New Roman" pitchFamily="18" charset="0"/>
                <a:cs typeface="Times New Roman" pitchFamily="18" charset="0"/>
              </a:rPr>
              <a:t>خواص الطبيعية:</a:t>
            </a:r>
            <a:endParaRPr lang="en-US" sz="3500" b="1" u="dbl" dirty="0" smtClean="0">
              <a:solidFill>
                <a:schemeClr val="accent1">
                  <a:lumMod val="60000"/>
                  <a:lumOff val="40000"/>
                </a:schemeClr>
              </a:solidFill>
              <a:latin typeface="Times New Roman" pitchFamily="18" charset="0"/>
              <a:cs typeface="Times New Roman" pitchFamily="18" charset="0"/>
            </a:endParaRPr>
          </a:p>
          <a:p>
            <a:pPr lvl="0"/>
            <a:r>
              <a:rPr lang="ar-EG" dirty="0" smtClean="0"/>
              <a:t>لونه أبيض فضي.</a:t>
            </a:r>
            <a:endParaRPr lang="en-US" dirty="0" smtClean="0"/>
          </a:p>
          <a:p>
            <a:pPr lvl="0"/>
            <a:r>
              <a:rPr lang="ar-SA" dirty="0" smtClean="0"/>
              <a:t>كثافة</a:t>
            </a:r>
            <a:r>
              <a:rPr lang="ar-EG" dirty="0" smtClean="0"/>
              <a:t> الأل</a:t>
            </a:r>
            <a:r>
              <a:rPr lang="ar-SA" dirty="0" smtClean="0"/>
              <a:t>و</a:t>
            </a:r>
            <a:r>
              <a:rPr lang="ar-EG" dirty="0" smtClean="0"/>
              <a:t>منيوم2.7 </a:t>
            </a:r>
            <a:endParaRPr lang="en-US" dirty="0" smtClean="0"/>
          </a:p>
          <a:p>
            <a:pPr lvl="0"/>
            <a:r>
              <a:rPr lang="ar-EG" dirty="0" smtClean="0"/>
              <a:t>ينصهر في درجة (</a:t>
            </a:r>
            <a:r>
              <a:rPr lang="ar-SA" dirty="0" smtClean="0"/>
              <a:t>660 </a:t>
            </a:r>
            <a:r>
              <a:rPr lang="ar-EG" baseline="30000" dirty="0" smtClean="0"/>
              <a:t>5</a:t>
            </a:r>
            <a:r>
              <a:rPr lang="ar-EG" dirty="0" smtClean="0"/>
              <a:t>م)</a:t>
            </a:r>
            <a:r>
              <a:rPr lang="ar-SA" dirty="0" smtClean="0"/>
              <a:t> ودرجة غليانه( 2519 </a:t>
            </a:r>
            <a:r>
              <a:rPr lang="ar-EG" baseline="30000" dirty="0" smtClean="0"/>
              <a:t>5</a:t>
            </a:r>
            <a:r>
              <a:rPr lang="ar-SA" dirty="0" smtClean="0"/>
              <a:t> م)</a:t>
            </a:r>
            <a:r>
              <a:rPr lang="ar-EG" dirty="0" smtClean="0"/>
              <a:t>.</a:t>
            </a:r>
            <a:endParaRPr lang="en-US" dirty="0" smtClean="0"/>
          </a:p>
          <a:p>
            <a:pPr lvl="0"/>
            <a:r>
              <a:rPr lang="ar-EG" dirty="0" smtClean="0"/>
              <a:t>الألومنيوم جيد </a:t>
            </a:r>
            <a:r>
              <a:rPr lang="ar-SA" dirty="0" smtClean="0"/>
              <a:t>التوصيل</a:t>
            </a:r>
            <a:r>
              <a:rPr lang="ar-EG" dirty="0" smtClean="0"/>
              <a:t> للحرارة والكهرباء</a:t>
            </a:r>
            <a:r>
              <a:rPr lang="ar-SA" dirty="0" smtClean="0"/>
              <a:t> يصل لدرجة 60% من النحاس.</a:t>
            </a:r>
            <a:endParaRPr lang="en-US" dirty="0" smtClean="0"/>
          </a:p>
          <a:p>
            <a:r>
              <a:rPr lang="ar-SA" dirty="0" smtClean="0"/>
              <a:t>تعتمد خواص الألومنيوم على درجة نقا</a:t>
            </a:r>
            <a:r>
              <a:rPr lang="ar-EG" dirty="0" smtClean="0"/>
              <a:t>ؤه</a:t>
            </a:r>
            <a:r>
              <a:rPr lang="ar-SA" dirty="0" smtClean="0"/>
              <a:t> </a:t>
            </a:r>
            <a:r>
              <a:rPr lang="ar-EG" dirty="0" smtClean="0"/>
              <a:t>.</a:t>
            </a:r>
            <a:endParaRPr lang="ar-EG" dirty="0"/>
          </a:p>
        </p:txBody>
      </p:sp>
      <p:pic>
        <p:nvPicPr>
          <p:cNvPr id="5" name="Picture 4"/>
          <p:cNvPicPr/>
          <p:nvPr/>
        </p:nvPicPr>
        <p:blipFill>
          <a:blip r:embed="rId2" cstate="print"/>
          <a:srcRect l="1545" t="2390" r="1324" b="3187"/>
          <a:stretch>
            <a:fillRect/>
          </a:stretch>
        </p:blipFill>
        <p:spPr bwMode="auto">
          <a:xfrm>
            <a:off x="762000" y="3048000"/>
            <a:ext cx="1981200" cy="1371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r>
              <a:rPr lang="ar-EG" sz="3200" b="1" u="sng" dirty="0" smtClean="0">
                <a:solidFill>
                  <a:schemeClr val="accent1">
                    <a:lumMod val="60000"/>
                    <a:lumOff val="40000"/>
                  </a:schemeClr>
                </a:solidFill>
                <a:latin typeface="Times New Roman" pitchFamily="18" charset="0"/>
                <a:cs typeface="Times New Roman" pitchFamily="18" charset="0"/>
              </a:rPr>
              <a:t>الخواص الكيميائية </a:t>
            </a:r>
            <a:endParaRPr lang="en-US" sz="3200" b="1" dirty="0" smtClean="0">
              <a:solidFill>
                <a:schemeClr val="accent1">
                  <a:lumMod val="60000"/>
                  <a:lumOff val="40000"/>
                </a:schemeClr>
              </a:solidFill>
              <a:latin typeface="Times New Roman" pitchFamily="18" charset="0"/>
              <a:cs typeface="Times New Roman" pitchFamily="18" charset="0"/>
            </a:endParaRPr>
          </a:p>
          <a:p>
            <a:r>
              <a:rPr lang="ar-SA" dirty="0" smtClean="0"/>
              <a:t>- الالومنيوم  رمزه الكيميائي "</a:t>
            </a:r>
            <a:r>
              <a:rPr lang="en-US" dirty="0" smtClean="0"/>
              <a:t>Al</a:t>
            </a:r>
            <a:r>
              <a:rPr lang="ar-SA" dirty="0" smtClean="0"/>
              <a:t>" وتكافؤه ثلاثي وعدده الذرى 13 وزنه الذرى 29.9.</a:t>
            </a:r>
            <a:endParaRPr lang="en-US" dirty="0" smtClean="0"/>
          </a:p>
          <a:p>
            <a:r>
              <a:rPr lang="ar-SA" dirty="0" smtClean="0"/>
              <a:t>- </a:t>
            </a:r>
            <a:r>
              <a:rPr lang="ar-EG" dirty="0" smtClean="0"/>
              <a:t>الأل</a:t>
            </a:r>
            <a:r>
              <a:rPr lang="ar-SA" dirty="0" smtClean="0"/>
              <a:t>و</a:t>
            </a:r>
            <a:r>
              <a:rPr lang="ar-EG" dirty="0" smtClean="0"/>
              <a:t>منيوم سريع التأكسد في الهواء ، ولكنه لا يصدأ إلا قليلا جدا وذلك لتكون طبقة رقيقة من أكسيده والتي تلتصق بالمعدن التصاقا تاما وبذلك تحفظه من الداخل وتمنع </a:t>
            </a:r>
            <a:r>
              <a:rPr lang="ar-SA" dirty="0" smtClean="0"/>
              <a:t>باقي السطح من</a:t>
            </a:r>
            <a:r>
              <a:rPr lang="ar-EG" dirty="0" smtClean="0"/>
              <a:t> التأكسد في الهواء.</a:t>
            </a:r>
            <a:endParaRPr lang="en-US" dirty="0" smtClean="0"/>
          </a:p>
          <a:p>
            <a:r>
              <a:rPr lang="ar-SA" dirty="0" smtClean="0"/>
              <a:t>- يتفاعل الالومنيوم مع بعض القلويات مثل هيدروكسيد الصوديوم والبوتاسيوم</a:t>
            </a:r>
            <a:endParaRPr lang="en-US" dirty="0" smtClean="0"/>
          </a:p>
          <a:p>
            <a:r>
              <a:rPr lang="ar-SA" dirty="0" smtClean="0"/>
              <a:t> - كما يتفاعل الالومنيوم مع بعض الأحماض مثل حمض الهيدروكلوريك والكبريتيك المخفف .</a:t>
            </a:r>
            <a:endParaRPr lang="en-US" u="dbl" dirty="0" smtClean="0"/>
          </a:p>
          <a:p>
            <a:endParaRPr lang="ar-EG"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lnSpcReduction="10000"/>
          </a:bodyPr>
          <a:lstStyle/>
          <a:p>
            <a:r>
              <a:rPr lang="ar-EG" sz="3200" b="1" u="sng" dirty="0" smtClean="0">
                <a:solidFill>
                  <a:schemeClr val="accent1">
                    <a:lumMod val="60000"/>
                    <a:lumOff val="40000"/>
                  </a:schemeClr>
                </a:solidFill>
                <a:latin typeface="Times New Roman" pitchFamily="18" charset="0"/>
                <a:cs typeface="Times New Roman" pitchFamily="18" charset="0"/>
              </a:rPr>
              <a:t>الخواص الميكانيكية </a:t>
            </a:r>
            <a:endParaRPr lang="en-US" sz="3200" b="1" u="dbl" dirty="0" smtClean="0">
              <a:solidFill>
                <a:schemeClr val="accent1">
                  <a:lumMod val="60000"/>
                  <a:lumOff val="40000"/>
                </a:schemeClr>
              </a:solidFill>
              <a:latin typeface="Times New Roman" pitchFamily="18" charset="0"/>
              <a:cs typeface="Times New Roman" pitchFamily="18" charset="0"/>
            </a:endParaRPr>
          </a:p>
          <a:p>
            <a:pPr lvl="0"/>
            <a:r>
              <a:rPr lang="ar-EG" dirty="0" smtClean="0"/>
              <a:t>الأل</a:t>
            </a:r>
            <a:r>
              <a:rPr lang="ar-SA" dirty="0" smtClean="0"/>
              <a:t>و</a:t>
            </a:r>
            <a:r>
              <a:rPr lang="ar-EG" dirty="0" smtClean="0"/>
              <a:t>منيوم ذو قابلية عالية للطرق والسحب ، فيمكن درفلته إلى صفائح ذات سمك (0.02) مم كما يمكن سحبة إلى أسلاك ذات قطر (0.1) مم . والأل</a:t>
            </a:r>
            <a:r>
              <a:rPr lang="ar-SA" dirty="0" smtClean="0"/>
              <a:t>و</a:t>
            </a:r>
            <a:r>
              <a:rPr lang="ar-EG" dirty="0" smtClean="0"/>
              <a:t>منيوم معدن لين سهل التشغيل ويمكن لحامه وصهره بمساعدة صاهر مناسب.</a:t>
            </a:r>
            <a:endParaRPr lang="en-US" dirty="0" smtClean="0"/>
          </a:p>
          <a:p>
            <a:pPr lvl="0"/>
            <a:r>
              <a:rPr lang="ar-EG" dirty="0" smtClean="0"/>
              <a:t>الأ</a:t>
            </a:r>
            <a:r>
              <a:rPr lang="ar-SA" dirty="0" smtClean="0"/>
              <a:t>ل</a:t>
            </a:r>
            <a:r>
              <a:rPr lang="ar-EG" dirty="0" smtClean="0"/>
              <a:t>و</a:t>
            </a:r>
            <a:r>
              <a:rPr lang="ar-SA" dirty="0" smtClean="0"/>
              <a:t>م</a:t>
            </a:r>
            <a:r>
              <a:rPr lang="ar-EG" dirty="0" smtClean="0"/>
              <a:t>نيوم معدن متين يأتي بعد الحديد والنحاس من حيث المتانة. وفي الحالة الطبيعية تتراوح مقاومة الشد له بين (</a:t>
            </a:r>
            <a:r>
              <a:rPr lang="ar-SA" dirty="0" smtClean="0"/>
              <a:t>90-150</a:t>
            </a:r>
            <a:r>
              <a:rPr lang="ar-EG" dirty="0" smtClean="0"/>
              <a:t>) نيوتن/ مم</a:t>
            </a:r>
            <a:r>
              <a:rPr lang="ar-SA" dirty="0" smtClean="0"/>
              <a:t>2</a:t>
            </a:r>
            <a:r>
              <a:rPr lang="ar-EG" dirty="0" smtClean="0"/>
              <a:t>  وذلك حسب طريقة صنعه</a:t>
            </a:r>
            <a:r>
              <a:rPr lang="ar-SA" dirty="0" smtClean="0"/>
              <a:t> - درجة صلادة الالومنيوم تصل إلى ( </a:t>
            </a:r>
            <a:r>
              <a:rPr lang="ar-EG" dirty="0" smtClean="0"/>
              <a:t>17.03</a:t>
            </a:r>
            <a:r>
              <a:rPr lang="ar-SA" dirty="0" smtClean="0"/>
              <a:t>) فيكرز  </a:t>
            </a:r>
            <a:r>
              <a:rPr lang="ar-EG" dirty="0" smtClean="0"/>
              <a:t>و</a:t>
            </a:r>
            <a:r>
              <a:rPr lang="ar-SA" dirty="0" smtClean="0"/>
              <a:t>(</a:t>
            </a:r>
            <a:r>
              <a:rPr lang="ar-EG" dirty="0" smtClean="0"/>
              <a:t>2</a:t>
            </a:r>
            <a:r>
              <a:rPr lang="ar-SA" dirty="0" smtClean="0"/>
              <a:t>)</a:t>
            </a:r>
            <a:r>
              <a:rPr lang="ar-EG" dirty="0" smtClean="0"/>
              <a:t> بمقياس موس</a:t>
            </a:r>
            <a:r>
              <a:rPr lang="ar-SA" dirty="0" smtClean="0"/>
              <a:t>.</a:t>
            </a:r>
            <a:endParaRPr lang="en-US" dirty="0" smtClean="0"/>
          </a:p>
          <a:p>
            <a:pPr lvl="0"/>
            <a:r>
              <a:rPr lang="ar-EG" dirty="0" smtClean="0"/>
              <a:t>ويمكن تحسين خواص الأل</a:t>
            </a:r>
            <a:r>
              <a:rPr lang="ar-SA" dirty="0" smtClean="0"/>
              <a:t>و</a:t>
            </a:r>
            <a:r>
              <a:rPr lang="ar-EG" dirty="0" smtClean="0"/>
              <a:t>منيوم وخصوصا المتانة وسهولة السبك بدرجة كبيرة عن طريق إضافة عناصر أخرى إليه والعناصر السبائكية المضافة إلى الأل</a:t>
            </a:r>
            <a:r>
              <a:rPr lang="ar-SA" dirty="0" smtClean="0"/>
              <a:t>و</a:t>
            </a:r>
            <a:r>
              <a:rPr lang="ar-EG" dirty="0" smtClean="0"/>
              <a:t>منيوم هي السليكون والنحاس و </a:t>
            </a:r>
            <a:r>
              <a:rPr lang="ar-SA" dirty="0" smtClean="0"/>
              <a:t>ال</a:t>
            </a:r>
            <a:r>
              <a:rPr lang="ar-EG" dirty="0" smtClean="0"/>
              <a:t>زنك والمن</a:t>
            </a:r>
            <a:r>
              <a:rPr lang="ar-SA" dirty="0" smtClean="0"/>
              <a:t>ج</a:t>
            </a:r>
            <a:r>
              <a:rPr lang="ar-EG" dirty="0" smtClean="0"/>
              <a:t>نيز . ولكن هذه الع</a:t>
            </a:r>
            <a:r>
              <a:rPr lang="ar-SA" dirty="0" smtClean="0"/>
              <a:t>ن</a:t>
            </a:r>
            <a:r>
              <a:rPr lang="ar-EG" dirty="0" smtClean="0"/>
              <a:t>اصر المضافة تقلل من مقاومته للصدأ.</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normAutofit fontScale="90000"/>
          </a:bodyPr>
          <a:lstStyle/>
          <a:p>
            <a:pPr algn="ctr"/>
            <a:r>
              <a:rPr lang="ar-SA" sz="4400" b="1" u="sng" dirty="0" smtClean="0"/>
              <a:t>أهم سبائك الالومنيوم</a:t>
            </a:r>
            <a:r>
              <a:rPr lang="en-US" dirty="0" smtClean="0"/>
              <a:t/>
            </a:r>
            <a:br>
              <a:rPr lang="en-US" dirty="0" smtClean="0"/>
            </a:br>
            <a:endParaRPr lang="ar-EG" dirty="0"/>
          </a:p>
        </p:txBody>
      </p:sp>
      <p:sp>
        <p:nvSpPr>
          <p:cNvPr id="3" name="Content Placeholder 2"/>
          <p:cNvSpPr>
            <a:spLocks noGrp="1"/>
          </p:cNvSpPr>
          <p:nvPr>
            <p:ph idx="1"/>
          </p:nvPr>
        </p:nvSpPr>
        <p:spPr>
          <a:xfrm>
            <a:off x="457200" y="1447800"/>
            <a:ext cx="8229600" cy="4876800"/>
          </a:xfrm>
        </p:spPr>
        <p:txBody>
          <a:bodyPr/>
          <a:lstStyle/>
          <a:p>
            <a:pPr>
              <a:buNone/>
            </a:pPr>
            <a:r>
              <a:rPr lang="ar-EG" u="sng" dirty="0" smtClean="0"/>
              <a:t>يمكن تصنيف سبائك الأل</a:t>
            </a:r>
            <a:r>
              <a:rPr lang="ar-SA" u="sng" dirty="0" smtClean="0"/>
              <a:t>و</a:t>
            </a:r>
            <a:r>
              <a:rPr lang="ar-EG" u="sng" dirty="0" smtClean="0"/>
              <a:t>منيوم إلى نوعين أساسين:</a:t>
            </a:r>
            <a:endParaRPr lang="en-US" u="dbl" dirty="0" smtClean="0"/>
          </a:p>
          <a:p>
            <a:pPr lvl="0">
              <a:buFont typeface="Wingdings" pitchFamily="2" charset="2"/>
              <a:buChar char="q"/>
            </a:pPr>
            <a:r>
              <a:rPr lang="ar-EG" dirty="0" smtClean="0"/>
              <a:t>-</a:t>
            </a:r>
            <a:r>
              <a:rPr lang="ar-EG" sz="3200" dirty="0" smtClean="0">
                <a:solidFill>
                  <a:schemeClr val="accent2"/>
                </a:solidFill>
              </a:rPr>
              <a:t>سبائك الأل</a:t>
            </a:r>
            <a:r>
              <a:rPr lang="ar-SA" sz="3200" dirty="0" smtClean="0">
                <a:solidFill>
                  <a:schemeClr val="accent2"/>
                </a:solidFill>
              </a:rPr>
              <a:t>و</a:t>
            </a:r>
            <a:r>
              <a:rPr lang="ar-EG" sz="3200" dirty="0" smtClean="0">
                <a:solidFill>
                  <a:schemeClr val="accent2"/>
                </a:solidFill>
              </a:rPr>
              <a:t>منيوم </a:t>
            </a:r>
            <a:r>
              <a:rPr lang="ar-SA" sz="3200" dirty="0" smtClean="0">
                <a:solidFill>
                  <a:schemeClr val="accent2"/>
                </a:solidFill>
              </a:rPr>
              <a:t>المستخدمة في الصب</a:t>
            </a:r>
            <a:r>
              <a:rPr lang="ar-EG" sz="3200" dirty="0" smtClean="0">
                <a:solidFill>
                  <a:schemeClr val="accent2"/>
                </a:solidFill>
              </a:rPr>
              <a:t> (</a:t>
            </a:r>
            <a:r>
              <a:rPr lang="ar-SA" sz="3200" dirty="0" smtClean="0">
                <a:solidFill>
                  <a:schemeClr val="accent2"/>
                </a:solidFill>
              </a:rPr>
              <a:t>عملية السباكة</a:t>
            </a:r>
            <a:r>
              <a:rPr lang="ar-EG" sz="3200" dirty="0" smtClean="0">
                <a:solidFill>
                  <a:schemeClr val="accent2"/>
                </a:solidFill>
              </a:rPr>
              <a:t>)</a:t>
            </a:r>
            <a:endParaRPr lang="en-US" sz="3200" dirty="0" smtClean="0">
              <a:solidFill>
                <a:schemeClr val="accent2"/>
              </a:solidFill>
            </a:endParaRPr>
          </a:p>
          <a:p>
            <a:pPr>
              <a:buFont typeface="Wingdings" pitchFamily="2" charset="2"/>
              <a:buChar char="q"/>
            </a:pPr>
            <a:r>
              <a:rPr lang="ar-EG" sz="3200" dirty="0" smtClean="0">
                <a:solidFill>
                  <a:schemeClr val="accent4"/>
                </a:solidFill>
              </a:rPr>
              <a:t>-</a:t>
            </a:r>
            <a:r>
              <a:rPr lang="ar-SA" sz="3200" dirty="0" smtClean="0">
                <a:solidFill>
                  <a:schemeClr val="accent4"/>
                </a:solidFill>
              </a:rPr>
              <a:t>سبائك الألومنيوم المستخدمة في صناعة الألواح والشرائح</a:t>
            </a:r>
            <a:r>
              <a:rPr lang="ar-EG" sz="3200" dirty="0" smtClean="0">
                <a:solidFill>
                  <a:schemeClr val="accent4"/>
                </a:solidFill>
              </a:rPr>
              <a:t> </a:t>
            </a:r>
          </a:p>
          <a:p>
            <a:pPr>
              <a:buNone/>
            </a:pPr>
            <a:r>
              <a:rPr lang="ar-SA" sz="3200" b="1" u="sng" dirty="0" smtClean="0">
                <a:solidFill>
                  <a:schemeClr val="accent2"/>
                </a:solidFill>
              </a:rPr>
              <a:t>أولا:- سبائك الألومنيوم المستخدمة في الصب</a:t>
            </a:r>
            <a:r>
              <a:rPr lang="ar-EG" sz="3200" b="1" u="sng" dirty="0" smtClean="0">
                <a:solidFill>
                  <a:schemeClr val="accent2"/>
                </a:solidFill>
              </a:rPr>
              <a:t> </a:t>
            </a:r>
          </a:p>
          <a:p>
            <a:pPr>
              <a:buNone/>
            </a:pPr>
            <a:r>
              <a:rPr lang="ar-SA" dirty="0" smtClean="0"/>
              <a:t>وتشمل هذه السبائك على : سبائك الألومنيوم والسليكون </a:t>
            </a:r>
            <a:r>
              <a:rPr lang="en-US" dirty="0" smtClean="0"/>
              <a:t>(Al-Si)</a:t>
            </a:r>
            <a:r>
              <a:rPr lang="ar-SA" dirty="0" smtClean="0"/>
              <a:t> ، سبائك الألومنيوم و النحاس (</a:t>
            </a:r>
            <a:r>
              <a:rPr lang="en-US" dirty="0" smtClean="0"/>
              <a:t>Al-Cu</a:t>
            </a:r>
            <a:r>
              <a:rPr lang="ar-SA" dirty="0" smtClean="0"/>
              <a:t>) سبائك الألومنيوم و الماغنسيوم (</a:t>
            </a:r>
            <a:r>
              <a:rPr lang="en-US" dirty="0" smtClean="0"/>
              <a:t>Al-Mg</a:t>
            </a:r>
            <a:r>
              <a:rPr lang="ar-SA" dirty="0" smtClean="0"/>
              <a:t>) سبائك الألومنيوم والزنك (</a:t>
            </a:r>
            <a:r>
              <a:rPr lang="en-US" dirty="0" smtClean="0"/>
              <a:t>Al-Zn</a:t>
            </a:r>
            <a:r>
              <a:rPr lang="ar-SA" dirty="0" smtClean="0"/>
              <a:t>) وكذلك السبائك المركبة على أساسها</a:t>
            </a:r>
            <a:r>
              <a:rPr lang="ar-EG" dirty="0" smtClean="0"/>
              <a:t> , ومن أهم هذه السبائك :-</a:t>
            </a:r>
          </a:p>
          <a:p>
            <a:pPr>
              <a:buNone/>
            </a:pPr>
            <a:r>
              <a:rPr lang="ar-EG" dirty="0" smtClean="0">
                <a:solidFill>
                  <a:schemeClr val="tx2">
                    <a:lumMod val="75000"/>
                  </a:schemeClr>
                </a:solidFill>
              </a:rPr>
              <a:t>1</a:t>
            </a:r>
            <a:r>
              <a:rPr lang="ar-EG" u="sng" dirty="0" smtClean="0">
                <a:solidFill>
                  <a:schemeClr val="tx2">
                    <a:lumMod val="75000"/>
                  </a:schemeClr>
                </a:solidFill>
              </a:rPr>
              <a:t>-</a:t>
            </a:r>
            <a:r>
              <a:rPr lang="ar-SA" u="sng" dirty="0" smtClean="0"/>
              <a:t>سبائك السيلومين (</a:t>
            </a:r>
            <a:r>
              <a:rPr lang="en-US" u="sng" dirty="0" err="1" smtClean="0"/>
              <a:t>Silomin</a:t>
            </a:r>
            <a:r>
              <a:rPr lang="en-US" u="sng" dirty="0" smtClean="0"/>
              <a:t> Alloys</a:t>
            </a:r>
            <a:r>
              <a:rPr lang="ar-SA" u="sng" dirty="0" smtClean="0"/>
              <a:t>)</a:t>
            </a:r>
            <a:endParaRPr lang="ar-EG" u="sng" dirty="0" smtClean="0"/>
          </a:p>
          <a:p>
            <a:pPr>
              <a:buNone/>
            </a:pPr>
            <a:r>
              <a:rPr lang="ar-EG" dirty="0" smtClean="0"/>
              <a:t> وهي السبائك </a:t>
            </a:r>
            <a:r>
              <a:rPr lang="ar-SA" dirty="0" smtClean="0"/>
              <a:t>التي تحتوي على سليكون بنسبة تتراوح بين (8% الى14%)</a:t>
            </a:r>
            <a:endParaRPr lang="ar-EG" dirty="0">
              <a:solidFill>
                <a:schemeClr val="tx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lstStyle/>
          <a:p>
            <a:pPr>
              <a:buNone/>
            </a:pPr>
            <a:r>
              <a:rPr lang="ar-SA" dirty="0" smtClean="0"/>
              <a:t>ووجود السليكون في سبائك الألومنيوم المخصصة لصناعة المسبوكات يزيد من سيوله السبيكة المنصهرة ويقلل من الانكماش الحجمي للسبيكة أثناء التبريد </a:t>
            </a:r>
            <a:r>
              <a:rPr lang="ar-EG" dirty="0" smtClean="0"/>
              <a:t>,</a:t>
            </a:r>
            <a:r>
              <a:rPr lang="ar-SA" dirty="0" smtClean="0"/>
              <a:t> أما سبائك السيلومين التي تحتوي على النحاس والمغنسيوم فيمكن معاملتها حراريا</a:t>
            </a:r>
            <a:r>
              <a:rPr lang="ar-EG" dirty="0" smtClean="0"/>
              <a:t>.</a:t>
            </a:r>
          </a:p>
          <a:p>
            <a:pPr>
              <a:buNone/>
            </a:pPr>
            <a:r>
              <a:rPr lang="ar-EG" u="sng" dirty="0" smtClean="0"/>
              <a:t>2-</a:t>
            </a:r>
            <a:r>
              <a:rPr lang="ar-SA" u="sng" dirty="0" smtClean="0"/>
              <a:t>سبائك الألومنيوم والنحاس (</a:t>
            </a:r>
            <a:r>
              <a:rPr lang="en-US" u="sng" dirty="0" smtClean="0"/>
              <a:t>Al –Cu</a:t>
            </a:r>
            <a:r>
              <a:rPr lang="ar-SA" u="sng" dirty="0" smtClean="0"/>
              <a:t>) </a:t>
            </a:r>
            <a:endParaRPr lang="ar-EG" u="sng" dirty="0" smtClean="0"/>
          </a:p>
          <a:p>
            <a:pPr>
              <a:buNone/>
            </a:pPr>
            <a:r>
              <a:rPr lang="ar-SA" dirty="0" smtClean="0"/>
              <a:t>وتحتوى على (10% الى45%) نحاس وتستعمل لصناعة الأجزاء المهمة من المحركات كالمكابس ورؤوس السلندرات، وذلك لأنها تكتسب بعد المعاملة الحرارية خواصا ميكانيكية </a:t>
            </a:r>
            <a:r>
              <a:rPr lang="ar-EG" dirty="0" smtClean="0"/>
              <a:t>أفضل</a:t>
            </a:r>
            <a:r>
              <a:rPr lang="ar-SA" dirty="0" smtClean="0"/>
              <a:t> .</a:t>
            </a:r>
            <a:endParaRPr lang="ar-EG" dirty="0" smtClean="0"/>
          </a:p>
          <a:p>
            <a:pPr>
              <a:buNone/>
            </a:pPr>
            <a:r>
              <a:rPr lang="ar-EG" u="sng" dirty="0" smtClean="0"/>
              <a:t>3-</a:t>
            </a:r>
            <a:r>
              <a:rPr lang="ar-SA" u="sng" dirty="0" smtClean="0"/>
              <a:t>سبائك الألومنيوم – الماغنسيوم (</a:t>
            </a:r>
            <a:r>
              <a:rPr lang="en-US" u="sng" dirty="0" smtClean="0"/>
              <a:t>Al-Mg</a:t>
            </a:r>
            <a:r>
              <a:rPr lang="ar-SA" u="sng" dirty="0" smtClean="0"/>
              <a:t>) </a:t>
            </a:r>
            <a:endParaRPr lang="ar-EG" u="sng" dirty="0" smtClean="0"/>
          </a:p>
          <a:p>
            <a:pPr lvl="0">
              <a:buNone/>
            </a:pPr>
            <a:r>
              <a:rPr lang="ar-EG" dirty="0" smtClean="0"/>
              <a:t>    وتحتوى على </a:t>
            </a:r>
            <a:r>
              <a:rPr lang="ar-SA" dirty="0" smtClean="0"/>
              <a:t>(10% الى45%) </a:t>
            </a:r>
            <a:r>
              <a:rPr lang="ar-EG" dirty="0" smtClean="0"/>
              <a:t> م</a:t>
            </a:r>
            <a:r>
              <a:rPr lang="ar-SA" dirty="0" smtClean="0"/>
              <a:t>ا</a:t>
            </a:r>
            <a:r>
              <a:rPr lang="ar-EG" dirty="0" smtClean="0"/>
              <a:t>غنسيوم .وتستعمل</a:t>
            </a:r>
            <a:r>
              <a:rPr lang="ar-SA" dirty="0" smtClean="0"/>
              <a:t> هذه</a:t>
            </a:r>
            <a:r>
              <a:rPr lang="ar-EG" dirty="0" smtClean="0"/>
              <a:t> السبائك في صناعة الأجزاء التي تتعرض للصدمات والأجزاء التي تتطلب مقاومة عالية للصدأ.</a:t>
            </a:r>
            <a:endParaRPr lang="en-US" dirty="0" smtClean="0"/>
          </a:p>
          <a:p>
            <a:pPr>
              <a:buNone/>
            </a:pPr>
            <a:endParaRPr lang="ar-EG" u="sng"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lnSpcReduction="10000"/>
          </a:bodyPr>
          <a:lstStyle/>
          <a:p>
            <a:pPr>
              <a:buNone/>
            </a:pPr>
            <a:r>
              <a:rPr lang="ar-EG" dirty="0" smtClean="0"/>
              <a:t>4</a:t>
            </a:r>
            <a:r>
              <a:rPr lang="ar-EG" u="sng" dirty="0" smtClean="0"/>
              <a:t>-</a:t>
            </a:r>
            <a:r>
              <a:rPr lang="ar-SA" u="sng" dirty="0" smtClean="0"/>
              <a:t>سبائك الألومنيوم – الزنك (</a:t>
            </a:r>
            <a:r>
              <a:rPr lang="en-US" u="sng" dirty="0" smtClean="0"/>
              <a:t>Al – Zn</a:t>
            </a:r>
            <a:r>
              <a:rPr lang="ar-SA" u="sng" dirty="0" smtClean="0"/>
              <a:t>) </a:t>
            </a:r>
            <a:endParaRPr lang="ar-EG" u="sng" dirty="0" smtClean="0"/>
          </a:p>
          <a:p>
            <a:pPr lvl="0">
              <a:buNone/>
            </a:pPr>
            <a:r>
              <a:rPr lang="ar-EG" dirty="0" smtClean="0"/>
              <a:t>وهي تحتوى على </a:t>
            </a:r>
            <a:r>
              <a:rPr lang="ar-SA" dirty="0" smtClean="0"/>
              <a:t>(6% الى9%) زنك</a:t>
            </a:r>
            <a:r>
              <a:rPr lang="ar-EG" dirty="0" smtClean="0"/>
              <a:t> ، وتع</a:t>
            </a:r>
            <a:r>
              <a:rPr lang="ar-SA" dirty="0" smtClean="0"/>
              <a:t>د</a:t>
            </a:r>
            <a:r>
              <a:rPr lang="ar-EG" dirty="0" smtClean="0"/>
              <a:t> من السبائك الخاصة ، ويمكن الحصول على أقصى صلادة ومتانة لها بعد معاملتها حراريا.</a:t>
            </a:r>
            <a:endParaRPr lang="en-US" dirty="0" smtClean="0"/>
          </a:p>
          <a:p>
            <a:pPr>
              <a:buNone/>
            </a:pPr>
            <a:r>
              <a:rPr lang="ar-SA" sz="3200" b="1" u="sng" dirty="0" smtClean="0">
                <a:solidFill>
                  <a:schemeClr val="accent5"/>
                </a:solidFill>
              </a:rPr>
              <a:t>ثانيا</a:t>
            </a:r>
            <a:r>
              <a:rPr lang="ar-EG" sz="3200" b="1" u="sng" dirty="0" smtClean="0">
                <a:solidFill>
                  <a:schemeClr val="accent5"/>
                </a:solidFill>
              </a:rPr>
              <a:t>- سبائك الأل</a:t>
            </a:r>
            <a:r>
              <a:rPr lang="ar-SA" sz="3200" b="1" u="sng" dirty="0" smtClean="0">
                <a:solidFill>
                  <a:schemeClr val="accent5"/>
                </a:solidFill>
              </a:rPr>
              <a:t>و</a:t>
            </a:r>
            <a:r>
              <a:rPr lang="ar-EG" sz="3200" b="1" u="sng" dirty="0" smtClean="0">
                <a:solidFill>
                  <a:schemeClr val="accent5"/>
                </a:solidFill>
              </a:rPr>
              <a:t>منيوم </a:t>
            </a:r>
            <a:r>
              <a:rPr lang="ar-SA" sz="3200" b="1" u="sng" dirty="0" smtClean="0">
                <a:solidFill>
                  <a:schemeClr val="accent5"/>
                </a:solidFill>
              </a:rPr>
              <a:t>المستخدمة في صناعة الشرائح</a:t>
            </a:r>
            <a:endParaRPr lang="en-US" sz="3200" b="1" u="dbl" dirty="0" smtClean="0">
              <a:solidFill>
                <a:schemeClr val="accent5"/>
              </a:solidFill>
            </a:endParaRPr>
          </a:p>
          <a:p>
            <a:pPr>
              <a:buNone/>
            </a:pPr>
            <a:r>
              <a:rPr lang="ar-SA" dirty="0" smtClean="0"/>
              <a:t>تشكيل هذه السبائك بالضغط </a:t>
            </a:r>
            <a:r>
              <a:rPr lang="ar-EG" dirty="0" smtClean="0"/>
              <a:t>مثل</a:t>
            </a:r>
            <a:r>
              <a:rPr lang="ar-SA" dirty="0" smtClean="0"/>
              <a:t> الدرفلة والكبس والسحب</a:t>
            </a:r>
            <a:r>
              <a:rPr lang="ar-EG" dirty="0" smtClean="0"/>
              <a:t> </a:t>
            </a:r>
            <a:r>
              <a:rPr lang="ar-SA" dirty="0" smtClean="0"/>
              <a:t>وتصنع من هذه السبائك </a:t>
            </a:r>
            <a:r>
              <a:rPr lang="ar-EG" dirty="0" smtClean="0"/>
              <a:t>شرائح</a:t>
            </a:r>
            <a:r>
              <a:rPr lang="ar-SA" dirty="0" smtClean="0"/>
              <a:t> متعددة </a:t>
            </a:r>
            <a:r>
              <a:rPr lang="ar-EG" dirty="0" smtClean="0"/>
              <a:t>السمك</a:t>
            </a:r>
            <a:r>
              <a:rPr lang="ar-SA" dirty="0" smtClean="0"/>
              <a:t> ، وقطاعات متنوعة الأشكال والأبعاد </a:t>
            </a:r>
            <a:r>
              <a:rPr lang="ar-EG" dirty="0" smtClean="0"/>
              <a:t>, وان ربط الأجزاء بعضها ببعض يتم عادة </a:t>
            </a:r>
            <a:r>
              <a:rPr lang="ar-EG" dirty="0" smtClean="0"/>
              <a:t>بواسطة </a:t>
            </a:r>
            <a:r>
              <a:rPr lang="ar-EG" dirty="0" smtClean="0"/>
              <a:t>البرشمة ومن اهم انواعها :-</a:t>
            </a:r>
          </a:p>
          <a:p>
            <a:pPr>
              <a:buNone/>
            </a:pPr>
            <a:r>
              <a:rPr lang="ar-EG" u="sng" dirty="0" smtClean="0"/>
              <a:t>1-سبائك الالومنيوم والنحاس والنيكل(سبائك الطرق)</a:t>
            </a:r>
            <a:r>
              <a:rPr lang="ar-SA" u="sng" dirty="0" smtClean="0"/>
              <a:t>.</a:t>
            </a:r>
            <a:endParaRPr lang="ar-EG" u="sng" dirty="0" smtClean="0"/>
          </a:p>
          <a:p>
            <a:pPr>
              <a:buNone/>
            </a:pPr>
            <a:r>
              <a:rPr lang="ar-SA" dirty="0" smtClean="0"/>
              <a:t>وهذه السبائك تتكون من (1.9% الى5%)  نحاس و (0.4% الى1.8%) نيكل . ويتم تقسيتها بتسخينها إلى (520م) ثم غمرها في الماء. وهذه </a:t>
            </a:r>
            <a:r>
              <a:rPr lang="ar-SA" dirty="0" smtClean="0"/>
              <a:t>السبا</a:t>
            </a:r>
            <a:r>
              <a:rPr lang="ar-EG" dirty="0" smtClean="0"/>
              <a:t>ئ</a:t>
            </a:r>
            <a:r>
              <a:rPr lang="ar-SA" dirty="0" smtClean="0"/>
              <a:t>ك </a:t>
            </a:r>
            <a:r>
              <a:rPr lang="ar-SA" dirty="0" smtClean="0"/>
              <a:t>تستعمل لصناعة المكابس ورؤوس السلندرات </a:t>
            </a:r>
            <a:r>
              <a:rPr lang="ar-SA" dirty="0" smtClean="0"/>
              <a:t>وغيرها </a:t>
            </a:r>
            <a:r>
              <a:rPr lang="ar-SA" dirty="0" smtClean="0"/>
              <a:t>من الأجزاء المشغلة في درجات حرارة عالية</a:t>
            </a:r>
            <a:r>
              <a:rPr lang="ar-EG" dirty="0" smtClean="0"/>
              <a:t>.</a:t>
            </a:r>
            <a:endParaRPr lang="ar-EG"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a:buNone/>
            </a:pPr>
            <a:r>
              <a:rPr lang="ar-EG" u="sng" dirty="0" smtClean="0"/>
              <a:t>2-</a:t>
            </a:r>
            <a:r>
              <a:rPr lang="ar-SA" u="sng" dirty="0" smtClean="0"/>
              <a:t>سبائك الدورالومين</a:t>
            </a:r>
            <a:endParaRPr lang="ar-EG" u="sng" dirty="0" smtClean="0"/>
          </a:p>
          <a:p>
            <a:r>
              <a:rPr lang="ar-SA" dirty="0" smtClean="0"/>
              <a:t>وتتكون هذه السبائك من ال</a:t>
            </a:r>
            <a:r>
              <a:rPr lang="ar-EG" dirty="0" smtClean="0"/>
              <a:t>ال</a:t>
            </a:r>
            <a:r>
              <a:rPr lang="ar-SA" dirty="0" smtClean="0"/>
              <a:t>ومنيوم </a:t>
            </a:r>
            <a:r>
              <a:rPr lang="ar-EG" dirty="0" smtClean="0"/>
              <a:t>و</a:t>
            </a:r>
            <a:r>
              <a:rPr lang="ar-SA" dirty="0" smtClean="0"/>
              <a:t> نحاس</a:t>
            </a:r>
            <a:r>
              <a:rPr lang="ar-EG" dirty="0" smtClean="0"/>
              <a:t> بنسبة</a:t>
            </a:r>
            <a:r>
              <a:rPr lang="ar-SA" dirty="0" smtClean="0"/>
              <a:t>(3.5% الى4.5%) ، </a:t>
            </a:r>
            <a:r>
              <a:rPr lang="ar-EG" dirty="0" smtClean="0"/>
              <a:t>مع </a:t>
            </a:r>
            <a:r>
              <a:rPr lang="ar-SA" dirty="0" smtClean="0"/>
              <a:t>نسب قليلة من الماغنسيوم والمنجنيز</a:t>
            </a:r>
            <a:r>
              <a:rPr lang="ar-EG" dirty="0" smtClean="0"/>
              <a:t>.</a:t>
            </a:r>
          </a:p>
          <a:p>
            <a:r>
              <a:rPr lang="ar-EG" dirty="0" smtClean="0"/>
              <a:t>وسبيكة الدور</a:t>
            </a:r>
            <a:r>
              <a:rPr lang="ar-SA" dirty="0" smtClean="0"/>
              <a:t>ا</a:t>
            </a:r>
            <a:r>
              <a:rPr lang="ar-EG" dirty="0" smtClean="0"/>
              <a:t>لومين تتصلد بالتعتيق (الصلادة بالزمن) أي أنها تصبح صلدة إذا ما تركت فترة من الزمن في الهواء الجوي، فبعد خمسة أيام من تركها في الهواء الجوي فأنها تصبح صلدة جدا ولا يمكن تشغيلها ولذلك تحتاج إلى عملية تخمير (تلدين) وتتم بالتسخين إلى (</a:t>
            </a:r>
            <a:r>
              <a:rPr lang="ar-SA" dirty="0" smtClean="0"/>
              <a:t>360</a:t>
            </a:r>
            <a:r>
              <a:rPr lang="ar-EG" dirty="0" smtClean="0"/>
              <a:t>م) ثم التبريد في الهواء الجوي.</a:t>
            </a:r>
          </a:p>
          <a:p>
            <a:r>
              <a:rPr lang="ar-SA" dirty="0" smtClean="0"/>
              <a:t>وتستعمل سبائك الدورالومين بصورة عامة في صناعة هياكل الماكينات والألواح ومسامير البرشام والأسلاك وغيرها.</a:t>
            </a:r>
            <a:endParaRPr lang="ar-EG" dirty="0" smtClean="0"/>
          </a:p>
          <a:p>
            <a:pPr>
              <a:buNone/>
            </a:pPr>
            <a:r>
              <a:rPr lang="ar-EG" dirty="0" smtClean="0"/>
              <a:t>3-</a:t>
            </a:r>
            <a:r>
              <a:rPr lang="ar-SA" dirty="0" smtClean="0"/>
              <a:t> </a:t>
            </a:r>
            <a:r>
              <a:rPr lang="ar-SA" u="sng" dirty="0" smtClean="0"/>
              <a:t>السبائك غير القابلة لزيادة المتانة بالمعاملة الحرارية</a:t>
            </a:r>
            <a:endParaRPr lang="en-US" u="sng" dirty="0" smtClean="0"/>
          </a:p>
          <a:p>
            <a:r>
              <a:rPr lang="ar-SA" dirty="0" smtClean="0"/>
              <a:t>تتكون من الأل</a:t>
            </a:r>
            <a:r>
              <a:rPr lang="ar-EG" dirty="0" smtClean="0"/>
              <a:t>و</a:t>
            </a:r>
            <a:r>
              <a:rPr lang="ar-SA" dirty="0" smtClean="0"/>
              <a:t>منيوم والماغنسيوم (</a:t>
            </a:r>
            <a:r>
              <a:rPr lang="ar-EG" dirty="0" smtClean="0"/>
              <a:t>2,5</a:t>
            </a:r>
            <a:r>
              <a:rPr lang="ar-SA" dirty="0" smtClean="0"/>
              <a:t>%) والمنجنيز (</a:t>
            </a:r>
            <a:r>
              <a:rPr lang="ar-EG" dirty="0" smtClean="0"/>
              <a:t>0.3</a:t>
            </a:r>
            <a:r>
              <a:rPr lang="ar-SA" dirty="0" smtClean="0"/>
              <a:t>%)</a:t>
            </a:r>
            <a:r>
              <a:rPr lang="ar-EG" dirty="0" smtClean="0"/>
              <a:t>.</a:t>
            </a:r>
            <a:endParaRPr lang="ar-EG"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lnSpcReduction="10000"/>
          </a:bodyPr>
          <a:lstStyle/>
          <a:p>
            <a:r>
              <a:rPr lang="ar-EG" dirty="0" smtClean="0"/>
              <a:t>وتستعمل هذه السبائك للأجزاء المشكلة بالكبس العميق واللحام والتي تعمل في ظروف </a:t>
            </a:r>
            <a:r>
              <a:rPr lang="ar-SA" dirty="0" smtClean="0"/>
              <a:t>وبيئات تآكل مختلفة</a:t>
            </a:r>
            <a:r>
              <a:rPr lang="ar-EG" dirty="0" smtClean="0"/>
              <a:t>.</a:t>
            </a:r>
            <a:endParaRPr lang="en-US" dirty="0" smtClean="0"/>
          </a:p>
          <a:p>
            <a:pPr>
              <a:buNone/>
            </a:pPr>
            <a:r>
              <a:rPr lang="ar-SA" sz="3200" b="1" u="sng" dirty="0" smtClean="0"/>
              <a:t>استخدامات الالومنيوم</a:t>
            </a:r>
            <a:endParaRPr lang="ar-EG" sz="3200" b="1" u="sng" dirty="0" smtClean="0"/>
          </a:p>
          <a:p>
            <a:pPr>
              <a:buFont typeface="Wingdings" pitchFamily="2" charset="2"/>
              <a:buChar char="q"/>
            </a:pPr>
            <a:r>
              <a:rPr lang="ar-SA" sz="3200" dirty="0" smtClean="0"/>
              <a:t>يستعمل الألومنيوم في صنع معظم الأواني المنزلية والتغليف كما يستخدم في صنع </a:t>
            </a:r>
            <a:r>
              <a:rPr lang="ar-EG" sz="3200" dirty="0" smtClean="0"/>
              <a:t>معدات</a:t>
            </a:r>
            <a:r>
              <a:rPr lang="ar-SA" sz="3200" dirty="0" smtClean="0"/>
              <a:t> صناعة الألبان الحلويات و السكر وذلك لان مركباته الكيميا</a:t>
            </a:r>
            <a:r>
              <a:rPr lang="ar-EG" sz="3200" dirty="0" smtClean="0"/>
              <a:t>ئية</a:t>
            </a:r>
            <a:r>
              <a:rPr lang="ar-SA" sz="3200" dirty="0" smtClean="0"/>
              <a:t> غير ضارة للإنسان.</a:t>
            </a:r>
            <a:endParaRPr lang="ar-EG" sz="3200" dirty="0" smtClean="0"/>
          </a:p>
          <a:p>
            <a:pPr lvl="0">
              <a:buFont typeface="Wingdings" pitchFamily="2" charset="2"/>
              <a:buChar char="q"/>
            </a:pPr>
            <a:r>
              <a:rPr lang="ar-EG" sz="3200" dirty="0" smtClean="0"/>
              <a:t>يستخدم الأل</a:t>
            </a:r>
            <a:r>
              <a:rPr lang="ar-SA" sz="3200" dirty="0" smtClean="0"/>
              <a:t>و</a:t>
            </a:r>
            <a:r>
              <a:rPr lang="ar-EG" sz="3200" dirty="0" smtClean="0"/>
              <a:t>منيوم وسبائكه في صناعة الأثاث وغيرها من الأدوات المنزلية ، كما أن مسحوق الألمنيوم يستعمل أيضا في صناعة الأصباغ كمادة واقية ضد التآكل.</a:t>
            </a:r>
            <a:endParaRPr lang="en-US" sz="3200" dirty="0" smtClean="0"/>
          </a:p>
          <a:p>
            <a:pPr>
              <a:buFont typeface="Wingdings" pitchFamily="2" charset="2"/>
              <a:buChar char="q"/>
            </a:pPr>
            <a:r>
              <a:rPr lang="ar-SA" sz="3200" dirty="0" smtClean="0"/>
              <a:t>يستعمل الألومنيوم وسبائكه مع النحاس لعمل الأسلاك الكهربائية المستعملة في المسافات البعيدة .</a:t>
            </a:r>
            <a:endParaRPr lang="ar-EG" sz="3200" b="1"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2">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608</TotalTime>
  <Words>943</Words>
  <Application>Microsoft Office PowerPoint</Application>
  <PresentationFormat>On-screen Show (4:3)</PresentationFormat>
  <Paragraphs>57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Flow</vt:lpstr>
      <vt:lpstr>Slide 1</vt:lpstr>
      <vt:lpstr>               الألومنيوم وسبائكه   Aluminium and its alloys  </vt:lpstr>
      <vt:lpstr>Slide 3</vt:lpstr>
      <vt:lpstr>Slide 4</vt:lpstr>
      <vt:lpstr>أهم سبائك الالومنيوم </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تقنيات متقدمه في التصنيع</dc:title>
  <dc:creator>SAMSUNG</dc:creator>
  <cp:lastModifiedBy>awamy</cp:lastModifiedBy>
  <cp:revision>21</cp:revision>
  <dcterms:created xsi:type="dcterms:W3CDTF">2006-08-16T00:00:00Z</dcterms:created>
  <dcterms:modified xsi:type="dcterms:W3CDTF">2020-03-22T18:17:35Z</dcterms:modified>
</cp:coreProperties>
</file>