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57" r:id="rId14"/>
    <p:sldId id="270" r:id="rId15"/>
    <p:sldId id="271" r:id="rId16"/>
    <p:sldId id="272" r:id="rId17"/>
    <p:sldId id="273" r:id="rId18"/>
    <p:sldId id="26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549194" y="304800"/>
            <a:ext cx="1213805" cy="1371600"/>
          </a:xfrm>
          <a:prstGeom prst="rect">
            <a:avLst/>
          </a:prstGeom>
        </p:spPr>
      </p:pic>
      <p:sp>
        <p:nvSpPr>
          <p:cNvPr id="5" name="Title 1"/>
          <p:cNvSpPr>
            <a:spLocks noGrp="1"/>
          </p:cNvSpPr>
          <p:nvPr>
            <p:ph type="ctrTitle"/>
          </p:nvPr>
        </p:nvSpPr>
        <p:spPr/>
        <p:txBody>
          <a:bodyPr/>
          <a:lstStyle/>
          <a:p>
            <a:r>
              <a:rPr lang="ar-EG" b="1" dirty="0" smtClean="0">
                <a:solidFill>
                  <a:srgbClr val="FFC000"/>
                </a:solidFill>
              </a:rPr>
              <a:t>الدراسات العليا </a:t>
            </a:r>
            <a:r>
              <a:rPr lang="ar-EG" sz="3200" b="1" dirty="0" smtClean="0"/>
              <a:t>(تمهيدي ماجستير)</a:t>
            </a:r>
            <a:endParaRPr lang="en-US" sz="3200" b="1" dirty="0"/>
          </a:p>
        </p:txBody>
      </p:sp>
      <p:sp>
        <p:nvSpPr>
          <p:cNvPr id="6" name="Subtitle 2"/>
          <p:cNvSpPr>
            <a:spLocks noGrp="1"/>
          </p:cNvSpPr>
          <p:nvPr>
            <p:ph type="subTitle" idx="1"/>
          </p:nvPr>
        </p:nvSpPr>
        <p:spPr>
          <a:xfrm>
            <a:off x="1371600" y="3352800"/>
            <a:ext cx="6400800" cy="2286000"/>
          </a:xfrm>
        </p:spPr>
        <p:txBody>
          <a:bodyPr>
            <a:normAutofit lnSpcReduction="10000"/>
          </a:bodyPr>
          <a:lstStyle/>
          <a:p>
            <a:r>
              <a:rPr lang="ar-SA" b="1" dirty="0" smtClean="0">
                <a:solidFill>
                  <a:schemeClr val="accent1">
                    <a:lumMod val="20000"/>
                    <a:lumOff val="80000"/>
                  </a:schemeClr>
                </a:solidFill>
              </a:rPr>
              <a:t>مناقشات في التخصص باللغة الاجنبية</a:t>
            </a:r>
            <a:endParaRPr lang="en-US" b="1" dirty="0" smtClean="0">
              <a:solidFill>
                <a:schemeClr val="accent1">
                  <a:lumMod val="20000"/>
                  <a:lumOff val="80000"/>
                </a:schemeClr>
              </a:solidFill>
            </a:endParaRPr>
          </a:p>
          <a:p>
            <a:r>
              <a:rPr lang="ar-EG" b="1" dirty="0" smtClean="0">
                <a:solidFill>
                  <a:schemeClr val="accent5">
                    <a:lumMod val="60000"/>
                    <a:lumOff val="40000"/>
                  </a:schemeClr>
                </a:solidFill>
              </a:rPr>
              <a:t>المحاضرة الثالثة</a:t>
            </a:r>
          </a:p>
          <a:p>
            <a:r>
              <a:rPr lang="ar-EG" b="1" dirty="0" smtClean="0">
                <a:solidFill>
                  <a:srgbClr val="FBEB17"/>
                </a:solidFill>
              </a:rPr>
              <a:t>قسم المنتجات المعدنية والحلي</a:t>
            </a:r>
          </a:p>
          <a:p>
            <a:r>
              <a:rPr lang="ar-EG" b="1" dirty="0" smtClean="0">
                <a:solidFill>
                  <a:schemeClr val="accent5">
                    <a:lumMod val="60000"/>
                    <a:lumOff val="40000"/>
                  </a:schemeClr>
                </a:solidFill>
              </a:rPr>
              <a:t>أ.م.د/محمد العوامي محمد</a:t>
            </a:r>
            <a:endParaRPr lang="en-US" b="1" dirty="0">
              <a:solidFill>
                <a:schemeClr val="accent5">
                  <a:lumMod val="60000"/>
                  <a:lumOff val="40000"/>
                </a:schemeClr>
              </a:solidFill>
            </a:endParaRPr>
          </a:p>
        </p:txBody>
      </p:sp>
    </p:spTree>
    <p:extLst>
      <p:ext uri="{BB962C8B-B14F-4D97-AF65-F5344CB8AC3E}">
        <p14:creationId xmlns:p14="http://schemas.microsoft.com/office/powerpoint/2010/main" xmlns="" val="1803331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228600"/>
            <a:ext cx="6858000" cy="5897563"/>
          </a:xfrm>
        </p:spPr>
        <p:style>
          <a:lnRef idx="1">
            <a:schemeClr val="accent6"/>
          </a:lnRef>
          <a:fillRef idx="2">
            <a:schemeClr val="accent6"/>
          </a:fillRef>
          <a:effectRef idx="1">
            <a:schemeClr val="accent6"/>
          </a:effectRef>
          <a:fontRef idx="minor">
            <a:schemeClr val="dk1"/>
          </a:fontRef>
        </p:style>
        <p:txBody>
          <a:bodyPr/>
          <a:lstStyle/>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(2020)              </a:t>
            </a:r>
            <a:r>
              <a:rPr lang="en-US" sz="1600" b="1" dirty="0" smtClean="0"/>
              <a:t>Foreign language discussions (3)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pic>
        <p:nvPicPr>
          <p:cNvPr id="1026" name="Picture 2"/>
          <p:cNvPicPr>
            <a:picLocks noChangeAspect="1" noChangeArrowheads="1"/>
          </p:cNvPicPr>
          <p:nvPr/>
        </p:nvPicPr>
        <p:blipFill>
          <a:blip r:embed="rId2" cstate="print"/>
          <a:srcRect/>
          <a:stretch>
            <a:fillRect/>
          </a:stretch>
        </p:blipFill>
        <p:spPr bwMode="auto">
          <a:xfrm>
            <a:off x="1981200" y="381000"/>
            <a:ext cx="6553200" cy="5486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1815402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381000"/>
            <a:ext cx="6934200" cy="5745163"/>
          </a:xfrm>
        </p:spPr>
        <p:style>
          <a:lnRef idx="3">
            <a:schemeClr val="lt1"/>
          </a:lnRef>
          <a:fillRef idx="1">
            <a:schemeClr val="accent3"/>
          </a:fillRef>
          <a:effectRef idx="1">
            <a:schemeClr val="accent3"/>
          </a:effectRef>
          <a:fontRef idx="minor">
            <a:schemeClr val="lt1"/>
          </a:fontRef>
        </p:style>
        <p:txBody>
          <a:bodyPr>
            <a:normAutofit fontScale="92500" lnSpcReduction="10000"/>
          </a:bodyPr>
          <a:lstStyle/>
          <a:p>
            <a:pPr lvl="0">
              <a:buNone/>
            </a:pPr>
            <a:r>
              <a:rPr lang="en-US" sz="3500" b="1" u="sng" dirty="0" smtClean="0">
                <a:solidFill>
                  <a:srgbClr val="FFFF00"/>
                </a:solidFill>
              </a:rPr>
              <a:t>Yellow Gold</a:t>
            </a:r>
            <a:r>
              <a:rPr lang="en-US" dirty="0" smtClean="0"/>
              <a:t/>
            </a:r>
            <a:br>
              <a:rPr lang="en-US" dirty="0" smtClean="0"/>
            </a:br>
            <a:r>
              <a:rPr lang="en-US" dirty="0" smtClean="0"/>
              <a:t>Yellow gold is the most frequently seen and a timeless color. </a:t>
            </a:r>
          </a:p>
          <a:p>
            <a:pPr lvl="0"/>
            <a:r>
              <a:rPr lang="en-US" dirty="0" smtClean="0"/>
              <a:t>It is usually alloyed with silver and copper. Depending on the karat gold (14K, 18K or 22K), the color of yellow gold may vary from a softer shimmering yellow to a bright rich yellow.</a:t>
            </a:r>
          </a:p>
          <a:p>
            <a:pPr lvl="0"/>
            <a:r>
              <a:rPr lang="en-US" dirty="0" smtClean="0"/>
              <a:t> This is due to the varying alloy combinations. The color contrast of yellow gold is most suitable to diamonds and other delicately colored gemstones, as they can appear brilliant and vivid.</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(2020)              </a:t>
            </a:r>
            <a:r>
              <a:rPr lang="en-US" sz="1600" b="1" dirty="0" smtClean="0"/>
              <a:t>Foreign language discussions (3)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228600"/>
            <a:ext cx="6934200" cy="5897563"/>
          </a:xfrm>
        </p:spPr>
        <p:style>
          <a:lnRef idx="1">
            <a:schemeClr val="dk1"/>
          </a:lnRef>
          <a:fillRef idx="2">
            <a:schemeClr val="dk1"/>
          </a:fillRef>
          <a:effectRef idx="1">
            <a:schemeClr val="dk1"/>
          </a:effectRef>
          <a:fontRef idx="minor">
            <a:schemeClr val="dk1"/>
          </a:fontRef>
        </p:style>
        <p:txBody>
          <a:bodyPr>
            <a:normAutofit fontScale="85000" lnSpcReduction="20000"/>
          </a:bodyPr>
          <a:lstStyle/>
          <a:p>
            <a:pPr lvl="0">
              <a:buNone/>
            </a:pPr>
            <a:r>
              <a:rPr lang="en-US" sz="3800" b="1" u="sng" dirty="0" smtClean="0"/>
              <a:t>White Gold</a:t>
            </a:r>
            <a:r>
              <a:rPr lang="en-US" dirty="0" smtClean="0"/>
              <a:t/>
            </a:r>
            <a:br>
              <a:rPr lang="en-US" dirty="0" smtClean="0"/>
            </a:br>
            <a:r>
              <a:rPr lang="en-US" dirty="0" smtClean="0"/>
              <a:t>White gold is harder than yellow gold with a bright lustrous white color. </a:t>
            </a:r>
          </a:p>
          <a:p>
            <a:pPr lvl="0">
              <a:buNone/>
            </a:pPr>
            <a:r>
              <a:rPr lang="en-US" dirty="0" smtClean="0"/>
              <a:t>It is most commonly alloyed with a significant percentage of silver, or a mixture of other white precious metals. </a:t>
            </a:r>
          </a:p>
          <a:p>
            <a:pPr lvl="0">
              <a:buNone/>
            </a:pPr>
            <a:r>
              <a:rPr lang="en-US" dirty="0" smtClean="0"/>
              <a:t>Palladium and nickel are other precious metals which are alloyed to create white gold. Due to the presence of nickel in the white gold alloy, it tends to be harder than yellow gold. </a:t>
            </a:r>
          </a:p>
          <a:p>
            <a:pPr lvl="0">
              <a:buNone/>
            </a:pPr>
            <a:r>
              <a:rPr lang="en-US" dirty="0" smtClean="0"/>
              <a:t>The percentage of gold naturally varies, according to the quantity of additional precious metal, which is included in the formulation of the alloy. </a:t>
            </a:r>
          </a:p>
          <a:p>
            <a:pPr lvl="0">
              <a:buNone/>
            </a:pPr>
            <a:r>
              <a:rPr lang="en-US" dirty="0" smtClean="0"/>
              <a:t>White gold is highly reflective and not subject to tarnish.</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(2020)              </a:t>
            </a:r>
            <a:r>
              <a:rPr lang="en-US" sz="1600" b="1" dirty="0" smtClean="0"/>
              <a:t>Foreign language discussions (3)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381000"/>
            <a:ext cx="7010400" cy="5745163"/>
          </a:xfrm>
        </p:spPr>
        <p:style>
          <a:lnRef idx="1">
            <a:schemeClr val="accent2"/>
          </a:lnRef>
          <a:fillRef idx="2">
            <a:schemeClr val="accent2"/>
          </a:fillRef>
          <a:effectRef idx="1">
            <a:schemeClr val="accent2"/>
          </a:effectRef>
          <a:fontRef idx="minor">
            <a:schemeClr val="dk1"/>
          </a:fontRef>
        </p:style>
        <p:txBody>
          <a:bodyPr>
            <a:normAutofit lnSpcReduction="10000"/>
          </a:bodyPr>
          <a:lstStyle/>
          <a:p>
            <a:pPr lvl="0">
              <a:buNone/>
            </a:pPr>
            <a:r>
              <a:rPr lang="en-US" sz="3500" b="1" u="sng" dirty="0" smtClean="0"/>
              <a:t>Pink / Rose Gold</a:t>
            </a:r>
            <a:r>
              <a:rPr lang="en-US" dirty="0" smtClean="0"/>
              <a:t/>
            </a:r>
            <a:br>
              <a:rPr lang="en-US" dirty="0" smtClean="0"/>
            </a:br>
            <a:r>
              <a:rPr lang="en-US" dirty="0" smtClean="0"/>
              <a:t>Pink / Rose gold is alloyed with copper, and at times possibly even with silver. --The proportions are about three parts of 24-karat gold to one part of copper. -These alloys blush and accentuate the gold with a pink hue, which varies in color depending upon the amount of copper blended with the pure gold. </a:t>
            </a:r>
          </a:p>
          <a:p>
            <a:pPr lvl="0">
              <a:buNone/>
            </a:pPr>
            <a:r>
              <a:rPr lang="en-US" dirty="0" smtClean="0"/>
              <a:t>-The quantity of copper determines whether the gold is pink or more rose colored in tone and highlights.</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(2020)              </a:t>
            </a:r>
            <a:r>
              <a:rPr lang="en-US" sz="1600" b="1" dirty="0" smtClean="0"/>
              <a:t>Foreign language discussions (3)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57773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381000"/>
            <a:ext cx="6781800" cy="5867400"/>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lvl="0">
              <a:buNone/>
            </a:pPr>
            <a:r>
              <a:rPr lang="en-US" sz="4000" b="1" u="sng" dirty="0" smtClean="0"/>
              <a:t>Green Gold</a:t>
            </a:r>
            <a:r>
              <a:rPr lang="en-US" dirty="0" smtClean="0"/>
              <a:t/>
            </a:r>
            <a:br>
              <a:rPr lang="en-US" dirty="0" smtClean="0"/>
            </a:br>
            <a:r>
              <a:rPr lang="en-US" dirty="0" smtClean="0"/>
              <a:t>Pure gold is mixed with silver to get green gold. Although this color is not very popular but still it gives wearer an opportunity to look different.</a:t>
            </a:r>
          </a:p>
          <a:p>
            <a:pPr lvl="0"/>
            <a:r>
              <a:rPr lang="en-US" sz="3400" b="1" u="sng" dirty="0" smtClean="0"/>
              <a:t>Other Gold Colors</a:t>
            </a:r>
            <a:r>
              <a:rPr lang="en-US" dirty="0" smtClean="0"/>
              <a:t/>
            </a:r>
            <a:br>
              <a:rPr lang="en-US" dirty="0" smtClean="0"/>
            </a:br>
            <a:r>
              <a:rPr lang="en-US" dirty="0" smtClean="0"/>
              <a:t>To get the blue or black colors, iron is alloyed with pure gold whereas to get purple color, pure gold is alloyed with specific percentages of aluminum, tin, and thorium. Some examples of alloying formulas to achieve gold color variances are: </a:t>
            </a:r>
            <a:br>
              <a:rPr lang="en-US" dirty="0" smtClean="0"/>
            </a:br>
            <a:r>
              <a:rPr lang="en-US" dirty="0" smtClean="0"/>
              <a:t>18K Yellow Gold: 75% fine gold, 15% copper, 10% fine silver.</a:t>
            </a:r>
            <a:br>
              <a:rPr lang="en-US" dirty="0" smtClean="0"/>
            </a:br>
            <a:r>
              <a:rPr lang="en-US" dirty="0" smtClean="0"/>
              <a:t>14K Yellow Gold: 58.5% fine gold, 29% copper, 12.5% fine silver.</a:t>
            </a:r>
            <a:br>
              <a:rPr lang="en-US" dirty="0" smtClean="0"/>
            </a:br>
            <a:r>
              <a:rPr lang="en-US" dirty="0" smtClean="0"/>
              <a:t>18K White Gold: 75% fine gold, 2 % copper, 17% nickel, 6% zinc.</a:t>
            </a:r>
            <a:br>
              <a:rPr lang="en-US" dirty="0" smtClean="0"/>
            </a:br>
            <a:r>
              <a:rPr lang="en-US" dirty="0" smtClean="0"/>
              <a:t>14K White Gold: 58.5% fine gold, 23% copper, 12.5% nickel, 6% zinc.</a:t>
            </a:r>
            <a:br>
              <a:rPr lang="en-US" dirty="0" smtClean="0"/>
            </a:br>
            <a:r>
              <a:rPr lang="en-US" dirty="0" smtClean="0"/>
              <a:t>18K Green Gold: 75% fine gold, 25% fine silver.</a:t>
            </a:r>
            <a:br>
              <a:rPr lang="en-US" dirty="0" smtClean="0"/>
            </a:br>
            <a:r>
              <a:rPr lang="en-US" dirty="0" smtClean="0"/>
              <a:t>18K Pink/Rose Gold: 75% fine gold, 25% copper.</a:t>
            </a:r>
          </a:p>
          <a:p>
            <a:endParaRPr lang="ar-EG"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pPr>
              <a:buNone/>
            </a:pPr>
            <a:r>
              <a:rPr lang="en-US" sz="4100" b="1" u="sng" dirty="0" smtClean="0"/>
              <a:t>Gold Pricing</a:t>
            </a:r>
            <a:r>
              <a:rPr lang="en-US" dirty="0" smtClean="0"/>
              <a:t/>
            </a:r>
            <a:br>
              <a:rPr lang="en-US" dirty="0" smtClean="0"/>
            </a:br>
            <a:r>
              <a:rPr lang="en-US" dirty="0" smtClean="0"/>
              <a:t>Raw, un-worked gold pricing is based on the karat ratio and the gold weight. </a:t>
            </a:r>
          </a:p>
          <a:p>
            <a:r>
              <a:rPr lang="en-US" dirty="0" smtClean="0"/>
              <a:t>But Gold pricing, in finished jewelry or decorative item, is based on a number of factors, including </a:t>
            </a:r>
            <a:r>
              <a:rPr lang="en-US" dirty="0" err="1" smtClean="0"/>
              <a:t>karatage</a:t>
            </a:r>
            <a:r>
              <a:rPr lang="en-US" dirty="0" smtClean="0"/>
              <a:t>, gram weight, design and craftsmanship. </a:t>
            </a:r>
          </a:p>
          <a:p>
            <a:r>
              <a:rPr lang="en-US" dirty="0" smtClean="0"/>
              <a:t>The techniques of construction can make a piece more durable and flexible for added comfort and it may increase the gold price for that piece. </a:t>
            </a:r>
          </a:p>
          <a:p>
            <a:r>
              <a:rPr lang="en-US" dirty="0" smtClean="0"/>
              <a:t>Gold jewelry is mainly produced by machine. Any additional hand finishing or textural interest may also raise the cost.</a:t>
            </a:r>
            <a:endParaRPr lang="ar-EG"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381000"/>
            <a:ext cx="6858000" cy="5745163"/>
          </a:xfrm>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pPr>
              <a:buNone/>
            </a:pPr>
            <a:r>
              <a:rPr lang="en-US" b="1" dirty="0" smtClean="0"/>
              <a:t>Gold Type</a:t>
            </a:r>
            <a:r>
              <a:rPr lang="en-US" dirty="0" smtClean="0"/>
              <a:t/>
            </a:r>
            <a:br>
              <a:rPr lang="en-US" dirty="0" smtClean="0"/>
            </a:br>
            <a:r>
              <a:rPr lang="en-US" dirty="0" smtClean="0"/>
              <a:t/>
            </a:r>
            <a:br>
              <a:rPr lang="en-US" dirty="0" smtClean="0"/>
            </a:br>
            <a:r>
              <a:rPr lang="en-US" dirty="0" smtClean="0"/>
              <a:t>Solid gold is the most frequently seen gold type available in the market but buyers should also be aware of the other gold types available, which deliver comparable beauty at lower value. Naturally, the higher the gold proportions or weight in the other types, the more expensive they are:</a:t>
            </a:r>
          </a:p>
          <a:p>
            <a:pPr lvl="0">
              <a:buNone/>
            </a:pPr>
            <a:r>
              <a:rPr lang="en-US" b="1" dirty="0" smtClean="0"/>
              <a:t>1-Gold Filled</a:t>
            </a:r>
            <a:r>
              <a:rPr lang="en-US" dirty="0" smtClean="0"/>
              <a:t/>
            </a:r>
            <a:br>
              <a:rPr lang="en-US" dirty="0" smtClean="0"/>
            </a:br>
            <a:r>
              <a:rPr lang="en-US" dirty="0" smtClean="0"/>
              <a:t/>
            </a:r>
            <a:br>
              <a:rPr lang="en-US" dirty="0" smtClean="0"/>
            </a:br>
            <a:r>
              <a:rPr lang="en-US" dirty="0" smtClean="0"/>
              <a:t>It is also known as gold overlay, and refers to a layer of at least 10-karat gold that has been permanently bonded by heat and pressure to one or more surfaces of the support metal, then rolled or drawn to a prescribed thickness. The karat gold must be at least 1/10 of the total weight.</a:t>
            </a:r>
          </a:p>
          <a:p>
            <a:endParaRPr lang="ar-E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381000"/>
            <a:ext cx="7010400" cy="5745163"/>
          </a:xfrm>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pPr lvl="0">
              <a:buNone/>
            </a:pPr>
            <a:r>
              <a:rPr lang="en-US" b="1" dirty="0" smtClean="0"/>
              <a:t>2-Gold Plate</a:t>
            </a:r>
            <a:br>
              <a:rPr lang="en-US" b="1" dirty="0" smtClean="0"/>
            </a:br>
            <a:r>
              <a:rPr lang="en-US" b="1" dirty="0" smtClean="0"/>
              <a:t/>
            </a:r>
            <a:br>
              <a:rPr lang="en-US" b="1" dirty="0" smtClean="0"/>
            </a:br>
            <a:r>
              <a:rPr lang="en-US" dirty="0" smtClean="0"/>
              <a:t>Gold Plate refer, a thin layer of plating of 10-karat gold or better which has been bonded to a base metal. The karat gold content may be less than 1/20, but it must be properly identified by weight in terms of total metal content.</a:t>
            </a:r>
          </a:p>
          <a:p>
            <a:pPr lvl="0">
              <a:buNone/>
            </a:pPr>
            <a:r>
              <a:rPr lang="en-US" b="1" dirty="0" smtClean="0"/>
              <a:t>3-Gold Leaf</a:t>
            </a:r>
            <a:r>
              <a:rPr lang="en-US" dirty="0" smtClean="0"/>
              <a:t/>
            </a:r>
            <a:br>
              <a:rPr lang="en-US" dirty="0" smtClean="0"/>
            </a:br>
            <a:r>
              <a:rPr lang="en-US" dirty="0" smtClean="0"/>
              <a:t/>
            </a:r>
            <a:br>
              <a:rPr lang="en-US" dirty="0" smtClean="0"/>
            </a:br>
            <a:r>
              <a:rPr lang="en-US" dirty="0" smtClean="0"/>
              <a:t>Gold Leaf refers, ultra thin gold plating which is pounded and applied by hand to an object. Gold has helped in shaping the course of human history.</a:t>
            </a:r>
            <a:br>
              <a:rPr lang="en-US" dirty="0" smtClean="0"/>
            </a:br>
            <a:r>
              <a:rPr lang="en-US" dirty="0" smtClean="0"/>
              <a:t/>
            </a:r>
            <a:br>
              <a:rPr lang="en-US" dirty="0" smtClean="0"/>
            </a:br>
            <a:r>
              <a:rPr lang="en-US" dirty="0" smtClean="0"/>
              <a:t>Due to gold’s scarcity and beauty, this metal has become one of the most important metals in our daily life.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2057400"/>
            <a:ext cx="8229600" cy="2667000"/>
          </a:xfrm>
        </p:spPr>
        <p:style>
          <a:lnRef idx="1">
            <a:schemeClr val="accent1"/>
          </a:lnRef>
          <a:fillRef idx="2">
            <a:schemeClr val="accent1"/>
          </a:fillRef>
          <a:effectRef idx="1">
            <a:schemeClr val="accent1"/>
          </a:effectRef>
          <a:fontRef idx="minor">
            <a:schemeClr val="dk1"/>
          </a:fontRef>
        </p:style>
        <p:txBody>
          <a:bodyPr/>
          <a:lstStyle/>
          <a:p>
            <a:pPr algn="ctr">
              <a:buNone/>
            </a:pPr>
            <a:endParaRPr lang="ar-EG" b="1" u="sng" dirty="0" smtClean="0">
              <a:solidFill>
                <a:srgbClr val="0070C0"/>
              </a:solidFill>
              <a:latin typeface="Andalus" pitchFamily="18" charset="-78"/>
              <a:cs typeface="Andalus" pitchFamily="18" charset="-78"/>
            </a:endParaRPr>
          </a:p>
          <a:p>
            <a:pPr algn="ctr">
              <a:buNone/>
            </a:pPr>
            <a:r>
              <a:rPr lang="ar-EG" b="1" u="sng" dirty="0" smtClean="0">
                <a:solidFill>
                  <a:srgbClr val="0070C0"/>
                </a:solidFill>
                <a:latin typeface="Andalus" pitchFamily="18" charset="-78"/>
                <a:cs typeface="Andalus" pitchFamily="18" charset="-78"/>
              </a:rPr>
              <a:t>والى لقاء آخر في المحاضرة القادمة ان شاء الله</a:t>
            </a:r>
          </a:p>
          <a:p>
            <a:pPr algn="ctr">
              <a:buNone/>
            </a:pPr>
            <a:r>
              <a:rPr lang="ar-EG" b="1" u="sng" dirty="0" smtClean="0">
                <a:solidFill>
                  <a:srgbClr val="0070C0"/>
                </a:solidFill>
                <a:latin typeface="Andalus" pitchFamily="18" charset="-78"/>
                <a:cs typeface="Andalus" pitchFamily="18" charset="-78"/>
              </a:rPr>
              <a:t>والسلام عليكم ورحمة الله</a:t>
            </a:r>
            <a:endParaRPr lang="ar-EG"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smtClean="0">
                <a:ln>
                  <a:noFill/>
                </a:ln>
                <a:solidFill>
                  <a:schemeClr val="tx1"/>
                </a:solidFill>
                <a:effectLst/>
                <a:uLnTx/>
                <a:uFillTx/>
                <a:latin typeface="+mn-lt"/>
                <a:ea typeface="+mn-ea"/>
                <a:cs typeface="+mn-cs"/>
              </a:rPr>
              <a:t>( 3)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rgbClr val="FFC000"/>
                </a:solidFill>
              </a:rPr>
              <a:t>JEWELRY MAKING</a:t>
            </a:r>
            <a:r>
              <a:rPr lang="en-US" dirty="0" smtClean="0"/>
              <a:t/>
            </a:r>
            <a:br>
              <a:rPr lang="en-US" dirty="0" smtClean="0"/>
            </a:br>
            <a:endParaRPr lang="en-US" dirty="0"/>
          </a:p>
        </p:txBody>
      </p:sp>
      <p:sp>
        <p:nvSpPr>
          <p:cNvPr id="3" name="Content Placeholder 2"/>
          <p:cNvSpPr>
            <a:spLocks noGrp="1"/>
          </p:cNvSpPr>
          <p:nvPr>
            <p:ph idx="1"/>
          </p:nvPr>
        </p:nvSpPr>
        <p:spPr>
          <a:xfrm>
            <a:off x="457200" y="1981200"/>
            <a:ext cx="8229600" cy="4144963"/>
          </a:xfrm>
        </p:spPr>
        <p:style>
          <a:lnRef idx="1">
            <a:schemeClr val="accent6"/>
          </a:lnRef>
          <a:fillRef idx="2">
            <a:schemeClr val="accent6"/>
          </a:fillRef>
          <a:effectRef idx="1">
            <a:schemeClr val="accent6"/>
          </a:effectRef>
          <a:fontRef idx="minor">
            <a:schemeClr val="dk1"/>
          </a:fontRef>
        </p:style>
        <p:txBody>
          <a:bodyPr/>
          <a:lstStyle/>
          <a:p>
            <a:pPr>
              <a:buNone/>
            </a:pPr>
            <a:r>
              <a:rPr lang="en-US" b="1" u="sng" dirty="0" smtClean="0"/>
              <a:t>Precious Metal Guide(Raw materials) </a:t>
            </a:r>
          </a:p>
          <a:p>
            <a:r>
              <a:rPr lang="en-US" dirty="0" smtClean="0"/>
              <a:t>This Metal Education describes the characteristics of three Precious metals which are extensively used in jewelry manufacturing along with tips for their care. </a:t>
            </a:r>
          </a:p>
          <a:p>
            <a:r>
              <a:rPr lang="en-US" dirty="0" smtClean="0"/>
              <a:t>By understanding these characteristics, you'll be able to shop with confidence.</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(2020)              </a:t>
            </a:r>
            <a:r>
              <a:rPr lang="en-US" sz="1600" b="1" dirty="0" smtClean="0"/>
              <a:t>Foreign language discussions (3)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33800" y="762000"/>
            <a:ext cx="4953000" cy="5364163"/>
          </a:xfrm>
        </p:spPr>
        <p:style>
          <a:lnRef idx="1">
            <a:schemeClr val="accent6"/>
          </a:lnRef>
          <a:fillRef idx="2">
            <a:schemeClr val="accent6"/>
          </a:fillRef>
          <a:effectRef idx="1">
            <a:schemeClr val="accent6"/>
          </a:effectRef>
          <a:fontRef idx="minor">
            <a:schemeClr val="dk1"/>
          </a:fontRef>
        </p:style>
        <p:txBody>
          <a:bodyPr>
            <a:normAutofit fontScale="77500" lnSpcReduction="20000"/>
          </a:bodyPr>
          <a:lstStyle/>
          <a:p>
            <a:r>
              <a:rPr lang="en-US" sz="3500" b="1" u="sng" dirty="0" smtClean="0"/>
              <a:t>Gold</a:t>
            </a:r>
          </a:p>
          <a:p>
            <a:r>
              <a:rPr lang="en-US" dirty="0" smtClean="0"/>
              <a:t>Gold is an extraordinary and rare precious metal, with an unmatched combination of chemical and physical properties. </a:t>
            </a:r>
          </a:p>
          <a:p>
            <a:r>
              <a:rPr lang="en-US" dirty="0" smtClean="0"/>
              <a:t>It is the only yellow metal and the name gold derives from the Old English word for yellow, '</a:t>
            </a:r>
            <a:r>
              <a:rPr lang="en-US" dirty="0" err="1" smtClean="0"/>
              <a:t>Geolu</a:t>
            </a:r>
            <a:r>
              <a:rPr lang="en-US" dirty="0" smtClean="0"/>
              <a:t>'.</a:t>
            </a:r>
            <a:br>
              <a:rPr lang="en-US" dirty="0" smtClean="0"/>
            </a:br>
            <a:r>
              <a:rPr lang="en-US" dirty="0" smtClean="0"/>
              <a:t/>
            </a:r>
            <a:br>
              <a:rPr lang="en-US" dirty="0" smtClean="0"/>
            </a:br>
            <a:r>
              <a:rPr lang="en-US" dirty="0" smtClean="0"/>
              <a:t>Gold is the most non-reactive of all metals and it does not oxidize under ordinary conditions, meaning that it will never rust and never tarnish.</a:t>
            </a:r>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(2020)              </a:t>
            </a:r>
            <a:r>
              <a:rPr lang="en-US" sz="1600" b="1" dirty="0" smtClean="0"/>
              <a:t>Foreign language discussions (3)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pic>
        <p:nvPicPr>
          <p:cNvPr id="6" name="Picture 2" descr="Gold alloys and its color in jewelry | Jewelry Source"/>
          <p:cNvPicPr>
            <a:picLocks noChangeAspect="1" noChangeArrowheads="1"/>
          </p:cNvPicPr>
          <p:nvPr/>
        </p:nvPicPr>
        <p:blipFill>
          <a:blip r:embed="rId2" cstate="print"/>
          <a:srcRect/>
          <a:stretch>
            <a:fillRect/>
          </a:stretch>
        </p:blipFill>
        <p:spPr bwMode="auto">
          <a:xfrm rot="1653732">
            <a:off x="1904885" y="3636984"/>
            <a:ext cx="1915142" cy="14573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Picture 4" descr="A Rainbow of Gold: Using Science to Produce Colored Gold | Andres ..."/>
          <p:cNvPicPr>
            <a:picLocks noChangeAspect="1" noChangeArrowheads="1"/>
          </p:cNvPicPr>
          <p:nvPr/>
        </p:nvPicPr>
        <p:blipFill>
          <a:blip r:embed="rId3" cstate="print"/>
          <a:srcRect/>
          <a:stretch>
            <a:fillRect/>
          </a:stretch>
        </p:blipFill>
        <p:spPr bwMode="auto">
          <a:xfrm rot="1161045">
            <a:off x="1036672" y="4690279"/>
            <a:ext cx="2286000" cy="1127760"/>
          </a:xfrm>
          <a:prstGeom prst="rect">
            <a:avLst/>
          </a:prstGeom>
          <a:noFill/>
        </p:spPr>
      </p:pic>
      <p:pic>
        <p:nvPicPr>
          <p:cNvPr id="8" name="Picture 8" descr="Vintage Jewelry Destash Lot Lockets Class Keys Book Chain and More ..."/>
          <p:cNvPicPr>
            <a:picLocks noChangeAspect="1" noChangeArrowheads="1"/>
          </p:cNvPicPr>
          <p:nvPr/>
        </p:nvPicPr>
        <p:blipFill>
          <a:blip r:embed="rId4" cstate="print"/>
          <a:srcRect/>
          <a:stretch>
            <a:fillRect/>
          </a:stretch>
        </p:blipFill>
        <p:spPr bwMode="auto">
          <a:xfrm rot="19190846">
            <a:off x="1717180" y="2536900"/>
            <a:ext cx="1696475" cy="1219200"/>
          </a:xfrm>
          <a:prstGeom prst="rect">
            <a:avLst/>
          </a:prstGeom>
          <a:noFill/>
        </p:spPr>
      </p:pic>
      <p:pic>
        <p:nvPicPr>
          <p:cNvPr id="9" name="Picture 10" descr="https://sites.google.com/a/lifeandglamour.com/blogs/_/rsrc/1540779282193/Block-Post.jpg"/>
          <p:cNvPicPr>
            <a:picLocks noChangeAspect="1" noChangeArrowheads="1"/>
          </p:cNvPicPr>
          <p:nvPr/>
        </p:nvPicPr>
        <p:blipFill>
          <a:blip r:embed="rId5" cstate="print"/>
          <a:srcRect/>
          <a:stretch>
            <a:fillRect/>
          </a:stretch>
        </p:blipFill>
        <p:spPr bwMode="auto">
          <a:xfrm rot="4131816">
            <a:off x="274508" y="3295742"/>
            <a:ext cx="1746042" cy="1295400"/>
          </a:xfrm>
          <a:prstGeom prst="rect">
            <a:avLst/>
          </a:prstGeom>
          <a:noFill/>
        </p:spPr>
      </p:pic>
    </p:spTree>
    <p:extLst>
      <p:ext uri="{BB962C8B-B14F-4D97-AF65-F5344CB8AC3E}">
        <p14:creationId xmlns:p14="http://schemas.microsoft.com/office/powerpoint/2010/main" xmlns="" val="181540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r>
              <a:rPr lang="en-US" dirty="0" smtClean="0"/>
              <a:t>Gold's physical properties of high electrical conductivity and chemical inertness make it an excellent and reliable conductor, particularly in harsh environments, where temperatures can range from -55°C to 200°C.</a:t>
            </a:r>
          </a:p>
          <a:p>
            <a:r>
              <a:rPr lang="en-US" dirty="0" smtClean="0"/>
              <a:t> No other metal is as malleable as gold. A single ounce of the metal can be drawn into a wire five miles long. Gold is also an excellent conductor of thermal energy. Due to all these specialties, gold is used in various other industrial applications along with jewelry manufacturing.</a:t>
            </a:r>
            <a:br>
              <a:rPr lang="en-US" dirty="0" smtClean="0"/>
            </a:br>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(2020)              </a:t>
            </a:r>
            <a:r>
              <a:rPr lang="en-US" sz="1600" b="1" dirty="0" smtClean="0"/>
              <a:t>Foreign language discussions (3)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r>
              <a:rPr lang="en-US" sz="3800" i="1" dirty="0" smtClean="0"/>
              <a:t>Gold is widely dispersed through the Earth's crust and is found in two types of deposits:</a:t>
            </a:r>
          </a:p>
          <a:p>
            <a:pPr lvl="0"/>
            <a:r>
              <a:rPr lang="en-US" b="1" dirty="0" smtClean="0"/>
              <a:t>Lode Deposits</a:t>
            </a:r>
            <a:r>
              <a:rPr lang="en-US" dirty="0" smtClean="0"/>
              <a:t/>
            </a:r>
            <a:br>
              <a:rPr lang="en-US" dirty="0" smtClean="0"/>
            </a:br>
            <a:r>
              <a:rPr lang="en-US" dirty="0" smtClean="0"/>
              <a:t>These are found in solid rock form and are mined by using conventional mining techniques.</a:t>
            </a:r>
          </a:p>
          <a:p>
            <a:pPr lvl="0"/>
            <a:r>
              <a:rPr lang="en-US" b="1" dirty="0" smtClean="0"/>
              <a:t>Placer Deposits</a:t>
            </a:r>
            <a:r>
              <a:rPr lang="en-US" dirty="0" smtClean="0"/>
              <a:t/>
            </a:r>
            <a:br>
              <a:rPr lang="en-US" dirty="0" smtClean="0"/>
            </a:br>
            <a:r>
              <a:rPr lang="en-US" dirty="0" smtClean="0"/>
              <a:t>These are gravelly deposits found in stream beds and are the products of eroding lode deposits. Since gold is found uncombined in nature, early goldsmiths would collect small nuggets of gold from stream beds etc., and then weld them together by hammering.</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(2020)              </a:t>
            </a:r>
            <a:r>
              <a:rPr lang="en-US" sz="1600" b="1" dirty="0" smtClean="0"/>
              <a:t>Foreign language discussions (3)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6"/>
          </a:lnRef>
          <a:fillRef idx="2">
            <a:schemeClr val="accent6"/>
          </a:fillRef>
          <a:effectRef idx="1">
            <a:schemeClr val="accent6"/>
          </a:effectRef>
          <a:fontRef idx="minor">
            <a:schemeClr val="dk1"/>
          </a:fontRef>
        </p:style>
        <p:txBody>
          <a:bodyPr>
            <a:normAutofit/>
          </a:bodyPr>
          <a:lstStyle/>
          <a:p>
            <a:r>
              <a:rPr lang="en-US" b="1" dirty="0" smtClean="0"/>
              <a:t>Gold Purity</a:t>
            </a:r>
            <a:r>
              <a:rPr lang="en-US" dirty="0" smtClean="0"/>
              <a:t/>
            </a:r>
            <a:br>
              <a:rPr lang="en-US" dirty="0" smtClean="0"/>
            </a:br>
            <a:r>
              <a:rPr lang="en-US" dirty="0" smtClean="0"/>
              <a:t>Gold's purity is measured in karats. The term ‘Karat’ is different from the term ‘Carat’, which is used to measure weight in gemstones. The purity of gold in karat determines its value. The term ‘Karat’ is derived from ancient bazaars where ‘Carob’ beans were used to weigh precious metals.</a:t>
            </a:r>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(2020)              </a:t>
            </a:r>
            <a:r>
              <a:rPr lang="en-US" sz="1600" b="1" dirty="0" smtClean="0"/>
              <a:t>Foreign language discussions (3)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838200"/>
            <a:ext cx="6858000" cy="5181599"/>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a:buFont typeface="Wingdings" pitchFamily="2" charset="2"/>
              <a:buChar char="§"/>
            </a:pPr>
            <a:r>
              <a:rPr lang="en-US" dirty="0" smtClean="0"/>
              <a:t>Pure gold is very soft and pliable, and alloys of different precious metals are combined with pure gold to enhance its durability and strength, as well as creating a blush in the gold’s appearance with different color tones.</a:t>
            </a:r>
          </a:p>
          <a:p>
            <a:pPr>
              <a:buFont typeface="Wingdings" pitchFamily="2" charset="2"/>
              <a:buChar char="§"/>
            </a:pPr>
            <a:r>
              <a:rPr lang="en-US" dirty="0" smtClean="0"/>
              <a:t> 24 karat is 100 % pure gold, and is more expensive and less durable than gold that is alloyed with other metals.</a:t>
            </a:r>
            <a:br>
              <a:rPr lang="en-US" dirty="0" smtClean="0"/>
            </a:br>
            <a:r>
              <a:rPr lang="en-US" dirty="0" smtClean="0"/>
              <a:t/>
            </a:r>
            <a:br>
              <a:rPr lang="en-US" dirty="0" smtClean="0"/>
            </a:br>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(2020)              </a:t>
            </a:r>
            <a:r>
              <a:rPr lang="en-US" sz="1600" b="1" dirty="0" smtClean="0"/>
              <a:t>Foreign language discussions (3)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6"/>
          </a:lnRef>
          <a:fillRef idx="2">
            <a:schemeClr val="accent6"/>
          </a:fillRef>
          <a:effectRef idx="1">
            <a:schemeClr val="accent6"/>
          </a:effectRef>
          <a:fontRef idx="minor">
            <a:schemeClr val="dk1"/>
          </a:fontRef>
        </p:style>
        <p:txBody>
          <a:bodyPr>
            <a:normAutofit fontScale="85000" lnSpcReduction="20000"/>
          </a:bodyPr>
          <a:lstStyle/>
          <a:p>
            <a:r>
              <a:rPr lang="en-US" dirty="0" smtClean="0"/>
              <a:t>Gold purity for the mostly used Karats:</a:t>
            </a:r>
            <a:br>
              <a:rPr lang="en-US" dirty="0" smtClean="0"/>
            </a:br>
            <a:r>
              <a:rPr lang="en-US" dirty="0" smtClean="0"/>
              <a:t/>
            </a:r>
            <a:br>
              <a:rPr lang="en-US" dirty="0" smtClean="0"/>
            </a:br>
            <a:r>
              <a:rPr lang="en-US" dirty="0" smtClean="0"/>
              <a:t>-24 Karat - 24K Gold with 100% purity</a:t>
            </a:r>
            <a:br>
              <a:rPr lang="en-US" dirty="0" smtClean="0"/>
            </a:br>
            <a:r>
              <a:rPr lang="en-US" dirty="0" smtClean="0"/>
              <a:t>-22 Karat - 22K Gold with 91.6% purity</a:t>
            </a:r>
            <a:br>
              <a:rPr lang="en-US" dirty="0" smtClean="0"/>
            </a:br>
            <a:r>
              <a:rPr lang="en-US" dirty="0" smtClean="0"/>
              <a:t>-18 Karat - 18K Gold with 75% purity</a:t>
            </a:r>
            <a:br>
              <a:rPr lang="en-US" dirty="0" smtClean="0"/>
            </a:br>
            <a:r>
              <a:rPr lang="en-US" dirty="0" smtClean="0"/>
              <a:t>-14 Karat - 14K Gold with 58.33% purity</a:t>
            </a:r>
            <a:br>
              <a:rPr lang="en-US" dirty="0" smtClean="0"/>
            </a:br>
            <a:r>
              <a:rPr lang="en-US" dirty="0" smtClean="0"/>
              <a:t>-12 Karat - 12K Gold with 50% purity</a:t>
            </a:r>
            <a:br>
              <a:rPr lang="en-US" dirty="0" smtClean="0"/>
            </a:br>
            <a:r>
              <a:rPr lang="en-US" dirty="0" smtClean="0"/>
              <a:t>-10 Karat - 10K Gold with 41.67% purity</a:t>
            </a:r>
            <a:br>
              <a:rPr lang="en-US" dirty="0" smtClean="0"/>
            </a:br>
            <a:r>
              <a:rPr lang="en-US" dirty="0" smtClean="0"/>
              <a:t/>
            </a:r>
            <a:br>
              <a:rPr lang="en-US" dirty="0" smtClean="0"/>
            </a:br>
            <a:r>
              <a:rPr lang="en-US" dirty="0" smtClean="0"/>
              <a:t>24 karat gold is soft pure gold without any alloys and it has a deep yellow color and a rich luster.</a:t>
            </a:r>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(2020)              </a:t>
            </a:r>
            <a:r>
              <a:rPr lang="en-US" sz="1600" b="1" dirty="0" smtClean="0"/>
              <a:t>Foreign language discussions (3)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6"/>
          </a:lnRef>
          <a:fillRef idx="2">
            <a:schemeClr val="accent6"/>
          </a:fillRef>
          <a:effectRef idx="1">
            <a:schemeClr val="accent6"/>
          </a:effectRef>
          <a:fontRef idx="minor">
            <a:schemeClr val="dk1"/>
          </a:fontRef>
        </p:style>
        <p:txBody>
          <a:bodyPr/>
          <a:lstStyle/>
          <a:p>
            <a:pPr>
              <a:buNone/>
            </a:pPr>
            <a:r>
              <a:rPr lang="en-US" b="1" u="sng" dirty="0" smtClean="0"/>
              <a:t>Gold Color</a:t>
            </a:r>
          </a:p>
          <a:p>
            <a:r>
              <a:rPr lang="en-US" dirty="0" smtClean="0"/>
              <a:t>In its pure form, gold has a metallic luster with deep yellow in color, but when mixed or alloyed with other metals, such as silver, copper, zinc, nickel, platinum, palladium, etc. then it creates various color hues like white, pink/ rose, green and the seldom found blue, purple and black.</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(2020)              </a:t>
            </a:r>
            <a:r>
              <a:rPr lang="en-US" sz="1600" b="1" dirty="0" smtClean="0"/>
              <a:t>Foreign language discussions (3)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TotalTime>
  <Words>579</Words>
  <Application>Microsoft Office PowerPoint</Application>
  <PresentationFormat>On-screen Show (4:3)</PresentationFormat>
  <Paragraphs>59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الدراسات العليا (تمهيدي ماجستير)</vt:lpstr>
      <vt:lpstr>JEWELRY MAKING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SAMSUNG</dc:creator>
  <cp:lastModifiedBy>awamy</cp:lastModifiedBy>
  <cp:revision>38</cp:revision>
  <dcterms:created xsi:type="dcterms:W3CDTF">2006-08-16T00:00:00Z</dcterms:created>
  <dcterms:modified xsi:type="dcterms:W3CDTF">2020-04-07T21:42:24Z</dcterms:modified>
</cp:coreProperties>
</file>