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549194" y="304800"/>
            <a:ext cx="1213805" cy="1371600"/>
          </a:xfrm>
          <a:prstGeom prst="rect">
            <a:avLst/>
          </a:prstGeom>
        </p:spPr>
      </p:pic>
      <p:sp>
        <p:nvSpPr>
          <p:cNvPr id="5" name="Title 1"/>
          <p:cNvSpPr>
            <a:spLocks noGrp="1"/>
          </p:cNvSpPr>
          <p:nvPr>
            <p:ph type="ctrTitle"/>
          </p:nvPr>
        </p:nvSpPr>
        <p:spPr/>
        <p:txBody>
          <a:bodyPr/>
          <a:lstStyle/>
          <a:p>
            <a:r>
              <a:rPr lang="ar-EG" b="1" dirty="0" smtClean="0">
                <a:solidFill>
                  <a:srgbClr val="FFC000"/>
                </a:solidFill>
              </a:rPr>
              <a:t>الدراسات العليا </a:t>
            </a:r>
            <a:r>
              <a:rPr lang="ar-EG" sz="3200" b="1" dirty="0" smtClean="0"/>
              <a:t>(تمهيدي ماجستير)</a:t>
            </a:r>
            <a:endParaRPr lang="en-US" sz="3200" b="1" dirty="0"/>
          </a:p>
        </p:txBody>
      </p:sp>
      <p:sp>
        <p:nvSpPr>
          <p:cNvPr id="6" name="Subtitle 2"/>
          <p:cNvSpPr>
            <a:spLocks noGrp="1"/>
          </p:cNvSpPr>
          <p:nvPr>
            <p:ph type="subTitle" idx="1"/>
          </p:nvPr>
        </p:nvSpPr>
        <p:spPr>
          <a:xfrm>
            <a:off x="1371600" y="3352800"/>
            <a:ext cx="6400800" cy="2286000"/>
          </a:xfrm>
        </p:spPr>
        <p:txBody>
          <a:bodyPr>
            <a:normAutofit lnSpcReduction="10000"/>
          </a:bodyPr>
          <a:lstStyle/>
          <a:p>
            <a:r>
              <a:rPr lang="ar-SA" b="1" dirty="0" smtClean="0">
                <a:solidFill>
                  <a:schemeClr val="accent1">
                    <a:lumMod val="20000"/>
                    <a:lumOff val="80000"/>
                  </a:schemeClr>
                </a:solidFill>
              </a:rPr>
              <a:t>مناقشات في التخصص باللغة الاجنبية</a:t>
            </a:r>
            <a:endParaRPr lang="en-US" b="1" dirty="0" smtClean="0">
              <a:solidFill>
                <a:schemeClr val="accent1">
                  <a:lumMod val="20000"/>
                  <a:lumOff val="80000"/>
                </a:schemeClr>
              </a:solidFill>
            </a:endParaRPr>
          </a:p>
          <a:p>
            <a:r>
              <a:rPr lang="ar-EG" b="1" dirty="0" smtClean="0">
                <a:solidFill>
                  <a:schemeClr val="accent5">
                    <a:lumMod val="60000"/>
                    <a:lumOff val="40000"/>
                  </a:schemeClr>
                </a:solidFill>
              </a:rPr>
              <a:t>المحاضرة الرابعة</a:t>
            </a:r>
          </a:p>
          <a:p>
            <a:r>
              <a:rPr lang="ar-EG" b="1" dirty="0" smtClean="0">
                <a:solidFill>
                  <a:srgbClr val="FBEB17"/>
                </a:solidFill>
              </a:rPr>
              <a:t>قسم المنتجات المعدنية والحلي</a:t>
            </a:r>
          </a:p>
          <a:p>
            <a:r>
              <a:rPr lang="ar-EG" b="1" dirty="0" smtClean="0">
                <a:solidFill>
                  <a:schemeClr val="accent5">
                    <a:lumMod val="60000"/>
                    <a:lumOff val="40000"/>
                  </a:schemeClr>
                </a:solidFill>
              </a:rPr>
              <a:t>أ.م.د/محمد العوامي محمد</a:t>
            </a:r>
            <a:endParaRPr lang="en-US" b="1" dirty="0">
              <a:solidFill>
                <a:schemeClr val="accent5">
                  <a:lumMod val="60000"/>
                  <a:lumOff val="40000"/>
                </a:schemeClr>
              </a:solidFill>
            </a:endParaRPr>
          </a:p>
        </p:txBody>
      </p:sp>
    </p:spTree>
    <p:extLst>
      <p:ext uri="{BB962C8B-B14F-4D97-AF65-F5344CB8AC3E}">
        <p14:creationId xmlns:p14="http://schemas.microsoft.com/office/powerpoint/2010/main" xmlns=""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81000"/>
            <a:ext cx="6858000" cy="5745163"/>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en-US" dirty="0" smtClean="0"/>
              <a:t>It has long been valued as a precious metal and used in currency, jewelry, ornaments, and utensils. Now-a-days, silver is also used in photographic film, electrical contacts, mirrors, dentistry and surgical implants.</a:t>
            </a:r>
          </a:p>
          <a:p>
            <a:r>
              <a:rPr lang="en-US" sz="4000" b="1" u="sng" dirty="0" smtClean="0"/>
              <a:t>Silver Purity</a:t>
            </a:r>
            <a:r>
              <a:rPr lang="en-US" dirty="0" smtClean="0"/>
              <a:t/>
            </a:r>
            <a:br>
              <a:rPr lang="en-US" dirty="0" smtClean="0"/>
            </a:br>
            <a:r>
              <a:rPr lang="en-US" dirty="0" smtClean="0"/>
              <a:t>Purity of silver is based on the other metals, which are available in the silver in the form of metal alloys. Unlike gold, but like platinum, silver purities are expressed as units of a 1,000 parts. On the basis of its purity, it can be described as below:</a:t>
            </a:r>
          </a:p>
          <a:p>
            <a:pPr>
              <a:buNone/>
            </a:pPr>
            <a:r>
              <a:rPr lang="en-US" dirty="0" smtClean="0"/>
              <a:t>1-</a:t>
            </a:r>
            <a:r>
              <a:rPr lang="en-US" b="1" dirty="0" smtClean="0"/>
              <a:t> Pure / Fine Silver </a:t>
            </a:r>
          </a:p>
          <a:p>
            <a:pPr lvl="0"/>
            <a:r>
              <a:rPr lang="en-US" dirty="0" smtClean="0"/>
              <a:t>It is the purest form of silver with 99.9% purity. It is also known as fine silver. In this form, silver is too soft to use for jewelry.</a:t>
            </a:r>
            <a:br>
              <a:rPr lang="en-US" dirty="0" smtClean="0"/>
            </a:br>
            <a:r>
              <a:rPr lang="en-US" dirty="0" smtClean="0"/>
              <a:t>Purity - 999 points (99.9% pure silver)</a:t>
            </a:r>
          </a:p>
          <a:p>
            <a:pPr>
              <a:buNone/>
            </a:pPr>
            <a:r>
              <a:rPr lang="en-US" dirty="0" smtClean="0"/>
              <a:t/>
            </a:r>
            <a:br>
              <a:rPr lang="en-US" dirty="0" smtClean="0"/>
            </a:b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533400"/>
            <a:ext cx="6858000" cy="5592763"/>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pPr lvl="0">
              <a:buNone/>
            </a:pPr>
            <a:r>
              <a:rPr lang="en-US" b="1" dirty="0" smtClean="0"/>
              <a:t>2-Sterling Silver</a:t>
            </a:r>
            <a:r>
              <a:rPr lang="en-US" dirty="0" smtClean="0"/>
              <a:t/>
            </a:r>
            <a:br>
              <a:rPr lang="en-US" dirty="0" smtClean="0"/>
            </a:br>
            <a:r>
              <a:rPr lang="en-US" dirty="0" smtClean="0"/>
              <a:t>Due to the softness of pure / fine silver, it can not be used in its purest form for jewelry. Therefore, to give strength and durability to the pure silver, it is alloyed with other harder metals, usually copper. A mixture of 92.5% of pure silver and 7.5% of copper is known as Sterling Silver. St the most familiar and used form of silver alloys. Purity - 925 points (92.5% pure silver)</a:t>
            </a:r>
          </a:p>
          <a:p>
            <a:pPr lvl="0">
              <a:buNone/>
            </a:pPr>
            <a:r>
              <a:rPr lang="en-US" b="1" dirty="0" smtClean="0"/>
              <a:t>3-Coin Silver</a:t>
            </a:r>
            <a:r>
              <a:rPr lang="en-US" dirty="0" smtClean="0"/>
              <a:t/>
            </a:r>
            <a:br>
              <a:rPr lang="en-US" dirty="0" smtClean="0"/>
            </a:br>
            <a:r>
              <a:rPr lang="en-US" dirty="0" smtClean="0"/>
              <a:t/>
            </a:r>
            <a:br>
              <a:rPr lang="en-US" dirty="0" smtClean="0"/>
            </a:br>
            <a:r>
              <a:rPr lang="en-US" dirty="0" smtClean="0"/>
              <a:t>A mixture of 90% pure silver and 10% metal alloy is known as Coin Silver. A process of melting down coins done in the 19th century, and mostly discarded today. Purity - 900 points (90.0% pure silver)</a:t>
            </a:r>
          </a:p>
          <a:p>
            <a:pPr>
              <a:buNone/>
            </a:pPr>
            <a:r>
              <a:rPr lang="en-US" b="1" dirty="0" smtClean="0"/>
              <a:t>4-Mexican Silver</a:t>
            </a:r>
            <a:r>
              <a:rPr lang="en-US" dirty="0" smtClean="0"/>
              <a:t/>
            </a:r>
            <a:br>
              <a:rPr lang="en-US" dirty="0" smtClean="0"/>
            </a:br>
            <a:r>
              <a:rPr lang="en-US" dirty="0" smtClean="0"/>
              <a:t/>
            </a:r>
            <a:br>
              <a:rPr lang="en-US" dirty="0" smtClean="0"/>
            </a:br>
            <a:r>
              <a:rPr lang="en-US" dirty="0" smtClean="0"/>
              <a:t>Sometimes silver from south of the border is designated ‘Mexican silver’, which consists anywhere from 90% to 99% pure silver. </a:t>
            </a:r>
            <a:endParaRPr lang="ar-EG" dirty="0" smtClean="0"/>
          </a:p>
          <a:p>
            <a:pPr lvl="0"/>
            <a:endParaRPr lang="en-US" dirty="0" smtClean="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533400"/>
            <a:ext cx="6858000" cy="5592763"/>
          </a:xfrm>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en-US" b="1" u="sng" dirty="0" smtClean="0"/>
              <a:t>Silver Pricing</a:t>
            </a:r>
            <a:r>
              <a:rPr lang="en-US" dirty="0" smtClean="0"/>
              <a:t/>
            </a:r>
            <a:br>
              <a:rPr lang="en-US" dirty="0" smtClean="0"/>
            </a:br>
            <a:r>
              <a:rPr lang="en-US" dirty="0" smtClean="0"/>
              <a:t>Silver is very much affordable metal and price of silver is very low as compared to other precious metals. Silver is currently about 1/50th the price of gold by mass. However, its low price allows freedom to silver craftsmen for experiment with new and innovative designs, which are later duplicated in more expensive gold and platinum, once the ‘style’ is safely established.</a:t>
            </a:r>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057400"/>
            <a:ext cx="8229600" cy="2667000"/>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endParaRPr lang="ar-EG"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smtClean="0">
                <a:ln>
                  <a:noFill/>
                </a:ln>
                <a:solidFill>
                  <a:schemeClr val="tx1"/>
                </a:solidFill>
                <a:effectLst/>
                <a:uLnTx/>
                <a:uFillTx/>
                <a:latin typeface="+mn-lt"/>
                <a:ea typeface="+mn-ea"/>
                <a:cs typeface="+mn-cs"/>
              </a:rPr>
              <a:t>( </a:t>
            </a:r>
            <a:r>
              <a:rPr kumimoji="0" lang="ar-EG" sz="1600" b="1" i="0" u="none" strike="noStrike" kern="1200" cap="none" spc="0" normalizeH="0" baseline="0" noProof="0" smtClean="0">
                <a:ln>
                  <a:noFill/>
                </a:ln>
                <a:solidFill>
                  <a:schemeClr val="tx1"/>
                </a:solidFill>
                <a:effectLst/>
                <a:uLnTx/>
                <a:uFillTx/>
                <a:latin typeface="+mn-lt"/>
                <a:ea typeface="+mn-ea"/>
                <a:cs typeface="+mn-cs"/>
              </a:rPr>
              <a:t>4)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1219200"/>
            <a:ext cx="6172200" cy="4906963"/>
          </a:xfrm>
        </p:spPr>
        <p:style>
          <a:lnRef idx="1">
            <a:schemeClr val="dk1"/>
          </a:lnRef>
          <a:fillRef idx="1003">
            <a:schemeClr val="lt1"/>
          </a:fillRef>
          <a:effectRef idx="1">
            <a:schemeClr val="dk1"/>
          </a:effectRef>
          <a:fontRef idx="minor">
            <a:schemeClr val="dk1"/>
          </a:fontRef>
        </p:style>
        <p:txBody>
          <a:bodyPr>
            <a:normAutofit fontScale="62500" lnSpcReduction="20000"/>
          </a:bodyPr>
          <a:lstStyle/>
          <a:p>
            <a:r>
              <a:rPr lang="en-US" sz="4100" b="1" u="sng" dirty="0" smtClean="0"/>
              <a:t>Platinum</a:t>
            </a:r>
          </a:p>
          <a:p>
            <a:r>
              <a:rPr lang="en-US" b="1" dirty="0" smtClean="0"/>
              <a:t>Platinum Purity</a:t>
            </a:r>
            <a:r>
              <a:rPr lang="en-US" dirty="0" smtClean="0"/>
              <a:t/>
            </a:r>
            <a:br>
              <a:rPr lang="en-US" dirty="0" smtClean="0"/>
            </a:br>
            <a:r>
              <a:rPr lang="en-US" dirty="0" smtClean="0"/>
              <a:t>Platinum is a strong, dense metal, which allows it to be used in many different ways. </a:t>
            </a:r>
          </a:p>
          <a:p>
            <a:r>
              <a:rPr lang="en-US" dirty="0" smtClean="0"/>
              <a:t>Platinum is used in jewelry, laboratory equipment, electrical contacts, dentistry, and automobile emissions control devices. </a:t>
            </a:r>
          </a:p>
          <a:p>
            <a:r>
              <a:rPr lang="en-US" dirty="0" smtClean="0"/>
              <a:t>The word platinum comes from the Spanish word ‘</a:t>
            </a:r>
            <a:r>
              <a:rPr lang="en-US" dirty="0" err="1" smtClean="0"/>
              <a:t>Platina</a:t>
            </a:r>
            <a:r>
              <a:rPr lang="en-US" dirty="0" smtClean="0"/>
              <a:t>’, meaning ‘Little Silver’.</a:t>
            </a:r>
            <a:br>
              <a:rPr lang="en-US" dirty="0" smtClean="0"/>
            </a:br>
            <a:r>
              <a:rPr lang="en-US" dirty="0" smtClean="0"/>
              <a:t/>
            </a:r>
            <a:br>
              <a:rPr lang="en-US" dirty="0" smtClean="0"/>
            </a:br>
            <a:r>
              <a:rPr lang="en-US" dirty="0" smtClean="0"/>
              <a:t>-Platinum, with its beautiful white luster, is the purest of all the precious metals used for fine jewelry. This grayish white to silver gray metal is harder than gold and very durable with a hardness of 4-4.5 on the </a:t>
            </a:r>
            <a:r>
              <a:rPr lang="en-US" dirty="0" err="1" smtClean="0"/>
              <a:t>Mohs</a:t>
            </a:r>
            <a:r>
              <a:rPr lang="en-US" dirty="0" smtClean="0"/>
              <a:t> hardness scale, equivalent to the hardness of iron.</a:t>
            </a:r>
            <a:br>
              <a:rPr lang="en-US" dirty="0" smtClean="0"/>
            </a:br>
            <a:endParaRPr lang="ar-EG" dirty="0"/>
          </a:p>
        </p:txBody>
      </p:sp>
      <p:pic>
        <p:nvPicPr>
          <p:cNvPr id="6146" name="Picture 2" descr="Platinum Archives - Novell Wedding Bands"/>
          <p:cNvPicPr>
            <a:picLocks noChangeAspect="1" noChangeArrowheads="1"/>
          </p:cNvPicPr>
          <p:nvPr/>
        </p:nvPicPr>
        <p:blipFill>
          <a:blip r:embed="rId2" cstate="print"/>
          <a:srcRect/>
          <a:stretch>
            <a:fillRect/>
          </a:stretch>
        </p:blipFill>
        <p:spPr bwMode="auto">
          <a:xfrm>
            <a:off x="5334000" y="5257800"/>
            <a:ext cx="2868886" cy="120015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148" name="Picture 4" descr="Platinum Rings &amp; Jewelry Education | Precious Metals"/>
          <p:cNvPicPr>
            <a:picLocks noChangeAspect="1" noChangeArrowheads="1"/>
          </p:cNvPicPr>
          <p:nvPr/>
        </p:nvPicPr>
        <p:blipFill>
          <a:blip r:embed="rId3" cstate="print"/>
          <a:srcRect/>
          <a:stretch>
            <a:fillRect/>
          </a:stretch>
        </p:blipFill>
        <p:spPr bwMode="auto">
          <a:xfrm rot="1089918">
            <a:off x="582807" y="5015670"/>
            <a:ext cx="2049757" cy="11334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150" name="Picture 6" descr="Wide Channel Set Round Diamond Engagement Ring in 14K White Gold ..."/>
          <p:cNvPicPr>
            <a:picLocks noChangeAspect="1" noChangeArrowheads="1"/>
          </p:cNvPicPr>
          <p:nvPr/>
        </p:nvPicPr>
        <p:blipFill>
          <a:blip r:embed="rId4" cstate="print"/>
          <a:srcRect/>
          <a:stretch>
            <a:fillRect/>
          </a:stretch>
        </p:blipFill>
        <p:spPr bwMode="auto">
          <a:xfrm>
            <a:off x="381000" y="2743200"/>
            <a:ext cx="952500" cy="952500"/>
          </a:xfrm>
          <a:prstGeom prst="rect">
            <a:avLst/>
          </a:prstGeom>
          <a:noFill/>
        </p:spPr>
      </p:pic>
      <p:pic>
        <p:nvPicPr>
          <p:cNvPr id="6154" name="Picture 10" descr="Making Platinum Ring"/>
          <p:cNvPicPr>
            <a:picLocks noChangeAspect="1" noChangeArrowheads="1"/>
          </p:cNvPicPr>
          <p:nvPr/>
        </p:nvPicPr>
        <p:blipFill>
          <a:blip r:embed="rId5" cstate="print"/>
          <a:srcRect/>
          <a:stretch>
            <a:fillRect/>
          </a:stretch>
        </p:blipFill>
        <p:spPr bwMode="auto">
          <a:xfrm rot="19234466">
            <a:off x="914400" y="3276600"/>
            <a:ext cx="1752600" cy="1460500"/>
          </a:xfrm>
          <a:prstGeom prst="rect">
            <a:avLst/>
          </a:prstGeom>
          <a:noFill/>
        </p:spPr>
      </p:pic>
      <p:sp>
        <p:nvSpPr>
          <p:cNvPr id="8" name="Rounded Rectangle 7"/>
          <p:cNvSpPr/>
          <p:nvPr/>
        </p:nvSpPr>
        <p:spPr>
          <a:xfrm>
            <a:off x="3429000" y="381000"/>
            <a:ext cx="4419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9" name="TextBox 8"/>
          <p:cNvSpPr txBox="1"/>
          <p:nvPr/>
        </p:nvSpPr>
        <p:spPr>
          <a:xfrm>
            <a:off x="3657600" y="304800"/>
            <a:ext cx="4114800" cy="984885"/>
          </a:xfrm>
          <a:prstGeom prst="rect">
            <a:avLst/>
          </a:prstGeom>
          <a:noFill/>
        </p:spPr>
        <p:txBody>
          <a:bodyPr wrap="square" rtlCol="1">
            <a:spAutoFit/>
          </a:bodyPr>
          <a:lstStyle/>
          <a:p>
            <a:pPr algn="ctr"/>
            <a:r>
              <a:rPr lang="en-US" sz="4000" b="1" u="sng" dirty="0" smtClean="0">
                <a:solidFill>
                  <a:schemeClr val="accent1">
                    <a:lumMod val="20000"/>
                    <a:lumOff val="80000"/>
                  </a:schemeClr>
                </a:solidFill>
              </a:rPr>
              <a:t>Platinum</a:t>
            </a:r>
          </a:p>
          <a:p>
            <a:endParaRPr lang="ar-EG" dirty="0"/>
          </a:p>
        </p:txBody>
      </p:sp>
      <p:sp>
        <p:nvSpPr>
          <p:cNvPr id="10" name="Text Placeholder 3"/>
          <p:cNvSpPr txBox="1">
            <a:spLocks/>
          </p:cNvSpPr>
          <p:nvPr/>
        </p:nvSpPr>
        <p:spPr>
          <a:xfrm>
            <a:off x="3048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04800"/>
            <a:ext cx="6858000" cy="5821363"/>
          </a:xfrm>
        </p:spPr>
        <p:style>
          <a:lnRef idx="0">
            <a:scrgbClr r="0" g="0" b="0"/>
          </a:lnRef>
          <a:fillRef idx="1003">
            <a:schemeClr val="lt1"/>
          </a:fillRef>
          <a:effectRef idx="0">
            <a:scrgbClr r="0" g="0" b="0"/>
          </a:effectRef>
          <a:fontRef idx="major"/>
        </p:style>
        <p:txBody>
          <a:bodyPr>
            <a:normAutofit fontScale="85000" lnSpcReduction="20000"/>
          </a:bodyPr>
          <a:lstStyle/>
          <a:p>
            <a:r>
              <a:rPr lang="en-US" b="1" i="1" u="sng" dirty="0" smtClean="0"/>
              <a:t>Platinum</a:t>
            </a:r>
            <a:r>
              <a:rPr lang="en-US" dirty="0" smtClean="0"/>
              <a:t> purity is expressed differently than gold. Instead of expressing purity in ratios of 24 parts, platinum standards are expressed as units of a 1,000 parts. The most regular platinum purities seen are:</a:t>
            </a:r>
            <a:br>
              <a:rPr lang="en-US" dirty="0" smtClean="0"/>
            </a:br>
            <a:r>
              <a:rPr lang="en-US" dirty="0" smtClean="0"/>
              <a:t/>
            </a:r>
            <a:br>
              <a:rPr lang="en-US" dirty="0" smtClean="0"/>
            </a:br>
            <a:r>
              <a:rPr lang="en-US" dirty="0" smtClean="0"/>
              <a:t>950 – 95% pure platinum</a:t>
            </a:r>
            <a:br>
              <a:rPr lang="en-US" dirty="0" smtClean="0"/>
            </a:br>
            <a:r>
              <a:rPr lang="en-US" dirty="0" smtClean="0"/>
              <a:t>900 – 90% pure platinum</a:t>
            </a:r>
            <a:br>
              <a:rPr lang="en-US" dirty="0" smtClean="0"/>
            </a:br>
            <a:r>
              <a:rPr lang="en-US" dirty="0" smtClean="0"/>
              <a:t>850 – 85% pure platinum</a:t>
            </a:r>
            <a:br>
              <a:rPr lang="en-US" dirty="0" smtClean="0"/>
            </a:br>
            <a:r>
              <a:rPr lang="en-US" dirty="0" smtClean="0"/>
              <a:t/>
            </a:r>
            <a:br>
              <a:rPr lang="en-US" dirty="0" smtClean="0"/>
            </a:br>
            <a:r>
              <a:rPr lang="en-US" dirty="0" smtClean="0"/>
              <a:t>Platinum is often alloyed with copper and titanium. As compared to gold, platinum requires very little alloy to be combined with it in order to make platinum jewelry. It's the only precious metal used in fine jewelry that is 90% to 95% pure, largely hypoallergenic, and tarnish-resistant.</a:t>
            </a:r>
            <a:endParaRPr lang="ar-EG" dirty="0"/>
          </a:p>
        </p:txBody>
      </p:sp>
      <p:sp>
        <p:nvSpPr>
          <p:cNvPr id="4" name="Text Placeholder 3"/>
          <p:cNvSpPr txBox="1">
            <a:spLocks/>
          </p:cNvSpPr>
          <p:nvPr/>
        </p:nvSpPr>
        <p:spPr>
          <a:xfrm>
            <a:off x="2286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381000"/>
            <a:ext cx="6781800" cy="5745163"/>
          </a:xfrm>
        </p:spPr>
        <p:style>
          <a:lnRef idx="0">
            <a:scrgbClr r="0" g="0" b="0"/>
          </a:lnRef>
          <a:fillRef idx="1003">
            <a:schemeClr val="lt1"/>
          </a:fillRef>
          <a:effectRef idx="0">
            <a:scrgbClr r="0" g="0" b="0"/>
          </a:effectRef>
          <a:fontRef idx="major"/>
        </p:style>
        <p:txBody>
          <a:bodyPr>
            <a:normAutofit fontScale="92500" lnSpcReduction="20000"/>
          </a:bodyPr>
          <a:lstStyle/>
          <a:p>
            <a:r>
              <a:rPr lang="en-US" b="1" i="1" u="sng" dirty="0" smtClean="0"/>
              <a:t>Platinum</a:t>
            </a:r>
            <a:r>
              <a:rPr lang="en-US" dirty="0" smtClean="0"/>
              <a:t> jewelry maintains its color, brilliance and weight even when scratched, while other metals may lose their luster or become blemished or discolored.</a:t>
            </a:r>
            <a:br>
              <a:rPr lang="en-US" dirty="0" smtClean="0"/>
            </a:br>
            <a:r>
              <a:rPr lang="en-US" dirty="0" smtClean="0"/>
              <a:t>-</a:t>
            </a:r>
            <a:r>
              <a:rPr lang="en-US" i="1" u="sng" dirty="0" smtClean="0"/>
              <a:t>Platinum</a:t>
            </a:r>
            <a:r>
              <a:rPr lang="en-US" dirty="0" smtClean="0"/>
              <a:t> in jewelry is actually an alloyed group of six heavy metals, including platinum, palladium, rhodium, ruthenium, iridium and osmium. </a:t>
            </a:r>
          </a:p>
          <a:p>
            <a:r>
              <a:rPr lang="en-US" dirty="0" smtClean="0"/>
              <a:t>These other metals are so similar to platinum in weight and chemistry that most were not even distinguished from each other until early in the nineteenth century.</a:t>
            </a:r>
            <a:br>
              <a:rPr lang="en-US" dirty="0" smtClean="0"/>
            </a:br>
            <a:endParaRPr lang="ar-EG" dirty="0"/>
          </a:p>
        </p:txBody>
      </p:sp>
      <p:sp>
        <p:nvSpPr>
          <p:cNvPr id="4" name="Text Placeholder 3"/>
          <p:cNvSpPr txBox="1">
            <a:spLocks/>
          </p:cNvSpPr>
          <p:nvPr/>
        </p:nvSpPr>
        <p:spPr>
          <a:xfrm>
            <a:off x="3048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04800"/>
            <a:ext cx="6858000" cy="5821363"/>
          </a:xfrm>
        </p:spPr>
        <p:style>
          <a:lnRef idx="0">
            <a:scrgbClr r="0" g="0" b="0"/>
          </a:lnRef>
          <a:fillRef idx="1003">
            <a:schemeClr val="lt1"/>
          </a:fillRef>
          <a:effectRef idx="0">
            <a:scrgbClr r="0" g="0" b="0"/>
          </a:effectRef>
          <a:fontRef idx="major"/>
        </p:style>
        <p:txBody>
          <a:bodyPr>
            <a:normAutofit fontScale="85000" lnSpcReduction="10000"/>
          </a:bodyPr>
          <a:lstStyle/>
          <a:p>
            <a:r>
              <a:rPr lang="en-US" dirty="0" smtClean="0"/>
              <a:t>The annual worldwide production of platinum amounts to some 160 tons, compared to about 1,500 tons of gold. </a:t>
            </a:r>
          </a:p>
          <a:p>
            <a:r>
              <a:rPr lang="en-US" dirty="0" smtClean="0"/>
              <a:t>The mining and refining processes are both difficult and time-consuming. For example, in order to extract a single ounce of platinum, about 10 tons of ore need to be mined and to get the ore, the rock is crushed, made into slurry, and then mixed with a detergent containing 'collector' molecules. </a:t>
            </a:r>
          </a:p>
          <a:p>
            <a:r>
              <a:rPr lang="en-US" dirty="0" smtClean="0"/>
              <a:t>After that, air is blown through the mixture enabling the grains of metal minerals to be separated from the rest of the mixture. This process of refining takes a full five months.</a:t>
            </a:r>
            <a:br>
              <a:rPr lang="en-US" dirty="0" smtClean="0"/>
            </a:b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457200"/>
            <a:ext cx="6858000" cy="5867400"/>
          </a:xfrm>
        </p:spPr>
        <p:style>
          <a:lnRef idx="0">
            <a:scrgbClr r="0" g="0" b="0"/>
          </a:lnRef>
          <a:fillRef idx="1003">
            <a:schemeClr val="lt1"/>
          </a:fillRef>
          <a:effectRef idx="0">
            <a:scrgbClr r="0" g="0" b="0"/>
          </a:effectRef>
          <a:fontRef idx="major"/>
        </p:style>
        <p:txBody>
          <a:bodyPr>
            <a:normAutofit fontScale="55000" lnSpcReduction="20000"/>
          </a:bodyPr>
          <a:lstStyle/>
          <a:p>
            <a:pPr>
              <a:buNone/>
            </a:pPr>
            <a:r>
              <a:rPr lang="en-US" sz="4600" b="1" u="sng" dirty="0" smtClean="0"/>
              <a:t>Platinum Vs Gold</a:t>
            </a:r>
            <a:r>
              <a:rPr lang="en-US" dirty="0" smtClean="0"/>
              <a:t/>
            </a:r>
            <a:br>
              <a:rPr lang="en-US" dirty="0" smtClean="0"/>
            </a:br>
            <a:r>
              <a:rPr lang="en-US" dirty="0" smtClean="0"/>
              <a:t>- </a:t>
            </a:r>
            <a:r>
              <a:rPr lang="en-US" sz="4400" dirty="0" smtClean="0"/>
              <a:t>Platinum is an extremely rare metal, even rarer than gold. Due to its rarity, it is also an expensive metal and it has only been found in a few locations worldwide - Russia's Ural Mountains, South Africa's </a:t>
            </a:r>
            <a:r>
              <a:rPr lang="en-US" sz="4400" dirty="0" err="1" smtClean="0"/>
              <a:t>Merensky</a:t>
            </a:r>
            <a:r>
              <a:rPr lang="en-US" sz="4400" dirty="0" smtClean="0"/>
              <a:t> Reef and a few small mines in the US and Canada.</a:t>
            </a:r>
            <a:br>
              <a:rPr lang="en-US" sz="4400" dirty="0" smtClean="0"/>
            </a:br>
            <a:r>
              <a:rPr lang="en-US" sz="4400" dirty="0" smtClean="0"/>
              <a:t/>
            </a:r>
            <a:br>
              <a:rPr lang="en-US" sz="4400" dirty="0" smtClean="0"/>
            </a:br>
            <a:r>
              <a:rPr lang="en-US" sz="4400" dirty="0" smtClean="0"/>
              <a:t>-Although platinum is quite a new metal as compared to gold but due to its unique properties, it is getting popular very rapidly. Despite its strength, platinum is a very flexible and workable material,</a:t>
            </a:r>
            <a:br>
              <a:rPr lang="en-US" sz="4400" dirty="0" smtClean="0"/>
            </a:br>
            <a:r>
              <a:rPr lang="en-US" sz="4400" dirty="0" smtClean="0"/>
              <a:t/>
            </a:r>
            <a:br>
              <a:rPr lang="en-US" sz="4400" dirty="0" smtClean="0"/>
            </a:br>
            <a:r>
              <a:rPr lang="en-US" sz="4400" dirty="0" smtClean="0"/>
              <a:t>-making intricate designs and details far easier to achieve than with gold. Since platinum jewelry contains very little alloy, it is a good choice for those who are sensitive to metals or alloyed gold.</a:t>
            </a:r>
            <a:endParaRPr lang="ar-EG" sz="4400" dirty="0"/>
          </a:p>
        </p:txBody>
      </p:sp>
      <p:sp>
        <p:nvSpPr>
          <p:cNvPr id="4" name="Text Placeholder 3"/>
          <p:cNvSpPr txBox="1">
            <a:spLocks/>
          </p:cNvSpPr>
          <p:nvPr/>
        </p:nvSpPr>
        <p:spPr>
          <a:xfrm>
            <a:off x="381000" y="6507957"/>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28600"/>
            <a:ext cx="6858000" cy="5897563"/>
          </a:xfrm>
        </p:spPr>
        <p:style>
          <a:lnRef idx="0">
            <a:scrgbClr r="0" g="0" b="0"/>
          </a:lnRef>
          <a:fillRef idx="1003">
            <a:schemeClr val="lt1"/>
          </a:fillRef>
          <a:effectRef idx="0">
            <a:scrgbClr r="0" g="0" b="0"/>
          </a:effectRef>
          <a:fontRef idx="major"/>
        </p:style>
        <p:txBody>
          <a:bodyPr>
            <a:normAutofit/>
          </a:bodyPr>
          <a:lstStyle/>
          <a:p>
            <a:r>
              <a:rPr lang="en-US" sz="2800" b="1" i="1" u="sng" dirty="0" smtClean="0"/>
              <a:t>Platinum</a:t>
            </a:r>
            <a:r>
              <a:rPr lang="en-US" sz="2800" b="1" u="sng" dirty="0" smtClean="0"/>
              <a:t> </a:t>
            </a:r>
            <a:r>
              <a:rPr lang="en-US" sz="2800" dirty="0" smtClean="0"/>
              <a:t>is extremely long wearing and is very white, so it does not need to be rhodium plated like white gold does.</a:t>
            </a:r>
          </a:p>
          <a:p>
            <a:r>
              <a:rPr lang="en-US" sz="2800" dirty="0" smtClean="0"/>
              <a:t> </a:t>
            </a:r>
            <a:r>
              <a:rPr lang="en-US" sz="2800" i="1" dirty="0" smtClean="0"/>
              <a:t>Platinum</a:t>
            </a:r>
            <a:r>
              <a:rPr lang="en-US" sz="2800" dirty="0" smtClean="0"/>
              <a:t> is normally not used in the full range of jewelry products due to its higher price.</a:t>
            </a:r>
          </a:p>
          <a:p>
            <a:r>
              <a:rPr lang="en-US" sz="2800" dirty="0" smtClean="0"/>
              <a:t> </a:t>
            </a:r>
            <a:r>
              <a:rPr lang="en-US" sz="2800" i="1" dirty="0" smtClean="0"/>
              <a:t>Platinum</a:t>
            </a:r>
            <a:r>
              <a:rPr lang="en-US" sz="2800" dirty="0" smtClean="0"/>
              <a:t> is mainly used in ladies engagement rings, ladies wedding rings and men's wedding rings</a:t>
            </a:r>
            <a:r>
              <a:rPr lang="en-US" dirty="0" smtClean="0"/>
              <a:t>.</a:t>
            </a:r>
          </a:p>
          <a:p>
            <a:pPr>
              <a:buNone/>
            </a:pPr>
            <a:r>
              <a:rPr lang="en-US" dirty="0" smtClean="0"/>
              <a:t/>
            </a:r>
            <a:br>
              <a:rPr lang="en-US" dirty="0" smtClean="0"/>
            </a:br>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28600"/>
            <a:ext cx="6858000" cy="5897563"/>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en-US" sz="3800" b="1" u="sng" dirty="0" smtClean="0"/>
              <a:t>Silver</a:t>
            </a:r>
          </a:p>
          <a:p>
            <a:r>
              <a:rPr lang="en-US" i="1" u="sng" dirty="0" smtClean="0"/>
              <a:t>Silver</a:t>
            </a:r>
            <a:r>
              <a:rPr lang="en-US" dirty="0" smtClean="0"/>
              <a:t> has been known and used for thousands of years and it is considered as one of the three precious metals along with gold and platinum.</a:t>
            </a:r>
          </a:p>
          <a:p>
            <a:r>
              <a:rPr lang="en-US" dirty="0" smtClean="0"/>
              <a:t> </a:t>
            </a:r>
            <a:r>
              <a:rPr lang="en-US" i="1" u="sng" dirty="0" smtClean="0"/>
              <a:t>Pure silver </a:t>
            </a:r>
            <a:r>
              <a:rPr lang="en-US" dirty="0" smtClean="0"/>
              <a:t>is very soft metal with its lustrous white color. </a:t>
            </a:r>
          </a:p>
          <a:p>
            <a:r>
              <a:rPr lang="en-US" dirty="0" smtClean="0"/>
              <a:t>Although it is harder than gold and much more plentiful, but still too soft in its natural state and required to be mixed with a harder metal for the use in jewelry manufacturing. </a:t>
            </a:r>
          </a:p>
          <a:p>
            <a:r>
              <a:rPr lang="en-US" dirty="0" smtClean="0"/>
              <a:t>It ranks second in ductility and malleability to gold. It is normally stable in pure air and water but tarnishes when exposed to ozone, hydrogen sulfide or sulfur.</a:t>
            </a:r>
            <a:endParaRPr lang="ar-EG" dirty="0"/>
          </a:p>
        </p:txBody>
      </p:sp>
      <p:sp>
        <p:nvSpPr>
          <p:cNvPr id="6" name="Text Placeholder 3"/>
          <p:cNvSpPr txBox="1">
            <a:spLocks/>
          </p:cNvSpPr>
          <p:nvPr/>
        </p:nvSpPr>
        <p:spPr>
          <a:xfrm>
            <a:off x="3048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6146" name="Picture 2" descr="Silver Jewelry for Sale | Sterling Silver Rings, Chains - 70% Off"/>
          <p:cNvPicPr>
            <a:picLocks noChangeAspect="1" noChangeArrowheads="1"/>
          </p:cNvPicPr>
          <p:nvPr/>
        </p:nvPicPr>
        <p:blipFill>
          <a:blip r:embed="rId2" cstate="print"/>
          <a:srcRect/>
          <a:stretch>
            <a:fillRect/>
          </a:stretch>
        </p:blipFill>
        <p:spPr bwMode="auto">
          <a:xfrm rot="17041320">
            <a:off x="53128" y="2510029"/>
            <a:ext cx="2205094" cy="1628776"/>
          </a:xfrm>
          <a:prstGeom prst="rect">
            <a:avLst/>
          </a:prstGeom>
          <a:noFill/>
        </p:spPr>
      </p:pic>
      <p:pic>
        <p:nvPicPr>
          <p:cNvPr id="6148" name="Picture 4" descr="Wholesale Silver Jewelry Supplier of 925 Sterling Silver Rings ..."/>
          <p:cNvPicPr>
            <a:picLocks noChangeAspect="1" noChangeArrowheads="1"/>
          </p:cNvPicPr>
          <p:nvPr/>
        </p:nvPicPr>
        <p:blipFill>
          <a:blip r:embed="rId3" cstate="print"/>
          <a:srcRect/>
          <a:stretch>
            <a:fillRect/>
          </a:stretch>
        </p:blipFill>
        <p:spPr bwMode="auto">
          <a:xfrm rot="2598065">
            <a:off x="6667" y="4687267"/>
            <a:ext cx="2458305" cy="99526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304800"/>
            <a:ext cx="6553200" cy="5821363"/>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en-US" dirty="0" smtClean="0"/>
              <a:t>Silver is the brightest reflector of any metal (except for liquid mercury) and can be polished to a high sheen that even platinum can't achieve. It has also the highest electrical and thermal conductivity of all metals, even higher than copper.</a:t>
            </a:r>
          </a:p>
          <a:p>
            <a:r>
              <a:rPr lang="en-US" dirty="0" smtClean="0"/>
              <a:t> Most silver is produced as a by-product of copper, gold, lead, and zinc mining. Commercial grade fine silver is at least 99.9% pure silver and purities greater than 99.999% are available. Mexico is the world's largest silver producer which contributed 15% of the annual production of the world. Canada, Peru, Australia and the United States are the other major countries, which are producing silver.</a:t>
            </a:r>
            <a:br>
              <a:rPr lang="en-US" dirty="0" smtClean="0"/>
            </a:br>
            <a:endParaRPr lang="ar-EG" dirty="0"/>
          </a:p>
        </p:txBody>
      </p:sp>
      <p:sp>
        <p:nvSpPr>
          <p:cNvPr id="4" name="Text Placeholder 3"/>
          <p:cNvSpPr txBox="1">
            <a:spLocks/>
          </p:cNvSpPr>
          <p:nvPr/>
        </p:nvSpPr>
        <p:spPr>
          <a:xfrm>
            <a:off x="457200" y="6324600"/>
            <a:ext cx="8458200" cy="350043"/>
          </a:xfrm>
          <a:prstGeom prst="rect">
            <a:avLst/>
          </a:prstGeom>
          <a:solidFill>
            <a:schemeClr val="accent3">
              <a:lumMod val="20000"/>
              <a:lumOff val="80000"/>
            </a:schemeClr>
          </a:solid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(4)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5122" name="Picture 2" descr="What is Oxidized Sterling Silver Jewelry?"/>
          <p:cNvPicPr>
            <a:picLocks noChangeAspect="1" noChangeArrowheads="1"/>
          </p:cNvPicPr>
          <p:nvPr/>
        </p:nvPicPr>
        <p:blipFill>
          <a:blip r:embed="rId2" cstate="print"/>
          <a:srcRect/>
          <a:stretch>
            <a:fillRect/>
          </a:stretch>
        </p:blipFill>
        <p:spPr bwMode="auto">
          <a:xfrm rot="20869308">
            <a:off x="193858" y="4080056"/>
            <a:ext cx="2057400" cy="2057400"/>
          </a:xfrm>
          <a:prstGeom prst="rect">
            <a:avLst/>
          </a:prstGeom>
          <a:noFill/>
        </p:spPr>
      </p:pic>
      <p:pic>
        <p:nvPicPr>
          <p:cNvPr id="5124" name="Picture 4" descr="Wholesale Silver Jewelry Supplier of 925 Sterling Silver Rings ..."/>
          <p:cNvPicPr>
            <a:picLocks noChangeAspect="1" noChangeArrowheads="1"/>
          </p:cNvPicPr>
          <p:nvPr/>
        </p:nvPicPr>
        <p:blipFill>
          <a:blip r:embed="rId3" cstate="print"/>
          <a:srcRect/>
          <a:stretch>
            <a:fillRect/>
          </a:stretch>
        </p:blipFill>
        <p:spPr bwMode="auto">
          <a:xfrm rot="18448340">
            <a:off x="-102555" y="2755188"/>
            <a:ext cx="2917317" cy="11811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736</Words>
  <Application>Microsoft Office PowerPoint</Application>
  <PresentationFormat>On-screen Show (4:3)</PresentationFormat>
  <Paragraphs>52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الدراسات العليا (تمهيدي ماجستير)</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45</cp:revision>
  <dcterms:created xsi:type="dcterms:W3CDTF">2006-08-16T00:00:00Z</dcterms:created>
  <dcterms:modified xsi:type="dcterms:W3CDTF">2020-04-07T21:45:45Z</dcterms:modified>
</cp:coreProperties>
</file>