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9" r:id="rId4"/>
    <p:sldId id="259" r:id="rId5"/>
    <p:sldId id="260" r:id="rId6"/>
    <p:sldId id="261" r:id="rId7"/>
    <p:sldId id="262" r:id="rId8"/>
    <p:sldId id="263" r:id="rId9"/>
    <p:sldId id="264" r:id="rId10"/>
    <p:sldId id="265" r:id="rId11"/>
    <p:sldId id="266" r:id="rId12"/>
    <p:sldId id="267" r:id="rId13"/>
    <p:sldId id="268" r:id="rId14"/>
    <p:sldId id="257"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99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emf"/><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549194" y="304800"/>
            <a:ext cx="1213805" cy="1371600"/>
          </a:xfrm>
          <a:prstGeom prst="rect">
            <a:avLst/>
          </a:prstGeom>
        </p:spPr>
      </p:pic>
      <p:sp>
        <p:nvSpPr>
          <p:cNvPr id="5" name="Title 1"/>
          <p:cNvSpPr>
            <a:spLocks noGrp="1"/>
          </p:cNvSpPr>
          <p:nvPr>
            <p:ph type="ctrTitle"/>
          </p:nvPr>
        </p:nvSpPr>
        <p:spPr/>
        <p:txBody>
          <a:bodyPr/>
          <a:lstStyle/>
          <a:p>
            <a:r>
              <a:rPr lang="ar-EG" b="1" dirty="0" smtClean="0">
                <a:solidFill>
                  <a:srgbClr val="C00000"/>
                </a:solidFill>
              </a:rPr>
              <a:t>الدراسات العليا </a:t>
            </a:r>
            <a:r>
              <a:rPr lang="ar-EG" sz="3200" b="1" dirty="0" smtClean="0">
                <a:solidFill>
                  <a:srgbClr val="C00000"/>
                </a:solidFill>
              </a:rPr>
              <a:t>(تمهيدي ماجستير)</a:t>
            </a:r>
            <a:endParaRPr lang="en-US" sz="3200" b="1" dirty="0">
              <a:solidFill>
                <a:srgbClr val="C00000"/>
              </a:solidFill>
            </a:endParaRPr>
          </a:p>
        </p:txBody>
      </p:sp>
      <p:sp>
        <p:nvSpPr>
          <p:cNvPr id="6" name="Subtitle 2"/>
          <p:cNvSpPr>
            <a:spLocks noGrp="1"/>
          </p:cNvSpPr>
          <p:nvPr>
            <p:ph type="subTitle" idx="1"/>
          </p:nvPr>
        </p:nvSpPr>
        <p:spPr>
          <a:xfrm>
            <a:off x="1371600" y="3276600"/>
            <a:ext cx="6400800" cy="2362200"/>
          </a:xfrm>
        </p:spPr>
        <p:txBody>
          <a:bodyPr>
            <a:normAutofit/>
          </a:bodyPr>
          <a:lstStyle/>
          <a:p>
            <a:r>
              <a:rPr lang="ar-SA" b="1" dirty="0" smtClean="0">
                <a:solidFill>
                  <a:schemeClr val="accent1">
                    <a:lumMod val="20000"/>
                    <a:lumOff val="80000"/>
                  </a:schemeClr>
                </a:solidFill>
              </a:rPr>
              <a:t>مناقشات في التخصص باللغة الاجنبية</a:t>
            </a:r>
            <a:endParaRPr lang="en-US" b="1" dirty="0" smtClean="0">
              <a:solidFill>
                <a:schemeClr val="accent1">
                  <a:lumMod val="20000"/>
                  <a:lumOff val="80000"/>
                </a:schemeClr>
              </a:solidFill>
            </a:endParaRPr>
          </a:p>
          <a:p>
            <a:r>
              <a:rPr lang="ar-EG" b="1" dirty="0" smtClean="0">
                <a:solidFill>
                  <a:schemeClr val="accent5">
                    <a:lumMod val="60000"/>
                    <a:lumOff val="40000"/>
                  </a:schemeClr>
                </a:solidFill>
              </a:rPr>
              <a:t>المحاضرة الاولى</a:t>
            </a:r>
          </a:p>
          <a:p>
            <a:r>
              <a:rPr lang="ar-EG" b="1" dirty="0" smtClean="0">
                <a:solidFill>
                  <a:srgbClr val="00B0F0"/>
                </a:solidFill>
              </a:rPr>
              <a:t>قسم </a:t>
            </a:r>
            <a:r>
              <a:rPr lang="ar-EG" b="1" dirty="0" smtClean="0">
                <a:solidFill>
                  <a:srgbClr val="00B0F0"/>
                </a:solidFill>
              </a:rPr>
              <a:t>النحت والتشكيل المعماري والترميم</a:t>
            </a:r>
            <a:endParaRPr lang="ar-EG" b="1" dirty="0" smtClean="0">
              <a:solidFill>
                <a:srgbClr val="00B0F0"/>
              </a:solidFill>
            </a:endParaRPr>
          </a:p>
          <a:p>
            <a:r>
              <a:rPr lang="ar-EG" b="1" dirty="0" smtClean="0">
                <a:solidFill>
                  <a:schemeClr val="accent5">
                    <a:lumMod val="60000"/>
                    <a:lumOff val="40000"/>
                  </a:schemeClr>
                </a:solidFill>
              </a:rPr>
              <a:t>أ.م.د/محمد العوامي محمد</a:t>
            </a:r>
            <a:endParaRPr lang="en-US" b="1" dirty="0">
              <a:solidFill>
                <a:schemeClr val="accent5">
                  <a:lumMod val="60000"/>
                  <a:lumOff val="40000"/>
                </a:schemeClr>
              </a:solidFill>
            </a:endParaRPr>
          </a:p>
        </p:txBody>
      </p:sp>
    </p:spTree>
    <p:extLst>
      <p:ext uri="{BB962C8B-B14F-4D97-AF65-F5344CB8AC3E}">
        <p14:creationId xmlns:p14="http://schemas.microsoft.com/office/powerpoint/2010/main" xmlns="" val="18033314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2600" y="457200"/>
            <a:ext cx="6934200" cy="5668963"/>
          </a:xfrm>
        </p:spPr>
        <p:style>
          <a:lnRef idx="1">
            <a:schemeClr val="accent5"/>
          </a:lnRef>
          <a:fillRef idx="2">
            <a:schemeClr val="accent5"/>
          </a:fillRef>
          <a:effectRef idx="1">
            <a:schemeClr val="accent5"/>
          </a:effectRef>
          <a:fontRef idx="minor">
            <a:schemeClr val="dk1"/>
          </a:fontRef>
        </p:style>
        <p:txBody>
          <a:bodyPr>
            <a:normAutofit fontScale="92500" lnSpcReduction="20000"/>
          </a:bodyPr>
          <a:lstStyle/>
          <a:p>
            <a:r>
              <a:rPr lang="en-US" b="1" i="1" u="sng" dirty="0" smtClean="0">
                <a:solidFill>
                  <a:schemeClr val="tx2">
                    <a:lumMod val="60000"/>
                    <a:lumOff val="40000"/>
                  </a:schemeClr>
                </a:solidFill>
              </a:rPr>
              <a:t>Sculpture</a:t>
            </a:r>
            <a:r>
              <a:rPr lang="en-US" b="1" dirty="0" smtClean="0"/>
              <a:t> </a:t>
            </a:r>
            <a:r>
              <a:rPr lang="en-US" b="1" dirty="0" smtClean="0">
                <a:solidFill>
                  <a:schemeClr val="accent4">
                    <a:lumMod val="75000"/>
                  </a:schemeClr>
                </a:solidFill>
              </a:rPr>
              <a:t>is an art form that has three dimensions: height, width, and depth. It is often meant to be viewed from all sides, and its meaning can be constructed and enhanced based on the perspective of the viewer.</a:t>
            </a:r>
            <a:r>
              <a:rPr lang="en-US" dirty="0" smtClean="0">
                <a:solidFill>
                  <a:schemeClr val="accent4">
                    <a:lumMod val="75000"/>
                  </a:schemeClr>
                </a:solidFill>
              </a:rPr>
              <a:t> </a:t>
            </a:r>
            <a:endParaRPr lang="en-US" dirty="0" smtClean="0">
              <a:solidFill>
                <a:schemeClr val="accent4">
                  <a:lumMod val="75000"/>
                </a:schemeClr>
              </a:solidFill>
            </a:endParaRPr>
          </a:p>
          <a:p>
            <a:r>
              <a:rPr lang="en-US" b="1" u="sng" dirty="0" smtClean="0"/>
              <a:t>Sculptures</a:t>
            </a:r>
            <a:r>
              <a:rPr lang="en-US" dirty="0" smtClean="0"/>
              <a:t> </a:t>
            </a:r>
            <a:r>
              <a:rPr lang="en-US" dirty="0" smtClean="0"/>
              <a:t>can be created from almost anything—traditional materials, such as stone, wood, clay, and metal; other materials, such as plastic and paper; and found and recycled objects. The materials an artist chooses to create sculpture can help communicate the meaning of the artwork.</a:t>
            </a:r>
          </a:p>
          <a:p>
            <a:endParaRPr lang="en-US" dirty="0"/>
          </a:p>
        </p:txBody>
      </p:sp>
      <p:sp>
        <p:nvSpPr>
          <p:cNvPr id="5"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lvl="0" indent="-274320">
              <a:spcBef>
                <a:spcPct val="20000"/>
              </a:spcBef>
              <a:buClr>
                <a:schemeClr val="accent3"/>
              </a:buClr>
              <a:buSzPct val="95000"/>
              <a:defRPr/>
            </a:pPr>
            <a:r>
              <a:rPr lang="en-US" sz="1600" b="1" dirty="0" err="1" smtClean="0"/>
              <a:t>Asst.Prof</a:t>
            </a:r>
            <a:r>
              <a:rPr lang="en-US" sz="1600" dirty="0" smtClean="0"/>
              <a:t> </a:t>
            </a:r>
            <a:r>
              <a:rPr lang="en-US" sz="1600" b="1" dirty="0" smtClean="0"/>
              <a:t>:Mohamed el Awamy Mohamed</a:t>
            </a:r>
            <a:r>
              <a:rPr lang="en-US" sz="1400" b="1" dirty="0" smtClean="0"/>
              <a:t> </a:t>
            </a:r>
            <a:r>
              <a:rPr lang="en-US" sz="1400" b="1" dirty="0" smtClean="0"/>
              <a:t>         (2020)              </a:t>
            </a:r>
            <a:r>
              <a:rPr lang="en-US" sz="1600" b="1" dirty="0" smtClean="0"/>
              <a:t>Foreign </a:t>
            </a:r>
            <a:r>
              <a:rPr lang="en-US" sz="1600" b="1" dirty="0" smtClean="0"/>
              <a:t>language </a:t>
            </a:r>
            <a:r>
              <a:rPr lang="en-US" sz="1600" b="1" dirty="0" smtClean="0"/>
              <a:t>discussions (1) </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1815402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33600"/>
            <a:ext cx="8229600" cy="3992563"/>
          </a:xfrm>
        </p:spPr>
        <p:style>
          <a:lnRef idx="1">
            <a:schemeClr val="accent5"/>
          </a:lnRef>
          <a:fillRef idx="2">
            <a:schemeClr val="accent5"/>
          </a:fillRef>
          <a:effectRef idx="1">
            <a:schemeClr val="accent5"/>
          </a:effectRef>
          <a:fontRef idx="minor">
            <a:schemeClr val="dk1"/>
          </a:fontRef>
        </p:style>
        <p:txBody>
          <a:bodyPr/>
          <a:lstStyle/>
          <a:p>
            <a:r>
              <a:rPr lang="en-US" b="1" i="1" u="sng" dirty="0" smtClean="0"/>
              <a:t>Sculpture</a:t>
            </a:r>
            <a:r>
              <a:rPr lang="en-US" b="1" dirty="0" smtClean="0"/>
              <a:t> the art of making two- or three-dimensional representative or abstract forms, esp. by carving stone or wood or by casting metal or plaster</a:t>
            </a:r>
            <a:endParaRPr lang="en-US" dirty="0" smtClean="0"/>
          </a:p>
          <a:p>
            <a:endParaRPr lang="en-US" dirty="0"/>
          </a:p>
        </p:txBody>
      </p:sp>
      <p:sp>
        <p:nvSpPr>
          <p:cNvPr id="5"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lvl="0" indent="-274320">
              <a:spcBef>
                <a:spcPct val="20000"/>
              </a:spcBef>
              <a:buClr>
                <a:schemeClr val="accent3"/>
              </a:buClr>
              <a:buSzPct val="95000"/>
              <a:defRPr/>
            </a:pPr>
            <a:r>
              <a:rPr lang="en-US" sz="1600" b="1" dirty="0" err="1" smtClean="0"/>
              <a:t>Asst.Prof</a:t>
            </a:r>
            <a:r>
              <a:rPr lang="en-US" sz="1600" dirty="0" smtClean="0"/>
              <a:t> </a:t>
            </a:r>
            <a:r>
              <a:rPr lang="en-US" sz="1600" b="1" dirty="0" smtClean="0"/>
              <a:t>:Mohamed el Awamy Mohamed</a:t>
            </a:r>
            <a:r>
              <a:rPr lang="en-US" sz="1400" b="1" dirty="0" smtClean="0"/>
              <a:t> </a:t>
            </a:r>
            <a:r>
              <a:rPr lang="en-US" sz="1400" b="1" dirty="0" smtClean="0"/>
              <a:t>         (2020)              </a:t>
            </a:r>
            <a:r>
              <a:rPr lang="en-US" sz="1600" b="1" dirty="0" smtClean="0"/>
              <a:t>Foreign </a:t>
            </a:r>
            <a:r>
              <a:rPr lang="en-US" sz="1600" b="1" dirty="0" smtClean="0"/>
              <a:t>language </a:t>
            </a:r>
            <a:r>
              <a:rPr lang="en-US" sz="1600" b="1" dirty="0" smtClean="0"/>
              <a:t>discussions (1) </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
        <p:nvSpPr>
          <p:cNvPr id="6" name="Rounded Rectangle 5"/>
          <p:cNvSpPr/>
          <p:nvPr/>
        </p:nvSpPr>
        <p:spPr>
          <a:xfrm>
            <a:off x="533400" y="4114800"/>
            <a:ext cx="8001000" cy="2133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pic>
        <p:nvPicPr>
          <p:cNvPr id="6147" name="Picture 3" descr="Spring flowers cast in plaster, painted... - Winterberry Design ..."/>
          <p:cNvPicPr>
            <a:picLocks noChangeAspect="1" noChangeArrowheads="1"/>
          </p:cNvPicPr>
          <p:nvPr/>
        </p:nvPicPr>
        <p:blipFill>
          <a:blip r:embed="rId2" cstate="print"/>
          <a:srcRect/>
          <a:stretch>
            <a:fillRect/>
          </a:stretch>
        </p:blipFill>
        <p:spPr bwMode="auto">
          <a:xfrm rot="5400000">
            <a:off x="1128713" y="3976687"/>
            <a:ext cx="1866900" cy="244792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6149" name="Picture 5" descr="Buffalo Plastering &amp; Architectural Casting"/>
          <p:cNvPicPr>
            <a:picLocks noChangeAspect="1" noChangeArrowheads="1"/>
          </p:cNvPicPr>
          <p:nvPr/>
        </p:nvPicPr>
        <p:blipFill>
          <a:blip r:embed="rId3" cstate="print"/>
          <a:srcRect/>
          <a:stretch>
            <a:fillRect/>
          </a:stretch>
        </p:blipFill>
        <p:spPr bwMode="auto">
          <a:xfrm>
            <a:off x="3581400" y="4419600"/>
            <a:ext cx="2268210" cy="16192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6151" name="Picture 7" descr="NUOLUX Baby Casting Kit 3D Plaster Handprints Footprints Baby Hand ..."/>
          <p:cNvPicPr>
            <a:picLocks noChangeAspect="1" noChangeArrowheads="1"/>
          </p:cNvPicPr>
          <p:nvPr/>
        </p:nvPicPr>
        <p:blipFill>
          <a:blip r:embed="rId4" cstate="print"/>
          <a:srcRect/>
          <a:stretch>
            <a:fillRect/>
          </a:stretch>
        </p:blipFill>
        <p:spPr bwMode="auto">
          <a:xfrm>
            <a:off x="6096000" y="4267200"/>
            <a:ext cx="2057400" cy="18288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xmlns="" val="18154021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4068763"/>
          </a:xfrm>
        </p:spPr>
        <p:style>
          <a:lnRef idx="1">
            <a:schemeClr val="accent5"/>
          </a:lnRef>
          <a:fillRef idx="2">
            <a:schemeClr val="accent5"/>
          </a:fillRef>
          <a:effectRef idx="1">
            <a:schemeClr val="accent5"/>
          </a:effectRef>
          <a:fontRef idx="minor">
            <a:schemeClr val="dk1"/>
          </a:fontRef>
        </p:style>
        <p:txBody>
          <a:bodyPr/>
          <a:lstStyle/>
          <a:p>
            <a:r>
              <a:rPr lang="en-US" b="1" u="sng" dirty="0" smtClean="0"/>
              <a:t>Sculpture </a:t>
            </a:r>
            <a:r>
              <a:rPr lang="en-US" dirty="0" smtClean="0"/>
              <a:t>in stone survives far better than works of art in perishable materials, and often represents the majority of the surviving works (other than pottery) from ancient cultures, though conversely traditions of sculpture in wood may have vanished almost entirely. However, most ancient sculpture was brightly painted, and this has been lost</a:t>
            </a:r>
            <a:r>
              <a:rPr lang="ar-EG" dirty="0" smtClean="0"/>
              <a:t>.</a:t>
            </a:r>
            <a:endParaRPr lang="en-US" dirty="0" smtClean="0"/>
          </a:p>
          <a:p>
            <a:endParaRPr lang="en-US" dirty="0"/>
          </a:p>
        </p:txBody>
      </p:sp>
      <p:sp>
        <p:nvSpPr>
          <p:cNvPr id="5"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lvl="0" indent="-274320">
              <a:spcBef>
                <a:spcPct val="20000"/>
              </a:spcBef>
              <a:buClr>
                <a:schemeClr val="accent3"/>
              </a:buClr>
              <a:buSzPct val="95000"/>
              <a:defRPr/>
            </a:pPr>
            <a:r>
              <a:rPr lang="en-US" sz="1600" b="1" dirty="0" err="1" smtClean="0"/>
              <a:t>Asst.Prof</a:t>
            </a:r>
            <a:r>
              <a:rPr lang="en-US" sz="1600" dirty="0" smtClean="0"/>
              <a:t> </a:t>
            </a:r>
            <a:r>
              <a:rPr lang="en-US" sz="1600" b="1" dirty="0" smtClean="0"/>
              <a:t>:Mohamed el Awamy Mohamed</a:t>
            </a:r>
            <a:r>
              <a:rPr lang="en-US" sz="1400" b="1" dirty="0" smtClean="0"/>
              <a:t> </a:t>
            </a:r>
            <a:r>
              <a:rPr lang="en-US" sz="1400" b="1" dirty="0" smtClean="0"/>
              <a:t>         (2020)              </a:t>
            </a:r>
            <a:r>
              <a:rPr lang="en-US" sz="1600" b="1" dirty="0" smtClean="0"/>
              <a:t>Foreign </a:t>
            </a:r>
            <a:r>
              <a:rPr lang="en-US" sz="1600" b="1" dirty="0" smtClean="0"/>
              <a:t>language </a:t>
            </a:r>
            <a:r>
              <a:rPr lang="en-US" sz="1600" b="1" dirty="0" smtClean="0"/>
              <a:t>discussions (1) </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18154021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4068763"/>
          </a:xfrm>
        </p:spPr>
        <p:style>
          <a:lnRef idx="1">
            <a:schemeClr val="accent5"/>
          </a:lnRef>
          <a:fillRef idx="2">
            <a:schemeClr val="accent5"/>
          </a:fillRef>
          <a:effectRef idx="1">
            <a:schemeClr val="accent5"/>
          </a:effectRef>
          <a:fontRef idx="minor">
            <a:schemeClr val="dk1"/>
          </a:fontRef>
        </p:style>
        <p:txBody>
          <a:bodyPr>
            <a:normAutofit fontScale="85000" lnSpcReduction="10000"/>
          </a:bodyPr>
          <a:lstStyle/>
          <a:p>
            <a:r>
              <a:rPr lang="en-US" b="1" i="1" u="sng" dirty="0" smtClean="0"/>
              <a:t>MODELING</a:t>
            </a:r>
            <a:r>
              <a:rPr lang="en-US" b="1" dirty="0" smtClean="0"/>
              <a:t> </a:t>
            </a:r>
            <a:r>
              <a:rPr lang="en-US" dirty="0" smtClean="0"/>
              <a:t>a sculpture technique meaning to shape a pliable material.(clay)</a:t>
            </a:r>
          </a:p>
          <a:p>
            <a:r>
              <a:rPr lang="en-US" b="1" i="1" u="sng" dirty="0" smtClean="0"/>
              <a:t>ADDITION</a:t>
            </a:r>
            <a:r>
              <a:rPr lang="en-US" b="1" dirty="0" smtClean="0"/>
              <a:t> </a:t>
            </a:r>
            <a:r>
              <a:rPr lang="en-US" dirty="0" smtClean="0"/>
              <a:t>a sculptural technique meaning to build up, to assemble or to put on.</a:t>
            </a:r>
          </a:p>
          <a:p>
            <a:r>
              <a:rPr lang="en-US" b="1" i="1" u="sng" dirty="0" smtClean="0"/>
              <a:t>CASTING</a:t>
            </a:r>
            <a:r>
              <a:rPr lang="en-US" b="1" dirty="0" smtClean="0"/>
              <a:t> </a:t>
            </a:r>
            <a:r>
              <a:rPr lang="en-US" dirty="0" smtClean="0"/>
              <a:t>a sculptural technique in which liquid materials are shaped by pouring into a mold. To copy a solid object by pouring a liquid, such as melted metal, clay, wax, or plaster, into a mold and letting it harden. The mold is then removed and a copy, or </a:t>
            </a:r>
            <a:r>
              <a:rPr lang="en-US" i="1" dirty="0" smtClean="0"/>
              <a:t>cas</a:t>
            </a:r>
            <a:r>
              <a:rPr lang="en-US" dirty="0" smtClean="0"/>
              <a:t>t, is left in the shape of the mold.</a:t>
            </a:r>
          </a:p>
          <a:p>
            <a:endParaRPr lang="en-US" dirty="0"/>
          </a:p>
        </p:txBody>
      </p:sp>
      <p:sp>
        <p:nvSpPr>
          <p:cNvPr id="5"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lvl="0" indent="-274320">
              <a:spcBef>
                <a:spcPct val="20000"/>
              </a:spcBef>
              <a:buClr>
                <a:schemeClr val="accent3"/>
              </a:buClr>
              <a:buSzPct val="95000"/>
              <a:defRPr/>
            </a:pPr>
            <a:r>
              <a:rPr lang="en-US" sz="1600" b="1" dirty="0" err="1" smtClean="0"/>
              <a:t>Asst.Prof</a:t>
            </a:r>
            <a:r>
              <a:rPr lang="en-US" sz="1600" dirty="0" smtClean="0"/>
              <a:t> </a:t>
            </a:r>
            <a:r>
              <a:rPr lang="en-US" sz="1600" b="1" dirty="0" smtClean="0"/>
              <a:t>:Mohamed el Awamy Mohamed</a:t>
            </a:r>
            <a:r>
              <a:rPr lang="en-US" sz="1400" b="1" dirty="0" smtClean="0"/>
              <a:t> </a:t>
            </a:r>
            <a:r>
              <a:rPr lang="en-US" sz="1400" b="1" dirty="0" smtClean="0"/>
              <a:t>         (2020)              </a:t>
            </a:r>
            <a:r>
              <a:rPr lang="en-US" sz="1600" b="1" dirty="0" smtClean="0"/>
              <a:t>Foreign </a:t>
            </a:r>
            <a:r>
              <a:rPr lang="en-US" sz="1600" b="1" dirty="0" smtClean="0"/>
              <a:t>language </a:t>
            </a:r>
            <a:r>
              <a:rPr lang="en-US" sz="1600" b="1" dirty="0" smtClean="0"/>
              <a:t>discussions (1) </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18154021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4068763"/>
          </a:xfrm>
        </p:spPr>
        <p:style>
          <a:lnRef idx="1">
            <a:schemeClr val="accent5"/>
          </a:lnRef>
          <a:fillRef idx="2">
            <a:schemeClr val="accent5"/>
          </a:fillRef>
          <a:effectRef idx="1">
            <a:schemeClr val="accent5"/>
          </a:effectRef>
          <a:fontRef idx="minor">
            <a:schemeClr val="dk1"/>
          </a:fontRef>
        </p:style>
        <p:txBody>
          <a:bodyPr>
            <a:normAutofit fontScale="85000" lnSpcReduction="20000"/>
          </a:bodyPr>
          <a:lstStyle/>
          <a:p>
            <a:r>
              <a:rPr lang="en-US" b="1" i="1" u="sng" dirty="0" smtClean="0"/>
              <a:t>SUBTRACTIVE</a:t>
            </a:r>
            <a:r>
              <a:rPr lang="en-US" b="1" dirty="0" smtClean="0"/>
              <a:t> </a:t>
            </a:r>
            <a:r>
              <a:rPr lang="en-US" dirty="0" smtClean="0"/>
              <a:t>A sculptural technique which material is carved or cut away. Carving is a</a:t>
            </a:r>
          </a:p>
          <a:p>
            <a:r>
              <a:rPr lang="en-US" dirty="0" smtClean="0"/>
              <a:t>way of making sculpture by cutting away unwanted parts.</a:t>
            </a:r>
          </a:p>
          <a:p>
            <a:r>
              <a:rPr lang="en-US" b="1" i="1" u="sng" dirty="0" smtClean="0"/>
              <a:t>MOLD</a:t>
            </a:r>
            <a:r>
              <a:rPr lang="en-US" b="1" dirty="0" smtClean="0"/>
              <a:t> </a:t>
            </a:r>
            <a:r>
              <a:rPr lang="en-US" dirty="0" smtClean="0"/>
              <a:t>a negative (hollow) form that is filled with a material such as plaster or metal and removed when the material hardens into the shape of the mold. A mold can be used to make copies of an object.</a:t>
            </a:r>
          </a:p>
          <a:p>
            <a:r>
              <a:rPr lang="en-US" b="1" i="1" u="sng" dirty="0" smtClean="0"/>
              <a:t>CHISEL </a:t>
            </a:r>
            <a:r>
              <a:rPr lang="en-US" dirty="0" smtClean="0"/>
              <a:t>a sculptural tool used in the subtractive process. Chisels are used by sculptors for carving stone, wood, and other materials.</a:t>
            </a:r>
          </a:p>
          <a:p>
            <a:endParaRPr lang="en-US" dirty="0"/>
          </a:p>
        </p:txBody>
      </p:sp>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lvl="0" indent="-274320">
              <a:spcBef>
                <a:spcPct val="20000"/>
              </a:spcBef>
              <a:buClr>
                <a:schemeClr val="accent3"/>
              </a:buClr>
              <a:buSzPct val="95000"/>
              <a:defRPr/>
            </a:pPr>
            <a:r>
              <a:rPr lang="en-US" sz="1600" b="1" dirty="0" err="1" smtClean="0"/>
              <a:t>Asst.Prof</a:t>
            </a:r>
            <a:r>
              <a:rPr lang="en-US" sz="1600" dirty="0" smtClean="0"/>
              <a:t> </a:t>
            </a:r>
            <a:r>
              <a:rPr lang="en-US" sz="1600" b="1" dirty="0" smtClean="0"/>
              <a:t>:Mohamed el Awamy Mohamed</a:t>
            </a:r>
            <a:r>
              <a:rPr lang="en-US" sz="1400" b="1" dirty="0" smtClean="0"/>
              <a:t> </a:t>
            </a:r>
            <a:r>
              <a:rPr lang="en-US" sz="1400" b="1" dirty="0" smtClean="0"/>
              <a:t>         (2020)              </a:t>
            </a:r>
            <a:r>
              <a:rPr lang="en-US" sz="1600" b="1" dirty="0" smtClean="0"/>
              <a:t>Foreign </a:t>
            </a:r>
            <a:r>
              <a:rPr lang="en-US" sz="1600" b="1" dirty="0" smtClean="0"/>
              <a:t>language </a:t>
            </a:r>
            <a:r>
              <a:rPr lang="en-US" sz="1600" b="1" dirty="0" smtClean="0"/>
              <a:t>discussions (1) </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577733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lvl="0" indent="-274320" algn="r" rtl="1">
              <a:spcBef>
                <a:spcPct val="20000"/>
              </a:spcBef>
              <a:buClr>
                <a:schemeClr val="accent3"/>
              </a:buClr>
              <a:buSzPct val="95000"/>
              <a:defRPr/>
            </a:pPr>
            <a:r>
              <a:rPr kumimoji="0" lang="ar-EG" sz="1600" b="1" i="0" u="none" strike="noStrike" kern="1200" cap="none" spc="0" normalizeH="0" baseline="0" noProof="0" dirty="0" smtClean="0">
                <a:ln>
                  <a:noFill/>
                </a:ln>
                <a:solidFill>
                  <a:schemeClr val="tx1"/>
                </a:solidFill>
                <a:effectLst/>
                <a:uLnTx/>
                <a:uFillTx/>
                <a:latin typeface="+mn-lt"/>
                <a:ea typeface="+mn-ea"/>
                <a:cs typeface="+mn-cs"/>
              </a:rPr>
              <a:t> </a:t>
            </a:r>
            <a:r>
              <a:rPr lang="ar-EG" sz="1600" b="1" dirty="0" smtClean="0"/>
              <a:t>مناقشات في التخصص باللغة الاجنبية</a:t>
            </a:r>
            <a:r>
              <a:rPr kumimoji="0" lang="ar-EG" sz="1600" b="1" i="0" u="none" strike="noStrike" kern="1200" cap="none" spc="0" normalizeH="0" baseline="0" noProof="0" dirty="0" smtClean="0">
                <a:ln>
                  <a:noFill/>
                </a:ln>
                <a:solidFill>
                  <a:schemeClr val="tx1"/>
                </a:solidFill>
                <a:effectLst/>
                <a:uLnTx/>
                <a:uFillTx/>
                <a:latin typeface="+mn-lt"/>
                <a:ea typeface="+mn-ea"/>
                <a:cs typeface="+mn-cs"/>
              </a:rPr>
              <a:t>( 1)                       (2020)                               أ.م.د/محمد العوامي محمد</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
        <p:nvSpPr>
          <p:cNvPr id="5" name="Content Placeholder 2"/>
          <p:cNvSpPr>
            <a:spLocks noGrp="1"/>
          </p:cNvSpPr>
          <p:nvPr>
            <p:ph idx="1"/>
          </p:nvPr>
        </p:nvSpPr>
        <p:spPr>
          <a:xfrm>
            <a:off x="457200" y="2057400"/>
            <a:ext cx="8229600" cy="2667000"/>
          </a:xfrm>
        </p:spPr>
        <p:style>
          <a:lnRef idx="1">
            <a:schemeClr val="accent1"/>
          </a:lnRef>
          <a:fillRef idx="2">
            <a:schemeClr val="accent1"/>
          </a:fillRef>
          <a:effectRef idx="1">
            <a:schemeClr val="accent1"/>
          </a:effectRef>
          <a:fontRef idx="minor">
            <a:schemeClr val="dk1"/>
          </a:fontRef>
        </p:style>
        <p:txBody>
          <a:bodyPr/>
          <a:lstStyle/>
          <a:p>
            <a:pPr algn="ctr">
              <a:buNone/>
            </a:pPr>
            <a:endParaRPr lang="ar-EG" b="1" u="sng" dirty="0" smtClean="0">
              <a:solidFill>
                <a:srgbClr val="0070C0"/>
              </a:solidFill>
              <a:latin typeface="Andalus" pitchFamily="18" charset="-78"/>
              <a:cs typeface="Andalus" pitchFamily="18" charset="-78"/>
            </a:endParaRPr>
          </a:p>
          <a:p>
            <a:pPr algn="ctr">
              <a:buNone/>
            </a:pPr>
            <a:r>
              <a:rPr lang="ar-EG" b="1" u="sng" dirty="0" smtClean="0">
                <a:solidFill>
                  <a:srgbClr val="0070C0"/>
                </a:solidFill>
                <a:latin typeface="Andalus" pitchFamily="18" charset="-78"/>
                <a:cs typeface="Andalus" pitchFamily="18" charset="-78"/>
              </a:rPr>
              <a:t>والى لقاء آخر في المحاضرة القادمة ان شاء الله</a:t>
            </a:r>
          </a:p>
          <a:p>
            <a:pPr algn="ctr">
              <a:buNone/>
            </a:pPr>
            <a:r>
              <a:rPr lang="ar-EG" b="1" u="sng" dirty="0" smtClean="0">
                <a:solidFill>
                  <a:srgbClr val="0070C0"/>
                </a:solidFill>
                <a:latin typeface="Andalus" pitchFamily="18" charset="-78"/>
                <a:cs typeface="Andalus" pitchFamily="18" charset="-78"/>
              </a:rPr>
              <a:t>والسلام عليكم ورحمة الله</a:t>
            </a:r>
            <a:endParaRPr lang="ar-EG"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274638"/>
            <a:ext cx="6477000" cy="1143000"/>
          </a:xfrm>
        </p:spPr>
        <p:txBody>
          <a:bodyPr>
            <a:normAutofit fontScale="90000"/>
          </a:bodyPr>
          <a:lstStyle/>
          <a:p>
            <a:r>
              <a:rPr lang="en-US" b="1" u="sng" dirty="0" smtClean="0">
                <a:solidFill>
                  <a:schemeClr val="accent5">
                    <a:lumMod val="20000"/>
                    <a:lumOff val="80000"/>
                  </a:schemeClr>
                </a:solidFill>
              </a:rPr>
              <a:t>Introduction and definitions</a:t>
            </a:r>
            <a:r>
              <a:rPr lang="en-US" dirty="0" smtClean="0"/>
              <a:t/>
            </a:r>
            <a:br>
              <a:rPr lang="en-US" dirty="0" smtClean="0"/>
            </a:br>
            <a:endParaRPr lang="en-US" dirty="0"/>
          </a:p>
        </p:txBody>
      </p:sp>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a:bodyPr>
          <a:lstStyle/>
          <a:p>
            <a:endParaRPr lang="en-US" sz="3600" dirty="0" smtClean="0"/>
          </a:p>
          <a:p>
            <a:endParaRPr lang="en-US" sz="3600" dirty="0" smtClean="0"/>
          </a:p>
        </p:txBody>
      </p:sp>
      <p:sp>
        <p:nvSpPr>
          <p:cNvPr id="4" name="Rounded Rectangle 3"/>
          <p:cNvSpPr/>
          <p:nvPr/>
        </p:nvSpPr>
        <p:spPr>
          <a:xfrm>
            <a:off x="685800" y="1676400"/>
            <a:ext cx="7772400" cy="1219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en-US" sz="3200" b="1" dirty="0" smtClean="0"/>
              <a:t>The three dimensions that describe a solid object are height, width and depth. </a:t>
            </a:r>
            <a:endParaRPr lang="en-US" sz="3200" b="1" dirty="0" smtClean="0"/>
          </a:p>
        </p:txBody>
      </p:sp>
      <p:sp>
        <p:nvSpPr>
          <p:cNvPr id="6" name="TextBox 5"/>
          <p:cNvSpPr txBox="1"/>
          <p:nvPr/>
        </p:nvSpPr>
        <p:spPr>
          <a:xfrm>
            <a:off x="838200" y="3810000"/>
            <a:ext cx="76200" cy="369332"/>
          </a:xfrm>
          <a:prstGeom prst="rect">
            <a:avLst/>
          </a:prstGeom>
          <a:noFill/>
        </p:spPr>
        <p:txBody>
          <a:bodyPr wrap="square" rtlCol="1">
            <a:spAutoFit/>
          </a:bodyPr>
          <a:lstStyle/>
          <a:p>
            <a:endParaRPr lang="ar-EG" dirty="0"/>
          </a:p>
        </p:txBody>
      </p:sp>
      <p:sp>
        <p:nvSpPr>
          <p:cNvPr id="7" name="Rounded Rectangle 6"/>
          <p:cNvSpPr/>
          <p:nvPr/>
        </p:nvSpPr>
        <p:spPr>
          <a:xfrm>
            <a:off x="685800" y="3124200"/>
            <a:ext cx="3810000" cy="2819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pic>
        <p:nvPicPr>
          <p:cNvPr id="8" name="Picture 7"/>
          <p:cNvPicPr/>
          <p:nvPr/>
        </p:nvPicPr>
        <p:blipFill>
          <a:blip r:embed="rId2" cstate="print"/>
          <a:srcRect/>
          <a:stretch>
            <a:fillRect/>
          </a:stretch>
        </p:blipFill>
        <p:spPr bwMode="auto">
          <a:xfrm>
            <a:off x="990600" y="3352800"/>
            <a:ext cx="3200400" cy="216027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9" name="Rounded Rectangle 8"/>
          <p:cNvSpPr/>
          <p:nvPr/>
        </p:nvSpPr>
        <p:spPr>
          <a:xfrm>
            <a:off x="4724400" y="3200400"/>
            <a:ext cx="1752600" cy="2743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sp>
        <p:nvSpPr>
          <p:cNvPr id="10" name="Rounded Rectangle 9"/>
          <p:cNvSpPr/>
          <p:nvPr/>
        </p:nvSpPr>
        <p:spPr>
          <a:xfrm>
            <a:off x="6629400" y="3200400"/>
            <a:ext cx="1676400" cy="2743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sp>
        <p:nvSpPr>
          <p:cNvPr id="12"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lvl="0" indent="-274320">
              <a:spcBef>
                <a:spcPct val="20000"/>
              </a:spcBef>
              <a:buClr>
                <a:schemeClr val="accent3"/>
              </a:buClr>
              <a:buSzPct val="95000"/>
              <a:defRPr/>
            </a:pPr>
            <a:r>
              <a:rPr lang="en-US" sz="1600" b="1" dirty="0" err="1" smtClean="0"/>
              <a:t>Asst.Prof</a:t>
            </a:r>
            <a:r>
              <a:rPr lang="en-US" sz="1600" dirty="0" smtClean="0"/>
              <a:t> </a:t>
            </a:r>
            <a:r>
              <a:rPr lang="en-US" sz="1600" b="1" dirty="0" smtClean="0"/>
              <a:t>:Mohamed el Awamy Mohamed</a:t>
            </a:r>
            <a:r>
              <a:rPr lang="en-US" sz="1400" b="1" dirty="0" smtClean="0"/>
              <a:t> </a:t>
            </a:r>
            <a:r>
              <a:rPr lang="en-US" sz="1400" b="1" dirty="0" smtClean="0"/>
              <a:t>         (2020)              </a:t>
            </a:r>
            <a:r>
              <a:rPr lang="en-US" sz="1600" b="1" dirty="0" smtClean="0"/>
              <a:t>Foreign </a:t>
            </a:r>
            <a:r>
              <a:rPr lang="en-US" sz="1600" b="1" dirty="0" smtClean="0"/>
              <a:t>language </a:t>
            </a:r>
            <a:r>
              <a:rPr lang="en-US" sz="1600" b="1" dirty="0" smtClean="0"/>
              <a:t>discussions (1) </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pic>
        <p:nvPicPr>
          <p:cNvPr id="1026" name="Picture 2" descr="C:\Users\awamy\Desktop\قسم النحت\555554.jpg"/>
          <p:cNvPicPr>
            <a:picLocks noChangeAspect="1" noChangeArrowheads="1"/>
          </p:cNvPicPr>
          <p:nvPr/>
        </p:nvPicPr>
        <p:blipFill>
          <a:blip r:embed="rId3" cstate="print"/>
          <a:srcRect/>
          <a:stretch>
            <a:fillRect/>
          </a:stretch>
        </p:blipFill>
        <p:spPr bwMode="auto">
          <a:xfrm>
            <a:off x="4876800" y="3352800"/>
            <a:ext cx="1447800" cy="24384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27" name="Picture 3" descr="C:\Users\awamy\Desktop\قسم النحت\lukejerram.jpg"/>
          <p:cNvPicPr>
            <a:picLocks noChangeAspect="1" noChangeArrowheads="1"/>
          </p:cNvPicPr>
          <p:nvPr/>
        </p:nvPicPr>
        <p:blipFill>
          <a:blip r:embed="rId4" cstate="print"/>
          <a:srcRect/>
          <a:stretch>
            <a:fillRect/>
          </a:stretch>
        </p:blipFill>
        <p:spPr bwMode="auto">
          <a:xfrm rot="16200000">
            <a:off x="6290734" y="3920068"/>
            <a:ext cx="2353735" cy="13716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xmlns="" val="1815402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685800" y="3733800"/>
            <a:ext cx="7620000" cy="2514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en-US" sz="3400" dirty="0" smtClean="0"/>
              <a:t>Sculpture is usually free-standing surrounded on all sides, (except under the base), by space. This is also known as sculpture "in the round" because it can be viewed from any angle</a:t>
            </a:r>
            <a:endParaRPr lang="en-US" sz="3400" dirty="0"/>
          </a:p>
        </p:txBody>
      </p:sp>
      <p:sp>
        <p:nvSpPr>
          <p:cNvPr id="7" name="Rounded Rectangle 6"/>
          <p:cNvSpPr/>
          <p:nvPr/>
        </p:nvSpPr>
        <p:spPr>
          <a:xfrm>
            <a:off x="1828800" y="381000"/>
            <a:ext cx="6400800" cy="3124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sp>
        <p:nvSpPr>
          <p:cNvPr id="9"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lvl="0" indent="-274320">
              <a:spcBef>
                <a:spcPct val="20000"/>
              </a:spcBef>
              <a:buClr>
                <a:schemeClr val="accent3"/>
              </a:buClr>
              <a:buSzPct val="95000"/>
              <a:defRPr/>
            </a:pPr>
            <a:r>
              <a:rPr lang="en-US" sz="1600" b="1" dirty="0" err="1" smtClean="0"/>
              <a:t>Asst.Prof</a:t>
            </a:r>
            <a:r>
              <a:rPr lang="en-US" sz="1600" dirty="0" smtClean="0"/>
              <a:t> </a:t>
            </a:r>
            <a:r>
              <a:rPr lang="en-US" sz="1600" b="1" dirty="0" smtClean="0"/>
              <a:t>:Mohamed el Awamy Mohamed</a:t>
            </a:r>
            <a:r>
              <a:rPr lang="en-US" sz="1400" b="1" dirty="0" smtClean="0"/>
              <a:t> </a:t>
            </a:r>
            <a:r>
              <a:rPr lang="en-US" sz="1400" b="1" dirty="0" smtClean="0"/>
              <a:t>         (2020)              </a:t>
            </a:r>
            <a:r>
              <a:rPr lang="en-US" sz="1600" b="1" dirty="0" smtClean="0"/>
              <a:t>Foreign </a:t>
            </a:r>
            <a:r>
              <a:rPr lang="en-US" sz="1600" b="1" dirty="0" smtClean="0"/>
              <a:t>language </a:t>
            </a:r>
            <a:r>
              <a:rPr lang="en-US" sz="1600" b="1" dirty="0" smtClean="0"/>
              <a:t>discussions (1) </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pic>
        <p:nvPicPr>
          <p:cNvPr id="10" name="Picture 9" descr="Amazon.com: Flowers 'n Butterfly - Detail of High Relief Sculpture ..."/>
          <p:cNvPicPr/>
          <p:nvPr/>
        </p:nvPicPr>
        <p:blipFill>
          <a:blip r:embed="rId2" cstate="print"/>
          <a:srcRect/>
          <a:stretch>
            <a:fillRect/>
          </a:stretch>
        </p:blipFill>
        <p:spPr bwMode="auto">
          <a:xfrm>
            <a:off x="2133600" y="609600"/>
            <a:ext cx="2548304" cy="254830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Picture 10" descr="Wood Carving Techniques for Android - APK Download"/>
          <p:cNvPicPr/>
          <p:nvPr/>
        </p:nvPicPr>
        <p:blipFill>
          <a:blip r:embed="rId3" cstate="print"/>
          <a:srcRect/>
          <a:stretch>
            <a:fillRect/>
          </a:stretch>
        </p:blipFill>
        <p:spPr bwMode="auto">
          <a:xfrm>
            <a:off x="5105400" y="609600"/>
            <a:ext cx="2743200" cy="25146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fontScale="92500"/>
          </a:bodyPr>
          <a:lstStyle/>
          <a:p>
            <a:pPr rtl="1">
              <a:buNone/>
            </a:pPr>
            <a:r>
              <a:rPr lang="en-US" i="1" u="sng" dirty="0" smtClean="0"/>
              <a:t>Static and balanced or moving</a:t>
            </a:r>
            <a:endParaRPr lang="en-US" dirty="0" smtClean="0"/>
          </a:p>
          <a:p>
            <a:r>
              <a:rPr lang="en-US" dirty="0" smtClean="0"/>
              <a:t>Three dimensional objects need to be stable so as not to fall over. </a:t>
            </a:r>
            <a:endParaRPr lang="en-US" dirty="0" smtClean="0"/>
          </a:p>
          <a:p>
            <a:r>
              <a:rPr lang="en-US" dirty="0" smtClean="0"/>
              <a:t>Can </a:t>
            </a:r>
            <a:r>
              <a:rPr lang="en-US" dirty="0" smtClean="0"/>
              <a:t>an object remain balanced without depth? Sculptures that are designed to move or produce an illusion of movement are called ‘kinetic</a:t>
            </a:r>
            <a:r>
              <a:rPr lang="en-US" dirty="0" smtClean="0"/>
              <a:t>’.</a:t>
            </a:r>
          </a:p>
          <a:p>
            <a:r>
              <a:rPr lang="en-US" dirty="0" smtClean="0"/>
              <a:t> </a:t>
            </a:r>
            <a:r>
              <a:rPr lang="en-US" dirty="0" smtClean="0"/>
              <a:t>A mobile is kinetic and consists of suspended shapes which move in response to air currents or their own structural </a:t>
            </a:r>
            <a:r>
              <a:rPr lang="en-US" dirty="0" smtClean="0"/>
              <a:t>tension.</a:t>
            </a:r>
            <a:endParaRPr lang="en-US" dirty="0"/>
          </a:p>
        </p:txBody>
      </p:sp>
      <p:sp>
        <p:nvSpPr>
          <p:cNvPr id="5"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lvl="0" indent="-274320">
              <a:spcBef>
                <a:spcPct val="20000"/>
              </a:spcBef>
              <a:buClr>
                <a:schemeClr val="accent3"/>
              </a:buClr>
              <a:buSzPct val="95000"/>
              <a:defRPr/>
            </a:pPr>
            <a:r>
              <a:rPr lang="en-US" sz="1600" b="1" dirty="0" err="1" smtClean="0"/>
              <a:t>Asst.Prof</a:t>
            </a:r>
            <a:r>
              <a:rPr lang="en-US" sz="1600" dirty="0" smtClean="0"/>
              <a:t> </a:t>
            </a:r>
            <a:r>
              <a:rPr lang="en-US" sz="1600" b="1" dirty="0" smtClean="0"/>
              <a:t>:Mohamed el Awamy Mohamed</a:t>
            </a:r>
            <a:r>
              <a:rPr lang="en-US" sz="1400" b="1" dirty="0" smtClean="0"/>
              <a:t> </a:t>
            </a:r>
            <a:r>
              <a:rPr lang="en-US" sz="1400" b="1" dirty="0" smtClean="0"/>
              <a:t>         (2020)              </a:t>
            </a:r>
            <a:r>
              <a:rPr lang="en-US" sz="1600" b="1" dirty="0" smtClean="0"/>
              <a:t>Foreign </a:t>
            </a:r>
            <a:r>
              <a:rPr lang="en-US" sz="1600" b="1" dirty="0" smtClean="0"/>
              <a:t>language </a:t>
            </a:r>
            <a:r>
              <a:rPr lang="en-US" sz="1600" b="1" dirty="0" smtClean="0"/>
              <a:t>discussions (1) </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1815402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4068763"/>
          </a:xfrm>
        </p:spPr>
        <p:style>
          <a:lnRef idx="1">
            <a:schemeClr val="accent5"/>
          </a:lnRef>
          <a:fillRef idx="2">
            <a:schemeClr val="accent5"/>
          </a:fillRef>
          <a:effectRef idx="1">
            <a:schemeClr val="accent5"/>
          </a:effectRef>
          <a:fontRef idx="minor">
            <a:schemeClr val="dk1"/>
          </a:fontRef>
        </p:style>
        <p:txBody>
          <a:bodyPr>
            <a:normAutofit fontScale="92500" lnSpcReduction="10000"/>
          </a:bodyPr>
          <a:lstStyle/>
          <a:p>
            <a:pPr rtl="1">
              <a:buNone/>
            </a:pPr>
            <a:r>
              <a:rPr lang="en-US" i="1" u="sng" dirty="0" smtClean="0"/>
              <a:t>Sculpture </a:t>
            </a:r>
            <a:r>
              <a:rPr lang="en-US" i="1" u="sng" dirty="0" smtClean="0"/>
              <a:t>in the past</a:t>
            </a:r>
            <a:endParaRPr lang="en-US" dirty="0" smtClean="0"/>
          </a:p>
          <a:p>
            <a:pPr rtl="1">
              <a:buNone/>
            </a:pPr>
            <a:r>
              <a:rPr lang="en-US" dirty="0" smtClean="0"/>
              <a:t>Sculptural objects have been made by humans for thousands of years and have been used to represent, ancestors, places, mythological characters, memorials of people and to document historical events. </a:t>
            </a:r>
            <a:endParaRPr lang="en-US" dirty="0" smtClean="0"/>
          </a:p>
          <a:p>
            <a:pPr rtl="1">
              <a:buNone/>
            </a:pPr>
            <a:r>
              <a:rPr lang="en-US" dirty="0" smtClean="0"/>
              <a:t>Sculptures </a:t>
            </a:r>
            <a:r>
              <a:rPr lang="en-US" dirty="0" smtClean="0"/>
              <a:t>have been endowed with spiritual powers, considered sacred and used in ceremonies, rituals and places of </a:t>
            </a:r>
            <a:r>
              <a:rPr lang="en-US" dirty="0" smtClean="0"/>
              <a:t>worship</a:t>
            </a:r>
            <a:endParaRPr lang="en-US" dirty="0" smtClean="0"/>
          </a:p>
          <a:p>
            <a:endParaRPr lang="en-US" dirty="0"/>
          </a:p>
        </p:txBody>
      </p:sp>
      <p:sp>
        <p:nvSpPr>
          <p:cNvPr id="5"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lvl="0" indent="-274320">
              <a:spcBef>
                <a:spcPct val="20000"/>
              </a:spcBef>
              <a:buClr>
                <a:schemeClr val="accent3"/>
              </a:buClr>
              <a:buSzPct val="95000"/>
              <a:defRPr/>
            </a:pPr>
            <a:r>
              <a:rPr lang="en-US" sz="1600" b="1" dirty="0" err="1" smtClean="0"/>
              <a:t>Asst.Prof</a:t>
            </a:r>
            <a:r>
              <a:rPr lang="en-US" sz="1600" dirty="0" smtClean="0"/>
              <a:t> </a:t>
            </a:r>
            <a:r>
              <a:rPr lang="en-US" sz="1600" b="1" dirty="0" smtClean="0"/>
              <a:t>:Mohamed el Awamy Mohamed</a:t>
            </a:r>
            <a:r>
              <a:rPr lang="en-US" sz="1400" b="1" dirty="0" smtClean="0"/>
              <a:t> </a:t>
            </a:r>
            <a:r>
              <a:rPr lang="en-US" sz="1400" b="1" dirty="0" smtClean="0"/>
              <a:t>         (2020)              </a:t>
            </a:r>
            <a:r>
              <a:rPr lang="en-US" sz="1600" b="1" dirty="0" smtClean="0"/>
              <a:t>Foreign </a:t>
            </a:r>
            <a:r>
              <a:rPr lang="en-US" sz="1600" b="1" dirty="0" smtClean="0"/>
              <a:t>language </a:t>
            </a:r>
            <a:r>
              <a:rPr lang="en-US" sz="1600" b="1" dirty="0" smtClean="0"/>
              <a:t>discussions (1) </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18154021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144963"/>
          </a:xfrm>
        </p:spPr>
        <p:style>
          <a:lnRef idx="1">
            <a:schemeClr val="accent5"/>
          </a:lnRef>
          <a:fillRef idx="2">
            <a:schemeClr val="accent5"/>
          </a:fillRef>
          <a:effectRef idx="1">
            <a:schemeClr val="accent5"/>
          </a:effectRef>
          <a:fontRef idx="minor">
            <a:schemeClr val="dk1"/>
          </a:fontRef>
        </p:style>
        <p:txBody>
          <a:bodyPr/>
          <a:lstStyle/>
          <a:p>
            <a:r>
              <a:rPr lang="en-US" dirty="0" smtClean="0"/>
              <a:t>Sculpture can be architectural, symbols of cultural exchange, expressions of personal emotion, questions and reflections about how we understand and experience our </a:t>
            </a:r>
            <a:r>
              <a:rPr lang="en-US" dirty="0" smtClean="0"/>
              <a:t>world.</a:t>
            </a:r>
          </a:p>
          <a:p>
            <a:r>
              <a:rPr lang="en-US" dirty="0" smtClean="0"/>
              <a:t> </a:t>
            </a:r>
            <a:r>
              <a:rPr lang="en-US" dirty="0" smtClean="0"/>
              <a:t>A wide variety of materials may be worked by removal such as carving, assembled by welding or </a:t>
            </a:r>
            <a:r>
              <a:rPr lang="en-US" dirty="0" err="1" smtClean="0"/>
              <a:t>modelling</a:t>
            </a:r>
            <a:r>
              <a:rPr lang="en-US" dirty="0" smtClean="0"/>
              <a:t>, or molded, or cast</a:t>
            </a:r>
            <a:r>
              <a:rPr lang="ar-EG" dirty="0" smtClean="0"/>
              <a:t>.</a:t>
            </a:r>
            <a:endParaRPr lang="en-US" dirty="0" smtClean="0"/>
          </a:p>
          <a:p>
            <a:endParaRPr lang="en-US" dirty="0"/>
          </a:p>
        </p:txBody>
      </p:sp>
      <p:sp>
        <p:nvSpPr>
          <p:cNvPr id="5"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lvl="0" indent="-274320">
              <a:spcBef>
                <a:spcPct val="20000"/>
              </a:spcBef>
              <a:buClr>
                <a:schemeClr val="accent3"/>
              </a:buClr>
              <a:buSzPct val="95000"/>
              <a:defRPr/>
            </a:pPr>
            <a:r>
              <a:rPr lang="en-US" sz="1600" b="1" dirty="0" err="1" smtClean="0"/>
              <a:t>Asst.Prof</a:t>
            </a:r>
            <a:r>
              <a:rPr lang="en-US" sz="1600" dirty="0" smtClean="0"/>
              <a:t> </a:t>
            </a:r>
            <a:r>
              <a:rPr lang="en-US" sz="1600" b="1" dirty="0" smtClean="0"/>
              <a:t>:Mohamed el Awamy Mohamed</a:t>
            </a:r>
            <a:r>
              <a:rPr lang="en-US" sz="1400" b="1" dirty="0" smtClean="0"/>
              <a:t> </a:t>
            </a:r>
            <a:r>
              <a:rPr lang="en-US" sz="1400" b="1" dirty="0" smtClean="0"/>
              <a:t>         (2020)              </a:t>
            </a:r>
            <a:r>
              <a:rPr lang="en-US" sz="1600" b="1" dirty="0" smtClean="0"/>
              <a:t>Foreign </a:t>
            </a:r>
            <a:r>
              <a:rPr lang="en-US" sz="1600" b="1" dirty="0" smtClean="0"/>
              <a:t>language </a:t>
            </a:r>
            <a:r>
              <a:rPr lang="en-US" sz="1600" b="1" dirty="0" smtClean="0"/>
              <a:t>discussions (1) </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1815402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144963"/>
          </a:xfrm>
        </p:spPr>
        <p:style>
          <a:lnRef idx="1">
            <a:schemeClr val="accent5"/>
          </a:lnRef>
          <a:fillRef idx="2">
            <a:schemeClr val="accent5"/>
          </a:fillRef>
          <a:effectRef idx="1">
            <a:schemeClr val="accent5"/>
          </a:effectRef>
          <a:fontRef idx="minor">
            <a:schemeClr val="dk1"/>
          </a:fontRef>
        </p:style>
        <p:txBody>
          <a:bodyPr>
            <a:normAutofit fontScale="85000" lnSpcReduction="10000"/>
          </a:bodyPr>
          <a:lstStyle/>
          <a:p>
            <a:r>
              <a:rPr lang="en-US" dirty="0" smtClean="0"/>
              <a:t>Sculptures can be made out of anything. Traditional materials include stone, wood, clay and metal</a:t>
            </a:r>
            <a:r>
              <a:rPr lang="en-US" dirty="0" smtClean="0"/>
              <a:t>.</a:t>
            </a:r>
          </a:p>
          <a:p>
            <a:r>
              <a:rPr lang="en-US" dirty="0" smtClean="0"/>
              <a:t> </a:t>
            </a:r>
            <a:r>
              <a:rPr lang="en-US" dirty="0" smtClean="0"/>
              <a:t>Some sculptures are painted or decorated with beads feathers or precious stones. </a:t>
            </a:r>
            <a:endParaRPr lang="en-US" dirty="0" smtClean="0"/>
          </a:p>
          <a:p>
            <a:r>
              <a:rPr lang="en-US" dirty="0" smtClean="0"/>
              <a:t>Twentieth </a:t>
            </a:r>
            <a:r>
              <a:rPr lang="en-US" dirty="0" smtClean="0"/>
              <a:t>century artists explored new materials and technologies, like plastics and </a:t>
            </a:r>
            <a:r>
              <a:rPr lang="en-US" dirty="0" err="1" smtClean="0"/>
              <a:t>fibre</a:t>
            </a:r>
            <a:r>
              <a:rPr lang="en-US" dirty="0" smtClean="0"/>
              <a:t> glass</a:t>
            </a:r>
            <a:r>
              <a:rPr lang="en-US" dirty="0" smtClean="0"/>
              <a:t>.</a:t>
            </a:r>
          </a:p>
          <a:p>
            <a:r>
              <a:rPr lang="en-US" dirty="0" smtClean="0"/>
              <a:t> </a:t>
            </a:r>
            <a:r>
              <a:rPr lang="en-US" dirty="0" smtClean="0"/>
              <a:t>Some sculptors constructed works using found objects which they assembled to create a new object, similar to the technique of working with collage </a:t>
            </a:r>
          </a:p>
          <a:p>
            <a:endParaRPr lang="en-US" dirty="0"/>
          </a:p>
        </p:txBody>
      </p:sp>
      <p:sp>
        <p:nvSpPr>
          <p:cNvPr id="5"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lvl="0" indent="-274320">
              <a:spcBef>
                <a:spcPct val="20000"/>
              </a:spcBef>
              <a:buClr>
                <a:schemeClr val="accent3"/>
              </a:buClr>
              <a:buSzPct val="95000"/>
              <a:defRPr/>
            </a:pPr>
            <a:r>
              <a:rPr lang="en-US" sz="1600" b="1" dirty="0" err="1" smtClean="0"/>
              <a:t>Asst.Prof</a:t>
            </a:r>
            <a:r>
              <a:rPr lang="en-US" sz="1600" dirty="0" smtClean="0"/>
              <a:t> </a:t>
            </a:r>
            <a:r>
              <a:rPr lang="en-US" sz="1600" b="1" dirty="0" smtClean="0"/>
              <a:t>:Mohamed el Awamy Mohamed</a:t>
            </a:r>
            <a:r>
              <a:rPr lang="en-US" sz="1400" b="1" dirty="0" smtClean="0"/>
              <a:t> </a:t>
            </a:r>
            <a:r>
              <a:rPr lang="en-US" sz="1400" b="1" dirty="0" smtClean="0"/>
              <a:t>         (2020)              </a:t>
            </a:r>
            <a:r>
              <a:rPr lang="en-US" sz="1600" b="1" dirty="0" smtClean="0"/>
              <a:t>Foreign </a:t>
            </a:r>
            <a:r>
              <a:rPr lang="en-US" sz="1600" b="1" dirty="0" smtClean="0"/>
              <a:t>language </a:t>
            </a:r>
            <a:r>
              <a:rPr lang="en-US" sz="1600" b="1" dirty="0" smtClean="0"/>
              <a:t>discussions (1) </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1815402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144963"/>
          </a:xfrm>
        </p:spPr>
        <p:style>
          <a:lnRef idx="1">
            <a:schemeClr val="accent5"/>
          </a:lnRef>
          <a:fillRef idx="2">
            <a:schemeClr val="accent5"/>
          </a:fillRef>
          <a:effectRef idx="1">
            <a:schemeClr val="accent5"/>
          </a:effectRef>
          <a:fontRef idx="minor">
            <a:schemeClr val="dk1"/>
          </a:fontRef>
        </p:style>
        <p:txBody>
          <a:bodyPr/>
          <a:lstStyle/>
          <a:p>
            <a:r>
              <a:rPr lang="en-US" dirty="0" smtClean="0"/>
              <a:t>By mid twentieth century artists questioned established definitions of sculpture and explored new ways of working and creating</a:t>
            </a:r>
            <a:r>
              <a:rPr lang="en-US" dirty="0" smtClean="0"/>
              <a:t>.</a:t>
            </a:r>
          </a:p>
          <a:p>
            <a:r>
              <a:rPr lang="en-US" dirty="0" smtClean="0"/>
              <a:t>Some </a:t>
            </a:r>
            <a:r>
              <a:rPr lang="en-US" dirty="0" smtClean="0"/>
              <a:t>worked directly with nature and the environment, using materials like salt, water and earth. Artists used light, sound or their own body to represent an idea sculpturally.</a:t>
            </a:r>
          </a:p>
          <a:p>
            <a:endParaRPr lang="en-US" dirty="0"/>
          </a:p>
        </p:txBody>
      </p:sp>
      <p:sp>
        <p:nvSpPr>
          <p:cNvPr id="5"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lvl="0" indent="-274320">
              <a:spcBef>
                <a:spcPct val="20000"/>
              </a:spcBef>
              <a:buClr>
                <a:schemeClr val="accent3"/>
              </a:buClr>
              <a:buSzPct val="95000"/>
              <a:defRPr/>
            </a:pPr>
            <a:r>
              <a:rPr lang="en-US" sz="1600" b="1" dirty="0" err="1" smtClean="0"/>
              <a:t>Asst.Prof</a:t>
            </a:r>
            <a:r>
              <a:rPr lang="en-US" sz="1600" dirty="0" smtClean="0"/>
              <a:t> </a:t>
            </a:r>
            <a:r>
              <a:rPr lang="en-US" sz="1600" b="1" dirty="0" smtClean="0"/>
              <a:t>:Mohamed el Awamy Mohamed</a:t>
            </a:r>
            <a:r>
              <a:rPr lang="en-US" sz="1400" b="1" dirty="0" smtClean="0"/>
              <a:t> </a:t>
            </a:r>
            <a:r>
              <a:rPr lang="en-US" sz="1400" b="1" dirty="0" smtClean="0"/>
              <a:t>         (2020)              </a:t>
            </a:r>
            <a:r>
              <a:rPr lang="en-US" sz="1600" b="1" dirty="0" smtClean="0"/>
              <a:t>Foreign </a:t>
            </a:r>
            <a:r>
              <a:rPr lang="en-US" sz="1600" b="1" dirty="0" smtClean="0"/>
              <a:t>language </a:t>
            </a:r>
            <a:r>
              <a:rPr lang="en-US" sz="1600" b="1" dirty="0" smtClean="0"/>
              <a:t>discussions (1) </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18154021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4068763"/>
          </a:xfrm>
        </p:spPr>
        <p:style>
          <a:lnRef idx="1">
            <a:schemeClr val="accent5"/>
          </a:lnRef>
          <a:fillRef idx="2">
            <a:schemeClr val="accent5"/>
          </a:fillRef>
          <a:effectRef idx="1">
            <a:schemeClr val="accent5"/>
          </a:effectRef>
          <a:fontRef idx="minor">
            <a:schemeClr val="dk1"/>
          </a:fontRef>
        </p:style>
        <p:txBody>
          <a:bodyPr>
            <a:normAutofit fontScale="92500" lnSpcReduction="10000"/>
          </a:bodyPr>
          <a:lstStyle/>
          <a:p>
            <a:r>
              <a:rPr lang="en-US" b="1" i="1" u="sng" dirty="0" smtClean="0">
                <a:solidFill>
                  <a:schemeClr val="tx2">
                    <a:lumMod val="60000"/>
                    <a:lumOff val="40000"/>
                  </a:schemeClr>
                </a:solidFill>
              </a:rPr>
              <a:t>Sculpture</a:t>
            </a:r>
            <a:r>
              <a:rPr lang="en-US" dirty="0" smtClean="0"/>
              <a:t> is the branch of the visual arts that operates in three dimensions. It is one of the plastic arts. </a:t>
            </a:r>
            <a:endParaRPr lang="en-US" dirty="0" smtClean="0"/>
          </a:p>
          <a:p>
            <a:r>
              <a:rPr lang="en-US" dirty="0" smtClean="0"/>
              <a:t>Durable </a:t>
            </a:r>
            <a:r>
              <a:rPr lang="en-US" dirty="0" smtClean="0"/>
              <a:t>sculptural processes originally used carving (the removal of material) and </a:t>
            </a:r>
            <a:r>
              <a:rPr lang="en-US" dirty="0" err="1" smtClean="0"/>
              <a:t>modelling</a:t>
            </a:r>
            <a:r>
              <a:rPr lang="en-US" dirty="0" smtClean="0"/>
              <a:t> (the addition of material, as clay), in stone, metal, ceramics, wood and other materials but, since Modernism, there has been an almost complete freedom of materials and process</a:t>
            </a:r>
            <a:r>
              <a:rPr lang="ar-EG" dirty="0" smtClean="0"/>
              <a:t>.</a:t>
            </a:r>
            <a:endParaRPr lang="en-US" dirty="0" smtClean="0"/>
          </a:p>
          <a:p>
            <a:endParaRPr lang="en-US" dirty="0"/>
          </a:p>
        </p:txBody>
      </p:sp>
      <p:sp>
        <p:nvSpPr>
          <p:cNvPr id="5" name="Text Placeholder 3"/>
          <p:cNvSpPr txBox="1">
            <a:spLocks/>
          </p:cNvSpPr>
          <p:nvPr/>
        </p:nvSpPr>
        <p:spPr>
          <a:xfrm>
            <a:off x="381000" y="6324600"/>
            <a:ext cx="8458200" cy="350043"/>
          </a:xfrm>
          <a:prstGeom prst="rect">
            <a:avLst/>
          </a:prstGeom>
          <a:solidFill>
            <a:schemeClr val="accent3">
              <a:lumMod val="20000"/>
              <a:lumOff val="80000"/>
            </a:schemeClr>
          </a:solidFill>
        </p:spPr>
        <p:txBody>
          <a:bodyPr/>
          <a:lstStyle/>
          <a:p>
            <a:pPr marL="274320" lvl="0" indent="-274320">
              <a:spcBef>
                <a:spcPct val="20000"/>
              </a:spcBef>
              <a:buClr>
                <a:schemeClr val="accent3"/>
              </a:buClr>
              <a:buSzPct val="95000"/>
              <a:defRPr/>
            </a:pPr>
            <a:r>
              <a:rPr lang="en-US" sz="1600" b="1" dirty="0" err="1" smtClean="0"/>
              <a:t>Asst.Prof</a:t>
            </a:r>
            <a:r>
              <a:rPr lang="en-US" sz="1600" dirty="0" smtClean="0"/>
              <a:t> </a:t>
            </a:r>
            <a:r>
              <a:rPr lang="en-US" sz="1600" b="1" dirty="0" smtClean="0"/>
              <a:t>:Mohamed el Awamy Mohamed</a:t>
            </a:r>
            <a:r>
              <a:rPr lang="en-US" sz="1400" b="1" dirty="0" smtClean="0"/>
              <a:t> </a:t>
            </a:r>
            <a:r>
              <a:rPr lang="en-US" sz="1400" b="1" dirty="0" smtClean="0"/>
              <a:t>         (2020)              </a:t>
            </a:r>
            <a:r>
              <a:rPr lang="en-US" sz="1600" b="1" dirty="0" smtClean="0"/>
              <a:t>Foreign </a:t>
            </a:r>
            <a:r>
              <a:rPr lang="en-US" sz="1600" b="1" dirty="0" smtClean="0"/>
              <a:t>language </a:t>
            </a:r>
            <a:r>
              <a:rPr lang="en-US" sz="1600" b="1" dirty="0" smtClean="0"/>
              <a:t>discussions (1) </a:t>
            </a:r>
            <a:endParaRPr kumimoji="0" lang="ar-EG" sz="1600" b="1"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xmlns="" val="18154021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411</TotalTime>
  <Words>1047</Words>
  <Application>Microsoft Office PowerPoint</Application>
  <PresentationFormat>On-screen Show (4:3)</PresentationFormat>
  <Paragraphs>53</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الدراسات العليا (تمهيدي ماجستير)</vt:lpstr>
      <vt:lpstr>Introduction and definitions </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SAMSUNG</dc:creator>
  <cp:lastModifiedBy>awamy</cp:lastModifiedBy>
  <cp:revision>18</cp:revision>
  <dcterms:created xsi:type="dcterms:W3CDTF">2006-08-16T00:00:00Z</dcterms:created>
  <dcterms:modified xsi:type="dcterms:W3CDTF">2020-04-03T22:51:27Z</dcterms:modified>
</cp:coreProperties>
</file>