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57"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smtClean="0"/>
              <a:t>الدراسات العليا </a:t>
            </a:r>
            <a:r>
              <a:rPr lang="ar-EG" sz="3200" b="1" dirty="0" smtClean="0"/>
              <a:t>(تمهيدي ماجستير)</a:t>
            </a:r>
            <a:endParaRPr lang="en-US" dirty="0"/>
          </a:p>
        </p:txBody>
      </p:sp>
      <p:sp>
        <p:nvSpPr>
          <p:cNvPr id="3" name="Subtitle 2"/>
          <p:cNvSpPr>
            <a:spLocks noGrp="1"/>
          </p:cNvSpPr>
          <p:nvPr>
            <p:ph type="subTitle" idx="1"/>
          </p:nvPr>
        </p:nvSpPr>
        <p:spPr>
          <a:xfrm>
            <a:off x="1371600" y="3886200"/>
            <a:ext cx="6400800" cy="2362200"/>
          </a:xfrm>
        </p:spPr>
        <p:txBody>
          <a:bodyPr>
            <a:normAutofit/>
          </a:bodyPr>
          <a:lstStyle/>
          <a:p>
            <a:r>
              <a:rPr lang="ar-SA" b="1" dirty="0" smtClean="0">
                <a:solidFill>
                  <a:schemeClr val="accent1">
                    <a:lumMod val="20000"/>
                    <a:lumOff val="80000"/>
                  </a:schemeClr>
                </a:solidFill>
              </a:rPr>
              <a:t>مناقشات في التخصص باللغة الاجنبية</a:t>
            </a:r>
            <a:endParaRPr lang="en-US" b="1" dirty="0" smtClean="0">
              <a:solidFill>
                <a:schemeClr val="accent1">
                  <a:lumMod val="20000"/>
                  <a:lumOff val="80000"/>
                </a:schemeClr>
              </a:solidFill>
            </a:endParaRPr>
          </a:p>
          <a:p>
            <a:r>
              <a:rPr lang="ar-EG" b="1" dirty="0" smtClean="0">
                <a:solidFill>
                  <a:schemeClr val="accent5">
                    <a:lumMod val="60000"/>
                    <a:lumOff val="40000"/>
                  </a:schemeClr>
                </a:solidFill>
              </a:rPr>
              <a:t>المحاضرة الثانية</a:t>
            </a:r>
          </a:p>
          <a:p>
            <a:r>
              <a:rPr lang="ar-EG" b="1" dirty="0" smtClean="0">
                <a:solidFill>
                  <a:srgbClr val="FBEB17"/>
                </a:solidFill>
              </a:rPr>
              <a:t>قسم المنتجات المعدنية والحلي</a:t>
            </a:r>
          </a:p>
          <a:p>
            <a:r>
              <a:rPr lang="ar-EG" b="1" dirty="0" smtClean="0">
                <a:solidFill>
                  <a:schemeClr val="accent5">
                    <a:lumMod val="60000"/>
                    <a:lumOff val="40000"/>
                  </a:schemeClr>
                </a:solidFill>
              </a:rPr>
              <a:t>أ.م.د/محمد العوامي محمد</a:t>
            </a:r>
            <a:endParaRPr lang="en-US" dirty="0"/>
          </a:p>
        </p:txBody>
      </p:sp>
      <p:pic>
        <p:nvPicPr>
          <p:cNvPr id="4" name="Picture 3"/>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7549194" y="304800"/>
            <a:ext cx="1213805" cy="1371600"/>
          </a:xfrm>
          <a:prstGeom prst="rect">
            <a:avLst/>
          </a:prstGeom>
        </p:spPr>
      </p:pic>
    </p:spTree>
    <p:extLst>
      <p:ext uri="{BB962C8B-B14F-4D97-AF65-F5344CB8AC3E}">
        <p14:creationId xmlns="" xmlns:p14="http://schemas.microsoft.com/office/powerpoint/2010/main"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a:bodyPr>
          <a:lstStyle/>
          <a:p>
            <a:r>
              <a:rPr lang="en-US" sz="4000" b="1" u="sng" dirty="0" smtClean="0">
                <a:solidFill>
                  <a:srgbClr val="FFC000"/>
                </a:solidFill>
              </a:rPr>
              <a:t>classification of </a:t>
            </a:r>
            <a:r>
              <a:rPr lang="en-US" sz="4000" b="1" u="sng" dirty="0" err="1" smtClean="0">
                <a:solidFill>
                  <a:srgbClr val="FFC000"/>
                </a:solidFill>
              </a:rPr>
              <a:t>jewelery</a:t>
            </a:r>
            <a:r>
              <a:rPr lang="en-US" dirty="0" smtClean="0"/>
              <a:t/>
            </a:r>
            <a:br>
              <a:rPr lang="en-US" dirty="0" smtClean="0"/>
            </a:br>
            <a:endParaRPr lang="en-US" dirty="0"/>
          </a:p>
        </p:txBody>
      </p:sp>
      <p:sp>
        <p:nvSpPr>
          <p:cNvPr id="3" name="Content Placeholder 2"/>
          <p:cNvSpPr>
            <a:spLocks noGrp="1"/>
          </p:cNvSpPr>
          <p:nvPr>
            <p:ph idx="1"/>
          </p:nvPr>
        </p:nvSpPr>
        <p:spPr>
          <a:xfrm>
            <a:off x="457200" y="2057400"/>
            <a:ext cx="8229600" cy="4068763"/>
          </a:xfrm>
        </p:spPr>
        <p:style>
          <a:lnRef idx="1">
            <a:schemeClr val="accent6"/>
          </a:lnRef>
          <a:fillRef idx="2">
            <a:schemeClr val="accent6"/>
          </a:fillRef>
          <a:effectRef idx="1">
            <a:schemeClr val="accent6"/>
          </a:effectRef>
          <a:fontRef idx="minor">
            <a:schemeClr val="dk1"/>
          </a:fontRef>
        </p:style>
        <p:txBody>
          <a:bodyPr/>
          <a:lstStyle/>
          <a:p>
            <a:pPr>
              <a:buNone/>
            </a:pPr>
            <a:r>
              <a:rPr lang="en-US" b="1" u="sng" dirty="0" smtClean="0"/>
              <a:t>1-Hair </a:t>
            </a:r>
            <a:r>
              <a:rPr lang="en-US" b="1" u="sng" dirty="0" smtClean="0"/>
              <a:t>and head ornaments</a:t>
            </a:r>
          </a:p>
          <a:p>
            <a:r>
              <a:rPr lang="en-US" sz="2800" b="1" dirty="0" smtClean="0"/>
              <a:t>· Earrings</a:t>
            </a:r>
          </a:p>
          <a:p>
            <a:r>
              <a:rPr lang="en-US" sz="2800" b="1" dirty="0" smtClean="0"/>
              <a:t>· Fascinator</a:t>
            </a:r>
          </a:p>
          <a:p>
            <a:r>
              <a:rPr lang="en-US" sz="2800" b="1" dirty="0" smtClean="0"/>
              <a:t>· Hairpin</a:t>
            </a:r>
          </a:p>
          <a:p>
            <a:r>
              <a:rPr lang="en-US" sz="2800" b="1" dirty="0" smtClean="0"/>
              <a:t>· Hatpin</a:t>
            </a:r>
          </a:p>
          <a:p>
            <a:r>
              <a:rPr lang="en-US" sz="2800" b="1" dirty="0" smtClean="0"/>
              <a:t>· </a:t>
            </a:r>
            <a:r>
              <a:rPr lang="en-US" sz="2800" b="1" dirty="0" err="1" smtClean="0"/>
              <a:t>Sarpech</a:t>
            </a:r>
            <a:r>
              <a:rPr lang="en-US" sz="2800" b="1" dirty="0" smtClean="0"/>
              <a:t>, an ornament for a turban</a:t>
            </a:r>
          </a:p>
          <a:p>
            <a:endParaRPr lang="en-US" sz="2400" b="1"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6"/>
          </a:lnRef>
          <a:fillRef idx="2">
            <a:schemeClr val="accent6"/>
          </a:fillRef>
          <a:effectRef idx="1">
            <a:schemeClr val="accent6"/>
          </a:effectRef>
          <a:fontRef idx="minor">
            <a:schemeClr val="dk1"/>
          </a:fontRef>
        </p:style>
        <p:txBody>
          <a:bodyPr>
            <a:normAutofit/>
          </a:bodyPr>
          <a:lstStyle/>
          <a:p>
            <a:pPr>
              <a:buNone/>
            </a:pPr>
            <a:r>
              <a:rPr lang="en-US" b="1" u="sng" dirty="0" smtClean="0"/>
              <a:t>2-Neck</a:t>
            </a:r>
            <a:endParaRPr lang="en-US" b="1" u="sng" dirty="0" smtClean="0"/>
          </a:p>
          <a:p>
            <a:r>
              <a:rPr lang="en-US" b="1" dirty="0" smtClean="0"/>
              <a:t>· Bolo tie</a:t>
            </a:r>
          </a:p>
          <a:p>
            <a:r>
              <a:rPr lang="en-US" b="1" dirty="0" smtClean="0"/>
              <a:t>· </a:t>
            </a:r>
            <a:r>
              <a:rPr lang="en-US" b="1" dirty="0" err="1" smtClean="0"/>
              <a:t>Carcanet</a:t>
            </a:r>
            <a:endParaRPr lang="en-US" b="1" dirty="0" smtClean="0"/>
          </a:p>
          <a:p>
            <a:r>
              <a:rPr lang="en-US" b="1" dirty="0" smtClean="0"/>
              <a:t>· Choker</a:t>
            </a:r>
          </a:p>
          <a:p>
            <a:r>
              <a:rPr lang="en-US" b="1" dirty="0" smtClean="0"/>
              <a:t>· Necklace</a:t>
            </a:r>
          </a:p>
          <a:p>
            <a:r>
              <a:rPr lang="en-US" b="1" dirty="0" smtClean="0"/>
              <a:t>· </a:t>
            </a:r>
            <a:r>
              <a:rPr lang="en-US" b="1" dirty="0" err="1" smtClean="0"/>
              <a:t>Torc</a:t>
            </a:r>
            <a:endParaRPr lang="en-US" b="1" dirty="0" smtClean="0"/>
          </a:p>
        </p:txBody>
      </p:sp>
      <p:sp>
        <p:nvSpPr>
          <p:cNvPr id="4" name="TextBox 3"/>
          <p:cNvSpPr txBox="1"/>
          <p:nvPr/>
        </p:nvSpPr>
        <p:spPr>
          <a:xfrm>
            <a:off x="4343400" y="2057400"/>
            <a:ext cx="4114800" cy="3600986"/>
          </a:xfrm>
          <a:prstGeom prst="rect">
            <a:avLst/>
          </a:prstGeom>
          <a:noFill/>
        </p:spPr>
        <p:txBody>
          <a:bodyPr wrap="square" rtlCol="1">
            <a:spAutoFit/>
          </a:bodyPr>
          <a:lstStyle/>
          <a:p>
            <a:pPr>
              <a:buNone/>
            </a:pPr>
            <a:r>
              <a:rPr lang="en-US" sz="3200" b="1" u="sng" dirty="0" smtClean="0"/>
              <a:t>3-Arms</a:t>
            </a:r>
          </a:p>
          <a:p>
            <a:r>
              <a:rPr lang="en-US" sz="2800" b="1" dirty="0" smtClean="0"/>
              <a:t>· Armlet (upper arm bracelets)</a:t>
            </a:r>
          </a:p>
          <a:p>
            <a:r>
              <a:rPr lang="en-US" sz="2800" b="1" dirty="0" smtClean="0"/>
              <a:t>· Bangle</a:t>
            </a:r>
          </a:p>
          <a:p>
            <a:r>
              <a:rPr lang="en-US" sz="2800" b="1" dirty="0" smtClean="0"/>
              <a:t>· Bracelet</a:t>
            </a:r>
          </a:p>
          <a:p>
            <a:r>
              <a:rPr lang="en-US" sz="2800" b="1" dirty="0" smtClean="0"/>
              <a:t>· Friendship bracelet</a:t>
            </a:r>
          </a:p>
          <a:p>
            <a:r>
              <a:rPr lang="en-US" sz="2800" b="1" dirty="0" smtClean="0"/>
              <a:t>· Gospel bracelet</a:t>
            </a:r>
          </a:p>
          <a:p>
            <a:r>
              <a:rPr lang="en-US" sz="2800" b="1" dirty="0" smtClean="0"/>
              <a:t>· Cuff links</a:t>
            </a:r>
            <a:endParaRPr lang="en-US" sz="2800" b="1"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57773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55000" lnSpcReduction="20000"/>
          </a:bodyPr>
          <a:lstStyle/>
          <a:p>
            <a:pPr>
              <a:buNone/>
            </a:pPr>
            <a:r>
              <a:rPr lang="en-US" sz="5100" b="1" u="sng" dirty="0" smtClean="0"/>
              <a:t>4-Hands</a:t>
            </a:r>
            <a:endParaRPr lang="en-US" sz="5100" b="1" u="sng" dirty="0" smtClean="0"/>
          </a:p>
          <a:p>
            <a:r>
              <a:rPr lang="en-US" sz="5100" b="1" dirty="0" smtClean="0"/>
              <a:t>Ring</a:t>
            </a:r>
          </a:p>
          <a:p>
            <a:r>
              <a:rPr lang="en-US" sz="5100" b="1" dirty="0" smtClean="0"/>
              <a:t>· Championship ring</a:t>
            </a:r>
          </a:p>
          <a:p>
            <a:r>
              <a:rPr lang="en-US" sz="5100" b="1" dirty="0" smtClean="0"/>
              <a:t>· Class ring</a:t>
            </a:r>
          </a:p>
          <a:p>
            <a:r>
              <a:rPr lang="en-US" sz="5100" b="1" dirty="0" smtClean="0"/>
              <a:t>· Engagement ring</a:t>
            </a:r>
          </a:p>
          <a:p>
            <a:r>
              <a:rPr lang="en-US" sz="5100" b="1" dirty="0" smtClean="0"/>
              <a:t>· Promise ring</a:t>
            </a:r>
          </a:p>
          <a:p>
            <a:r>
              <a:rPr lang="en-US" sz="5100" b="1" dirty="0" smtClean="0"/>
              <a:t>· Pre-engagement ring</a:t>
            </a:r>
          </a:p>
          <a:p>
            <a:r>
              <a:rPr lang="en-US" sz="5100" b="1" dirty="0" smtClean="0"/>
              <a:t>· Wedding ring</a:t>
            </a:r>
          </a:p>
          <a:p>
            <a:r>
              <a:rPr lang="en-US" sz="5100" b="1" dirty="0" smtClean="0"/>
              <a:t>· Slave bracelet</a:t>
            </a:r>
          </a:p>
          <a:p>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buNone/>
            </a:pPr>
            <a:r>
              <a:rPr lang="en-US" sz="3000" b="1" u="sng" dirty="0" smtClean="0"/>
              <a:t>5-Body</a:t>
            </a:r>
            <a:endParaRPr lang="en-US" sz="3000" b="1" u="sng" dirty="0" smtClean="0"/>
          </a:p>
          <a:p>
            <a:r>
              <a:rPr lang="en-US" dirty="0" smtClean="0"/>
              <a:t>· Belly chain</a:t>
            </a:r>
          </a:p>
          <a:p>
            <a:r>
              <a:rPr lang="en-US" dirty="0" smtClean="0"/>
              <a:t>· Body piercing </a:t>
            </a:r>
            <a:r>
              <a:rPr lang="en-US" dirty="0" err="1" smtClean="0"/>
              <a:t>jewellery</a:t>
            </a:r>
            <a:endParaRPr lang="en-US" dirty="0" smtClean="0"/>
          </a:p>
          <a:p>
            <a:r>
              <a:rPr lang="en-US" dirty="0" smtClean="0"/>
              <a:t>· Breastplate</a:t>
            </a:r>
          </a:p>
          <a:p>
            <a:r>
              <a:rPr lang="en-US" dirty="0" smtClean="0"/>
              <a:t>· Brooch</a:t>
            </a:r>
          </a:p>
          <a:p>
            <a:r>
              <a:rPr lang="en-US" dirty="0" smtClean="0"/>
              <a:t>· Chatelaine</a:t>
            </a:r>
          </a:p>
          <a:p>
            <a:pPr>
              <a:buNone/>
            </a:pPr>
            <a:r>
              <a:rPr lang="en-US" b="1" u="sng" dirty="0" smtClean="0"/>
              <a:t>6-Feet</a:t>
            </a:r>
          </a:p>
          <a:p>
            <a:r>
              <a:rPr lang="en-US" dirty="0" smtClean="0"/>
              <a:t>· Anklet (ankle bracelets)</a:t>
            </a:r>
          </a:p>
          <a:p>
            <a:r>
              <a:rPr lang="en-US" dirty="0" smtClean="0"/>
              <a:t>· Toe ring</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buNone/>
            </a:pPr>
            <a:r>
              <a:rPr lang="en-US" sz="3500" b="1" u="sng" dirty="0" smtClean="0"/>
              <a:t>7-Special </a:t>
            </a:r>
            <a:r>
              <a:rPr lang="en-US" sz="3500" b="1" u="sng" dirty="0" smtClean="0"/>
              <a:t>functions</a:t>
            </a:r>
          </a:p>
          <a:p>
            <a:r>
              <a:rPr lang="en-US" sz="3000" dirty="0" smtClean="0"/>
              <a:t>· Amulet</a:t>
            </a:r>
          </a:p>
          <a:p>
            <a:r>
              <a:rPr lang="en-US" sz="3000" dirty="0" smtClean="0"/>
              <a:t>· Celibacy vow ring</a:t>
            </a:r>
          </a:p>
          <a:p>
            <a:r>
              <a:rPr lang="en-US" sz="3000" dirty="0" smtClean="0"/>
              <a:t>· Medical alert jewelry</a:t>
            </a:r>
          </a:p>
          <a:p>
            <a:r>
              <a:rPr lang="en-US" sz="3000" dirty="0" smtClean="0"/>
              <a:t>· Membership pin</a:t>
            </a:r>
          </a:p>
          <a:p>
            <a:r>
              <a:rPr lang="en-US" sz="3000" dirty="0" smtClean="0"/>
              <a:t>· Military dog tags</a:t>
            </a:r>
          </a:p>
          <a:p>
            <a:r>
              <a:rPr lang="en-US" sz="3000" dirty="0" smtClean="0"/>
              <a:t>· Pledge pins</a:t>
            </a:r>
          </a:p>
          <a:p>
            <a:r>
              <a:rPr lang="en-US" sz="3000" dirty="0" smtClean="0"/>
              <a:t>· Prayer jewelry</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lstStyle/>
          <a:p>
            <a:r>
              <a:rPr lang="en-US" dirty="0" smtClean="0"/>
              <a:t>· </a:t>
            </a:r>
            <a:r>
              <a:rPr lang="en-US" sz="2800" dirty="0" err="1" smtClean="0"/>
              <a:t>Japa</a:t>
            </a:r>
            <a:r>
              <a:rPr lang="en-US" sz="2800" dirty="0" smtClean="0"/>
              <a:t> </a:t>
            </a:r>
            <a:r>
              <a:rPr lang="en-US" sz="2800" dirty="0" err="1" smtClean="0"/>
              <a:t>malas</a:t>
            </a:r>
            <a:endParaRPr lang="en-US" sz="2800" dirty="0" smtClean="0"/>
          </a:p>
          <a:p>
            <a:r>
              <a:rPr lang="en-US" sz="2800" dirty="0" smtClean="0"/>
              <a:t>· Prayer beads</a:t>
            </a:r>
          </a:p>
          <a:p>
            <a:r>
              <a:rPr lang="en-US" sz="2800" dirty="0" smtClean="0"/>
              <a:t>· Prayer rope</a:t>
            </a:r>
          </a:p>
          <a:p>
            <a:r>
              <a:rPr lang="en-US" sz="2800" dirty="0" smtClean="0"/>
              <a:t>· Rosary beads</a:t>
            </a:r>
          </a:p>
          <a:p>
            <a:r>
              <a:rPr lang="en-US" sz="2800" dirty="0" smtClean="0"/>
              <a:t>· Puzzle jewelry--· Puzzle ring--· Signet ring--· Thumb ring</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3916363"/>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a:t>
            </a:r>
            <a:r>
              <a:rPr lang="ar-EG" b="1" u="sng" dirty="0" smtClean="0">
                <a:solidFill>
                  <a:srgbClr val="0070C0"/>
                </a:solidFill>
                <a:latin typeface="Andalus" pitchFamily="18" charset="-78"/>
                <a:cs typeface="Andalus" pitchFamily="18" charset="-78"/>
              </a:rPr>
              <a:t>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C000"/>
                </a:solidFill>
              </a:rPr>
              <a:t>How to Design Jewelry</a:t>
            </a:r>
            <a:endParaRPr lang="en-US" dirty="0"/>
          </a:p>
        </p:txBody>
      </p:sp>
      <p:sp>
        <p:nvSpPr>
          <p:cNvPr id="3" name="Content Placeholder 2"/>
          <p:cNvSpPr>
            <a:spLocks noGrp="1"/>
          </p:cNvSpPr>
          <p:nvPr>
            <p:ph idx="1"/>
          </p:nvPr>
        </p:nvSpPr>
        <p:spPr>
          <a:xfrm>
            <a:off x="457200" y="1981200"/>
            <a:ext cx="8229600" cy="4144963"/>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r>
              <a:rPr lang="en-US" sz="2800" b="1" dirty="0" smtClean="0"/>
              <a:t>With a little time, effort, and skill you can use a variety of tools and materials to make jewelry. You can use these skills to start a business or make necklaces, rings, bracelets and earrings for personal use.</a:t>
            </a:r>
          </a:p>
          <a:p>
            <a:pPr>
              <a:buNone/>
            </a:pPr>
            <a:r>
              <a:rPr lang="en-US" b="1" u="sng" dirty="0" smtClean="0"/>
              <a:t>1-Get </a:t>
            </a:r>
            <a:r>
              <a:rPr lang="en-US" b="1" u="sng" dirty="0" smtClean="0"/>
              <a:t>ideas. </a:t>
            </a:r>
            <a:endParaRPr lang="en-US" b="1" u="sng" dirty="0" smtClean="0"/>
          </a:p>
          <a:p>
            <a:r>
              <a:rPr lang="en-US" dirty="0" smtClean="0"/>
              <a:t>When </a:t>
            </a:r>
            <a:r>
              <a:rPr lang="en-US" dirty="0" smtClean="0"/>
              <a:t>designing your own jewelry, you will first want to get ideas. This will help you to think about which design aspects are most important to you and what will best fit your needs.</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057400"/>
            <a:ext cx="8229600" cy="4068763"/>
          </a:xfrm>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lvl="0"/>
            <a:r>
              <a:rPr lang="en-US" dirty="0" smtClean="0"/>
              <a:t>Look at your collection. Look at your own jewelry, purchased or made by others. You can recreate or take ideas from aspects of pieces you already own and like. Maybe you like a particular type of bead or clasp or color combination. </a:t>
            </a:r>
            <a:endParaRPr lang="en-US" dirty="0" smtClean="0"/>
          </a:p>
          <a:p>
            <a:pPr lvl="0"/>
            <a:r>
              <a:rPr lang="en-US" dirty="0" smtClean="0"/>
              <a:t>You </a:t>
            </a:r>
            <a:r>
              <a:rPr lang="en-US" dirty="0" smtClean="0"/>
              <a:t>will also want to look at your own collection to assess if there is a type of jewelry that you might need. Look for holes in your collection, such as a lack of casual pieces for everyday use, and think about what you can make to fill that need.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hangingPunct="0"/>
            <a:r>
              <a:rPr lang="en-US" b="1" dirty="0" smtClean="0"/>
              <a:t>Look at stores. Go to stores that specialize in jewelry, </a:t>
            </a:r>
            <a:r>
              <a:rPr lang="en-US" b="1" dirty="0" err="1" smtClean="0"/>
              <a:t>lik</a:t>
            </a:r>
            <a:r>
              <a:rPr lang="en-US" b="1" dirty="0" smtClean="0"/>
              <a:t> jewelry departments, like Macy’s, to get ideas about what you m wide selection in stores like these will allow you to get more ideas, as well as helping you stay at the front of fashion trends.</a:t>
            </a:r>
          </a:p>
          <a:p>
            <a:pPr lvl="0" hangingPunct="0"/>
            <a:r>
              <a:rPr lang="en-US" b="1" dirty="0" smtClean="0"/>
              <a:t>Look </a:t>
            </a:r>
            <a:r>
              <a:rPr lang="en-US" b="1" dirty="0" smtClean="0"/>
              <a:t>at others. You can look at the jewelry your friends have, what you see in magazines and the internet, and what your favorite celebrities are wearing. Think about what you like about their jewelry and what pieces you really wish you had for yourself.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4"/>
          </a:lnRef>
          <a:fillRef idx="2">
            <a:schemeClr val="accent4"/>
          </a:fillRef>
          <a:effectRef idx="1">
            <a:schemeClr val="accent4"/>
          </a:effectRef>
          <a:fontRef idx="minor">
            <a:schemeClr val="dk1"/>
          </a:fontRef>
        </p:style>
        <p:txBody>
          <a:bodyPr/>
          <a:lstStyle/>
          <a:p>
            <a:pPr lvl="0"/>
            <a:r>
              <a:rPr lang="en-US" sz="2400" b="1" dirty="0" smtClean="0"/>
              <a:t>Look at vintage pieces. In looking at vintage pieces and the history of jewelry, you can see a large number of styles very easily. Examine what aspects of the vintage pieces you like to get ideas for design elements you would like to emulate.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hangingPunct="0"/>
            <a:r>
              <a:rPr lang="en-US" sz="3400" b="1" u="sng" dirty="0" smtClean="0"/>
              <a:t>2-Decide </a:t>
            </a:r>
            <a:r>
              <a:rPr lang="en-US" sz="3400" b="1" u="sng" dirty="0" smtClean="0"/>
              <a:t>your materials</a:t>
            </a:r>
            <a:r>
              <a:rPr lang="en-US" sz="3400" b="1" dirty="0" smtClean="0"/>
              <a:t>.</a:t>
            </a:r>
          </a:p>
          <a:p>
            <a:pPr hangingPunct="0"/>
            <a:r>
              <a:rPr lang="en-US" dirty="0" smtClean="0"/>
              <a:t> </a:t>
            </a:r>
            <a:r>
              <a:rPr lang="en-US" b="1" dirty="0" smtClean="0"/>
              <a:t>Once you have decided upon the design aspects you enjoy most and what your needs and desires are, you will want to decide which materials are best for you. Some material choices will be based on taste, some on availability, and some on necessity.</a:t>
            </a:r>
          </a:p>
          <a:p>
            <a:pPr>
              <a:buNone/>
            </a:pPr>
            <a:r>
              <a:rPr lang="en-US" b="1" dirty="0" smtClean="0"/>
              <a:t> </a:t>
            </a:r>
          </a:p>
          <a:p>
            <a:pPr lvl="0" hangingPunct="0"/>
            <a:r>
              <a:rPr lang="en-US" b="1" dirty="0" smtClean="0"/>
              <a:t>Metals. Metals will usually be used, in the form of wires, chains and rings, to bind together the other elements of the jewelry piece. The type of metal used will depend on what it is being used for, as well as personal taste. For example, soft metals are better for bending and should be used when you need to create loops. Whether or not that metal is gold or copper, however, is up to personal preference</a:t>
            </a:r>
            <a:r>
              <a:rPr lang="en-US" dirty="0" smtClean="0"/>
              <a:t>. </a:t>
            </a:r>
          </a:p>
          <a:p>
            <a:pPr>
              <a:buNone/>
            </a:pPr>
            <a:r>
              <a:rPr lang="en-US" dirty="0" smtClean="0"/>
              <a:t> </a:t>
            </a:r>
          </a:p>
          <a:p>
            <a:pPr>
              <a:buNone/>
            </a:pP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lvl="0"/>
            <a:r>
              <a:rPr lang="en-US" b="1" dirty="0" smtClean="0"/>
              <a:t>Stones. You may want to use stones or gemstones in the creation of your jewelry, especially if you are making pendants or rings. </a:t>
            </a:r>
            <a:endParaRPr lang="en-US" b="1" dirty="0" smtClean="0"/>
          </a:p>
          <a:p>
            <a:pPr lvl="0"/>
            <a:r>
              <a:rPr lang="en-US" b="1" dirty="0" smtClean="0"/>
              <a:t>Choose </a:t>
            </a:r>
            <a:r>
              <a:rPr lang="en-US" b="1" dirty="0" smtClean="0"/>
              <a:t>your stone largely based on personal taste but be aware that some stones are more expensive than others. You may also wish to use false stones in order to save money. </a:t>
            </a:r>
            <a:endParaRPr lang="en-US" b="1" dirty="0" smtClean="0"/>
          </a:p>
          <a:p>
            <a:pPr lvl="0"/>
            <a:r>
              <a:rPr lang="en-US" b="1" dirty="0" smtClean="0"/>
              <a:t>When </a:t>
            </a:r>
            <a:r>
              <a:rPr lang="en-US" b="1" dirty="0" smtClean="0"/>
              <a:t>choosing colors, try to choose those that mimic your natural eye color or fit well with your wardrobe. This will make your jewelry stand out and show off your wonderful design.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lstStyle/>
          <a:p>
            <a:pPr lvl="0"/>
            <a:r>
              <a:rPr lang="en-US" sz="2800" b="1" dirty="0" smtClean="0"/>
              <a:t>Other materials can also be used, depending on the look you are trying to achieve. If metal and gemstone is too traditional for you, try alternative materials like wood, resin, plastic, twine and other less common sources.</a:t>
            </a:r>
            <a:r>
              <a:rPr lang="en-US" dirty="0" smtClean="0"/>
              <a:t> </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buNone/>
            </a:pPr>
            <a:r>
              <a:rPr lang="en-US" b="1" u="sng" dirty="0" smtClean="0"/>
              <a:t>3-Sketch your </a:t>
            </a:r>
            <a:r>
              <a:rPr lang="en-US" b="1" u="sng" dirty="0" smtClean="0"/>
              <a:t>image</a:t>
            </a:r>
            <a:r>
              <a:rPr lang="en-US" b="1" u="sng" dirty="0" smtClean="0"/>
              <a:t>.</a:t>
            </a:r>
          </a:p>
          <a:p>
            <a:pPr hangingPunct="0"/>
            <a:r>
              <a:rPr lang="en-US" b="1" dirty="0" smtClean="0"/>
              <a:t>Before you make your jewelry, you will want to sketch out your ideas and then draw your final design. This will let you plan how large or long each element should be and ensure that you have a plan to follow. This will keep you from wasting supplies.</a:t>
            </a:r>
          </a:p>
          <a:p>
            <a:pPr>
              <a:buNone/>
            </a:pPr>
            <a:r>
              <a:rPr lang="en-US" b="1" dirty="0" smtClean="0"/>
              <a:t> </a:t>
            </a:r>
            <a:endParaRPr lang="en-US" b="1" dirty="0" smtClean="0"/>
          </a:p>
          <a:p>
            <a:pPr lvl="0" hangingPunct="0"/>
            <a:r>
              <a:rPr lang="en-US" b="1" dirty="0" smtClean="0"/>
              <a:t>Sketching on graph paper can help you better align design elements and gauge relative sizes. You can also use tools like rulers, stencils, and tracing paper to further hone your drawn designs. </a:t>
            </a:r>
          </a:p>
          <a:p>
            <a:pPr>
              <a:buNone/>
            </a:pPr>
            <a:endParaRPr lang="en-US" u="sng"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( 2)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984</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الدراسات العليا (تمهيدي ماجستير)</vt:lpstr>
      <vt:lpstr>How to Design Jewelry</vt:lpstr>
      <vt:lpstr>Slide 3</vt:lpstr>
      <vt:lpstr>Slide 4</vt:lpstr>
      <vt:lpstr>Slide 5</vt:lpstr>
      <vt:lpstr>Slide 6</vt:lpstr>
      <vt:lpstr>Slide 7</vt:lpstr>
      <vt:lpstr>Slide 8</vt:lpstr>
      <vt:lpstr>Slide 9</vt:lpstr>
      <vt:lpstr>classification of jewelery </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11</cp:revision>
  <dcterms:created xsi:type="dcterms:W3CDTF">2006-08-16T00:00:00Z</dcterms:created>
  <dcterms:modified xsi:type="dcterms:W3CDTF">2020-03-25T21:17:54Z</dcterms:modified>
</cp:coreProperties>
</file>