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EB1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136775"/>
          </a:xfrm>
        </p:spPr>
        <p:txBody>
          <a:bodyPr/>
          <a:lstStyle/>
          <a:p>
            <a:r>
              <a:rPr lang="ar-EG" b="1" dirty="0" smtClean="0"/>
              <a:t>الدراسات العليا </a:t>
            </a:r>
            <a:r>
              <a:rPr lang="ar-EG" sz="3200" b="1" dirty="0" smtClean="0"/>
              <a:t>(تمهيدي ماجستير)</a:t>
            </a:r>
            <a:endParaRPr lang="en-US" sz="3200" b="1" dirty="0"/>
          </a:p>
        </p:txBody>
      </p:sp>
      <p:sp>
        <p:nvSpPr>
          <p:cNvPr id="3" name="Subtitle 2"/>
          <p:cNvSpPr>
            <a:spLocks noGrp="1"/>
          </p:cNvSpPr>
          <p:nvPr>
            <p:ph type="subTitle" idx="1"/>
          </p:nvPr>
        </p:nvSpPr>
        <p:spPr>
          <a:xfrm>
            <a:off x="1371600" y="3886200"/>
            <a:ext cx="6400800" cy="2209800"/>
          </a:xfrm>
        </p:spPr>
        <p:txBody>
          <a:bodyPr>
            <a:normAutofit lnSpcReduction="10000"/>
          </a:bodyPr>
          <a:lstStyle/>
          <a:p>
            <a:r>
              <a:rPr lang="ar-SA" b="1" dirty="0" smtClean="0">
                <a:solidFill>
                  <a:schemeClr val="accent1">
                    <a:lumMod val="20000"/>
                    <a:lumOff val="80000"/>
                  </a:schemeClr>
                </a:solidFill>
              </a:rPr>
              <a:t>مناقشات في التخصص باللغة الاجنبية</a:t>
            </a:r>
            <a:endParaRPr lang="en-US" b="1" dirty="0" smtClean="0">
              <a:solidFill>
                <a:schemeClr val="accent1">
                  <a:lumMod val="20000"/>
                  <a:lumOff val="80000"/>
                </a:schemeClr>
              </a:solidFill>
            </a:endParaRPr>
          </a:p>
          <a:p>
            <a:r>
              <a:rPr lang="ar-EG" b="1" dirty="0" smtClean="0">
                <a:solidFill>
                  <a:schemeClr val="accent5">
                    <a:lumMod val="60000"/>
                    <a:lumOff val="40000"/>
                  </a:schemeClr>
                </a:solidFill>
              </a:rPr>
              <a:t>المحاضرة الاولى</a:t>
            </a:r>
          </a:p>
          <a:p>
            <a:r>
              <a:rPr lang="ar-EG" b="1" dirty="0" smtClean="0">
                <a:solidFill>
                  <a:srgbClr val="FBEB17"/>
                </a:solidFill>
              </a:rPr>
              <a:t>قسم المنتجات المعدنية والحلي</a:t>
            </a:r>
          </a:p>
          <a:p>
            <a:r>
              <a:rPr lang="ar-EG" b="1" dirty="0" smtClean="0">
                <a:solidFill>
                  <a:schemeClr val="accent5">
                    <a:lumMod val="60000"/>
                    <a:lumOff val="40000"/>
                  </a:schemeClr>
                </a:solidFill>
              </a:rPr>
              <a:t>أ.م.د/محمد العوامي محمد</a:t>
            </a:r>
            <a:endParaRPr lang="en-US" b="1" dirty="0">
              <a:solidFill>
                <a:schemeClr val="accent5">
                  <a:lumMod val="60000"/>
                  <a:lumOff val="40000"/>
                </a:schemeClr>
              </a:solidFill>
            </a:endParaRPr>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49194" y="304800"/>
            <a:ext cx="1213805" cy="1371600"/>
          </a:xfrm>
          <a:prstGeom prst="rect">
            <a:avLst/>
          </a:prstGeom>
        </p:spPr>
      </p:pic>
    </p:spTree>
    <p:extLst>
      <p:ext uri="{BB962C8B-B14F-4D97-AF65-F5344CB8AC3E}">
        <p14:creationId xmlns="" xmlns:p14="http://schemas.microsoft.com/office/powerpoint/2010/main"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3611563"/>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a:t>
            </a:r>
            <a:r>
              <a:rPr lang="ar-EG" b="1" u="sng" dirty="0" smtClean="0">
                <a:solidFill>
                  <a:srgbClr val="0070C0"/>
                </a:solidFill>
                <a:latin typeface="Andalus" pitchFamily="18" charset="-78"/>
                <a:cs typeface="Andalus" pitchFamily="18" charset="-78"/>
              </a:rPr>
              <a:t>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endParaRPr lang="ar-EG"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( 1)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95600"/>
            <a:ext cx="8229600" cy="3230563"/>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a:t>
            </a:r>
            <a:r>
              <a:rPr lang="ar-EG" b="1" u="sng" dirty="0" smtClean="0">
                <a:solidFill>
                  <a:srgbClr val="0070C0"/>
                </a:solidFill>
                <a:latin typeface="Andalus" pitchFamily="18" charset="-78"/>
                <a:cs typeface="Andalus" pitchFamily="18" charset="-78"/>
              </a:rPr>
              <a:t>لقاء آخر في المحاضرة القادمة ان شاء </a:t>
            </a:r>
            <a:r>
              <a:rPr lang="ar-EG" b="1" u="sng" dirty="0" smtClean="0">
                <a:solidFill>
                  <a:srgbClr val="0070C0"/>
                </a:solidFill>
                <a:latin typeface="Andalus" pitchFamily="18" charset="-78"/>
                <a:cs typeface="Andalus" pitchFamily="18" charset="-78"/>
              </a:rPr>
              <a:t>الله</a:t>
            </a: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والسلام عليكم ورحمة الله</a:t>
            </a:r>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normAutofit fontScale="90000"/>
          </a:bodyPr>
          <a:lstStyle/>
          <a:p>
            <a:r>
              <a:rPr lang="en-US" b="1" dirty="0" smtClean="0">
                <a:solidFill>
                  <a:srgbClr val="FBEB17"/>
                </a:solidFill>
              </a:rPr>
              <a:t>Guide to</a:t>
            </a:r>
            <a:br>
              <a:rPr lang="en-US" b="1" dirty="0" smtClean="0">
                <a:solidFill>
                  <a:srgbClr val="FBEB17"/>
                </a:solidFill>
              </a:rPr>
            </a:br>
            <a:r>
              <a:rPr lang="en-US" b="1" dirty="0" smtClean="0">
                <a:solidFill>
                  <a:srgbClr val="FBEB17"/>
                </a:solidFill>
              </a:rPr>
              <a:t>Jewelry Design </a:t>
            </a:r>
            <a:r>
              <a:rPr lang="en-US" dirty="0" smtClean="0"/>
              <a:t/>
            </a:r>
            <a:br>
              <a:rPr lang="en-US" dirty="0" smtClean="0"/>
            </a:br>
            <a:endParaRPr lang="en-US" dirty="0"/>
          </a:p>
        </p:txBody>
      </p:sp>
      <p:sp>
        <p:nvSpPr>
          <p:cNvPr id="3" name="Content Placeholder 2"/>
          <p:cNvSpPr>
            <a:spLocks noGrp="1"/>
          </p:cNvSpPr>
          <p:nvPr>
            <p:ph idx="1"/>
          </p:nvPr>
        </p:nvSpPr>
        <p:spPr>
          <a:xfrm>
            <a:off x="457200" y="2057400"/>
            <a:ext cx="8229600" cy="4114800"/>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r>
              <a:rPr lang="en-US" b="1" dirty="0" smtClean="0">
                <a:solidFill>
                  <a:schemeClr val="accent3">
                    <a:lumMod val="75000"/>
                  </a:schemeClr>
                </a:solidFill>
              </a:rPr>
              <a:t>From the purist’s view of jewelry designing, it would be nice if we could let our imagination go in any direction we wished and create free-spirited themes as they come to mind.</a:t>
            </a:r>
          </a:p>
          <a:p>
            <a:r>
              <a:rPr lang="en-US" b="1" dirty="0" smtClean="0">
                <a:solidFill>
                  <a:schemeClr val="accent6">
                    <a:lumMod val="50000"/>
                  </a:schemeClr>
                </a:solidFill>
              </a:rPr>
              <a:t>In actuality, precious gems and metal require a bit more planning. When fine jewelry is designed, we must meet the desires of the individuals for whom it is intended. Consideration has to be placed on a wide variety of concerns, ranging from color and styling to the cost of materials.</a:t>
            </a:r>
            <a:endParaRPr lang="en-US" b="1" dirty="0">
              <a:solidFill>
                <a:schemeClr val="accent6">
                  <a:lumMod val="50000"/>
                </a:schemeClr>
              </a:solidFill>
            </a:endParaRPr>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( 1)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hangingPunct="0"/>
            <a:r>
              <a:rPr lang="en-US" b="1" dirty="0" smtClean="0"/>
              <a:t>For some designers, this is done with a detailed color painting, while others create a simple, basic sketch to use as a guideline. Many of today’s artisans will create a comprehensive, computer rendering through CAD jewelry design and some simply work with a visual image in their mind. Regardless of the methods, the original design will continue to evolve throughout the entire creation process. It seems that subtle tweaks are inevitable once the jewelry construction begins.</a:t>
            </a:r>
            <a:endParaRPr lang="en-US" b="1" dirty="0">
              <a:solidFill>
                <a:schemeClr val="accent6">
                  <a:lumMod val="50000"/>
                </a:schemeClr>
              </a:solidFill>
            </a:endParaRPr>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( 1)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a:buNone/>
            </a:pPr>
            <a:r>
              <a:rPr lang="en-US" sz="3600" b="1" u="sng" dirty="0" smtClean="0">
                <a:solidFill>
                  <a:schemeClr val="tx2">
                    <a:lumMod val="60000"/>
                    <a:lumOff val="40000"/>
                  </a:schemeClr>
                </a:solidFill>
              </a:rPr>
              <a:t>Designing Gemstone Jewelry</a:t>
            </a:r>
          </a:p>
          <a:p>
            <a:r>
              <a:rPr lang="en-US" dirty="0" smtClean="0"/>
              <a:t>When designing gemstone jewelry, the determining factor is the jewel. In most cases when the jewelry design revolves around the gemstone it is because it is exceptionally rare, unique in character, or a non-traditional shape or size.</a:t>
            </a:r>
          </a:p>
          <a:p>
            <a:r>
              <a:rPr lang="en-US" dirty="0" smtClean="0"/>
              <a:t>In the case of rare gems, our jewelry designers will put the emphasis on the featured stone. The goal is usually simplicity, in order to draw attention to the primary gem. Elements of style and decisions about symmetry can be applied; however, the primary goal is to make the rare jewel the most important element of the piece.</a:t>
            </a:r>
          </a:p>
          <a:p>
            <a:endParaRPr lang="en-US" dirty="0" smtClean="0"/>
          </a:p>
          <a:p>
            <a:pPr>
              <a:buNone/>
            </a:pPr>
            <a:endParaRPr lang="en-US" u="sng"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( 1)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buNone/>
            </a:pPr>
            <a:r>
              <a:rPr lang="en-US" sz="3600" b="1" u="sng" dirty="0" smtClean="0">
                <a:solidFill>
                  <a:schemeClr val="accent2">
                    <a:lumMod val="75000"/>
                  </a:schemeClr>
                </a:solidFill>
              </a:rPr>
              <a:t>CAD Jewelry Design</a:t>
            </a:r>
          </a:p>
          <a:p>
            <a:r>
              <a:rPr lang="en-US" dirty="0" smtClean="0"/>
              <a:t>-It is an undeniable fact that computers have changed the landscape of every industry, and a clear example of this is the technology being used in CAD jewelry design.</a:t>
            </a:r>
          </a:p>
          <a:p>
            <a:r>
              <a:rPr lang="en-US" dirty="0" smtClean="0"/>
              <a:t>As a jeweler who has designed and created jewelry for over 40 years, I can attest to the inaccuracy of this way of thinking. It seems the one thing we did not take into consideration while believing this fairy tale was the element of human interaction. The computer did not replace the jeweler. It simply made it possible for artisans to express themselves with more clarity than ever before.</a:t>
            </a:r>
          </a:p>
          <a:p>
            <a:endParaRPr lang="en-US" u="sn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( 1)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r>
              <a:rPr lang="en-US" b="1" dirty="0" smtClean="0"/>
              <a:t>Having led an elite team of jewelry designers through the technological learning curve through the use of CAD jewelry design, we now find ourselves immersed in a world of seemingly endless possibilities.</a:t>
            </a:r>
          </a:p>
          <a:p>
            <a:r>
              <a:rPr lang="en-US" b="1" dirty="0" smtClean="0"/>
              <a:t>While CAD jewelry design does not replace the need for jewelers who cast, polish, solder and weld gold or platinum, or the setters who seat gemstones, it does make possible the creation of prototype models which can be rendered as three dimensional designs.</a:t>
            </a:r>
            <a:endParaRPr lang="en-US" b="1"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( 1)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a:bodyPr>
          <a:lstStyle/>
          <a:p>
            <a:r>
              <a:rPr lang="en-US" sz="2400" b="1" dirty="0" smtClean="0"/>
              <a:t>Today’s jewelry sculptor uses a keyboard and mouse instead of files, spatulas, and wax pens to create his or her works. The work of these artisans still requires artistic vision, paired with the same knowledge of materials and understanding of  jewelry fabrication procedures as his or her predecessors. Only the tools have changed.</a:t>
            </a:r>
          </a:p>
          <a:p>
            <a:r>
              <a:rPr lang="en-US" sz="2400" b="1" dirty="0" smtClean="0"/>
              <a:t>Once created by hand as a wax carving CAD jewelry designs are developed on computer screens by artisans using state-of-the-art equipment and software that metamorphose their thoughts and keystrokes into works of art.</a:t>
            </a:r>
            <a:endParaRPr lang="en-US" sz="2400" b="1"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( 1)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en-US" sz="3000" b="1" dirty="0" smtClean="0"/>
              <a:t>The three-dimensional form is then embedded in plaster investment, which will be placed in a furnace to incinerate the model. The investment containing the negative impression will be filled with molten gold or platinum by centrifugal or vacuum casting to precious metal that will be tooled and worked by skilled bench jewelers. The finished CAD jewelry design will move on to the jewelry polishing team to prepare it for diamond setting.</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( 1)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812</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الدراسات العليا (تمهيدي ماجستير)</vt:lpstr>
      <vt:lpstr>Slide 2</vt:lpstr>
      <vt:lpstr>Guide to Jewelry Design  </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8</cp:revision>
  <dcterms:created xsi:type="dcterms:W3CDTF">2006-08-16T00:00:00Z</dcterms:created>
  <dcterms:modified xsi:type="dcterms:W3CDTF">2020-03-25T21:21:12Z</dcterms:modified>
</cp:coreProperties>
</file>