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57"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549194" y="304800"/>
            <a:ext cx="1213805" cy="1371600"/>
          </a:xfrm>
          <a:prstGeom prst="rect">
            <a:avLst/>
          </a:prstGeom>
        </p:spPr>
      </p:pic>
      <p:sp>
        <p:nvSpPr>
          <p:cNvPr id="5" name="Subtitle 2"/>
          <p:cNvSpPr>
            <a:spLocks noGrp="1"/>
          </p:cNvSpPr>
          <p:nvPr>
            <p:ph type="subTitle" idx="1"/>
          </p:nvPr>
        </p:nvSpPr>
        <p:spPr>
          <a:xfrm>
            <a:off x="1371600" y="2819400"/>
            <a:ext cx="6400800" cy="3124200"/>
          </a:xfrm>
          <a:prstGeom prst="rect">
            <a:avLst/>
          </a:prstGeom>
        </p:spPr>
        <p:txBody>
          <a:bodyPr vert="horz" lIns="0" rIns="18288">
            <a:noAutofit/>
          </a:bodyPr>
          <a:lstStyle>
            <a:lvl1pPr marL="0" marR="45720" indent="0" algn="r" rtl="1"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1"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1"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1"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1"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1"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1"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1"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1"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r>
              <a:rPr lang="ar-EG" sz="6000" b="1" dirty="0" smtClean="0">
                <a:solidFill>
                  <a:srgbClr val="00B050"/>
                </a:solidFill>
                <a:latin typeface="Times New Roman" pitchFamily="18" charset="0"/>
                <a:cs typeface="Times New Roman" pitchFamily="18" charset="0"/>
              </a:rPr>
              <a:t>خواص ومقاومة المواد</a:t>
            </a:r>
            <a:r>
              <a:rPr lang="en-US" sz="4400" dirty="0" smtClean="0">
                <a:solidFill>
                  <a:srgbClr val="00B050"/>
                </a:solidFill>
                <a:latin typeface="Times New Roman" pitchFamily="18" charset="0"/>
                <a:cs typeface="Times New Roman" pitchFamily="18" charset="0"/>
              </a:rPr>
              <a:t/>
            </a:r>
            <a:br>
              <a:rPr lang="en-US" sz="4400" dirty="0" smtClean="0">
                <a:solidFill>
                  <a:srgbClr val="00B050"/>
                </a:solidFill>
                <a:latin typeface="Times New Roman" pitchFamily="18" charset="0"/>
                <a:cs typeface="Times New Roman" pitchFamily="18" charset="0"/>
              </a:rPr>
            </a:br>
            <a:r>
              <a:rPr lang="ar-EG" sz="3200" dirty="0" smtClean="0">
                <a:solidFill>
                  <a:schemeClr val="bg1">
                    <a:lumMod val="85000"/>
                  </a:schemeClr>
                </a:solidFill>
                <a:latin typeface="Times New Roman" pitchFamily="18" charset="0"/>
                <a:cs typeface="Times New Roman" pitchFamily="18" charset="0"/>
              </a:rPr>
              <a:t>(المحاضرة التاسعة)</a:t>
            </a:r>
          </a:p>
          <a:p>
            <a:r>
              <a:rPr lang="ar-EG" sz="4400" b="1" dirty="0" smtClean="0">
                <a:solidFill>
                  <a:srgbClr val="00B050"/>
                </a:solidFill>
              </a:rPr>
              <a:t>الفرقة الاولى</a:t>
            </a:r>
            <a:r>
              <a:rPr lang="ar-EG" sz="2400" b="1" dirty="0" smtClean="0">
                <a:solidFill>
                  <a:schemeClr val="bg1">
                    <a:lumMod val="95000"/>
                  </a:schemeClr>
                </a:solidFill>
              </a:rPr>
              <a:t>(قسم المنتجات المعدنية والحلي)</a:t>
            </a:r>
          </a:p>
          <a:p>
            <a:r>
              <a:rPr lang="ar-EG" sz="4400" b="1" dirty="0" smtClean="0">
                <a:solidFill>
                  <a:schemeClr val="bg1">
                    <a:lumMod val="85000"/>
                  </a:schemeClr>
                </a:solidFill>
              </a:rPr>
              <a:t>أ.م.د/ محمد العوامي محمد</a:t>
            </a:r>
          </a:p>
          <a:p>
            <a:endParaRPr lang="ar-EG" sz="4400" b="1" dirty="0">
              <a:solidFill>
                <a:schemeClr val="accent4"/>
              </a:solidFill>
            </a:endParaRPr>
          </a:p>
        </p:txBody>
      </p:sp>
    </p:spTree>
    <p:extLst>
      <p:ext uri="{BB962C8B-B14F-4D97-AF65-F5344CB8AC3E}">
        <p14:creationId xmlns="" xmlns:p14="http://schemas.microsoft.com/office/powerpoint/2010/main" val="1803331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228600"/>
            <a:ext cx="7010400" cy="5897563"/>
          </a:xfrm>
        </p:spPr>
        <p:style>
          <a:lnRef idx="1">
            <a:schemeClr val="accent6"/>
          </a:lnRef>
          <a:fillRef idx="2">
            <a:schemeClr val="accent6"/>
          </a:fillRef>
          <a:effectRef idx="1">
            <a:schemeClr val="accent6"/>
          </a:effectRef>
          <a:fontRef idx="minor">
            <a:schemeClr val="dk1"/>
          </a:fontRef>
        </p:style>
        <p:txBody>
          <a:bodyPr>
            <a:normAutofit fontScale="85000" lnSpcReduction="10000"/>
          </a:bodyPr>
          <a:lstStyle/>
          <a:p>
            <a:pPr algn="r" rtl="1">
              <a:buNone/>
            </a:pPr>
            <a:r>
              <a:rPr lang="ar-EG" i="1" u="sng" dirty="0" smtClean="0"/>
              <a:t>3-</a:t>
            </a:r>
            <a:r>
              <a:rPr lang="ar-SA" i="1" u="sng" dirty="0" smtClean="0"/>
              <a:t>الرجوعية</a:t>
            </a:r>
            <a:endParaRPr lang="en-US" i="1" dirty="0" smtClean="0"/>
          </a:p>
          <a:p>
            <a:pPr algn="r" rtl="1"/>
            <a:r>
              <a:rPr lang="ar-SA" dirty="0" smtClean="0"/>
              <a:t>الرجوعية فى الانحناء هى قيمة أكبر طاقة يمكن للكمرة أن تختزلها وهى تحت تأثير الحمل فى حـدود المرونة ثم إعادة هذه الطاقة كاملة بعد إزالة التحميل . حيث تكون الرجوعية تساوى مساحة المثلث الواقع تحت خط التناسب بين الحمل وسهم الانحناء . ويمكن التعبير عن رجوعية المواد ومقارنتـها فى المواد المختلفة بمعاير الرجوعية ويساوى الرجوعية مقسومة على حجم الكمرة المحملة</a:t>
            </a:r>
            <a:endParaRPr lang="en-US" dirty="0" smtClean="0"/>
          </a:p>
          <a:p>
            <a:pPr algn="r" rtl="1">
              <a:buNone/>
            </a:pPr>
            <a:r>
              <a:rPr lang="ar-EG" i="1" u="sng" dirty="0" smtClean="0"/>
              <a:t>4-</a:t>
            </a:r>
            <a:r>
              <a:rPr lang="ar-SA" i="1" u="sng" dirty="0" smtClean="0"/>
              <a:t>المتانة</a:t>
            </a:r>
            <a:endParaRPr lang="en-US" i="1" dirty="0" smtClean="0"/>
          </a:p>
          <a:p>
            <a:pPr algn="r" rtl="1"/>
            <a:r>
              <a:rPr lang="ar-SA" dirty="0" smtClean="0"/>
              <a:t>تحدد قيمة المتانة فى الانحناء بالطاقة القصوى التى يمكن للكمرة المختبرة تحملها حتى الكسر وتمثلـها المساحة الكلية تحت منحنى الحمل وسهم الانحناء، ويمكن التعبير عن مقاومة المادة للصدم فى تحميـل الانحناء بحساب معاير المتانة والذى يساوى المتانة مقسومة على حجم الكمرة المحملة فقط</a:t>
            </a:r>
            <a:r>
              <a:rPr lang="en-US" dirty="0" smtClean="0"/>
              <a:t> .</a:t>
            </a:r>
          </a:p>
          <a:p>
            <a:pPr algn="r" rtl="1"/>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المواد( 9)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33800" y="381000"/>
            <a:ext cx="4953000" cy="5745163"/>
          </a:xfrm>
        </p:spPr>
        <p:style>
          <a:lnRef idx="1">
            <a:schemeClr val="accent6"/>
          </a:lnRef>
          <a:fillRef idx="2">
            <a:schemeClr val="accent6"/>
          </a:fillRef>
          <a:effectRef idx="1">
            <a:schemeClr val="accent6"/>
          </a:effectRef>
          <a:fontRef idx="minor">
            <a:schemeClr val="dk1"/>
          </a:fontRef>
        </p:style>
        <p:txBody>
          <a:bodyPr/>
          <a:lstStyle/>
          <a:p>
            <a:pPr algn="r" rtl="1">
              <a:buNone/>
            </a:pPr>
            <a:r>
              <a:rPr lang="ar-SA" b="1" u="sng" dirty="0" smtClean="0"/>
              <a:t>انهيار المواد في الانحناء الكمري</a:t>
            </a:r>
            <a:endParaRPr lang="en-US" dirty="0" smtClean="0"/>
          </a:p>
          <a:p>
            <a:pPr algn="r" rtl="1">
              <a:buNone/>
            </a:pPr>
            <a:r>
              <a:rPr lang="ar-SA" dirty="0" smtClean="0"/>
              <a:t>شكل الانهيار فى الكمرات المختبرة يختلف طبقا للعوامل الآتية</a:t>
            </a:r>
            <a:r>
              <a:rPr lang="en-US" dirty="0" smtClean="0"/>
              <a:t> : - </a:t>
            </a:r>
          </a:p>
          <a:p>
            <a:pPr algn="r" rtl="1"/>
            <a:r>
              <a:rPr lang="ar-SA" dirty="0" smtClean="0"/>
              <a:t>نوع المادة</a:t>
            </a:r>
            <a:r>
              <a:rPr lang="en-US" dirty="0" smtClean="0"/>
              <a:t> . </a:t>
            </a:r>
          </a:p>
          <a:p>
            <a:pPr algn="r" rtl="1"/>
            <a:r>
              <a:rPr lang="ar-SA" dirty="0" smtClean="0"/>
              <a:t>نوع الإجهادات المسببة للإنهيار.</a:t>
            </a:r>
            <a:endParaRPr lang="en-US" dirty="0" smtClean="0"/>
          </a:p>
          <a:p>
            <a:pPr algn="r" rtl="1"/>
            <a:r>
              <a:rPr lang="ar-SA" dirty="0" smtClean="0"/>
              <a:t>أبعاد العينة المختبرة.</a:t>
            </a:r>
            <a:endParaRPr lang="en-US" dirty="0" smtClean="0"/>
          </a:p>
          <a:p>
            <a:pPr algn="r" rtl="1"/>
            <a:r>
              <a:rPr lang="ar-SA" dirty="0" smtClean="0"/>
              <a:t>شكل وأبعاد المقطع المستعرض.</a:t>
            </a:r>
            <a:endParaRPr lang="en-US" dirty="0" smtClean="0"/>
          </a:p>
          <a:p>
            <a:pPr algn="r" rtl="1"/>
            <a:r>
              <a:rPr lang="en-US" dirty="0" smtClean="0"/>
              <a:t> </a:t>
            </a:r>
            <a:r>
              <a:rPr lang="ar-SA" dirty="0" smtClean="0"/>
              <a:t>العلاقة بين ارتفاع الكمرة وطول بحرها</a:t>
            </a:r>
            <a:r>
              <a:rPr lang="ar-EG" dirty="0" smtClean="0"/>
              <a:t>.</a:t>
            </a:r>
            <a:endParaRPr lang="en-US"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المواد( 9)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5" name="Picture 4" descr="E:\الابحاث النهائية\3.png"/>
          <p:cNvPicPr/>
          <p:nvPr/>
        </p:nvPicPr>
        <p:blipFill>
          <a:blip r:embed="rId2" cstate="print"/>
          <a:srcRect/>
          <a:stretch>
            <a:fillRect/>
          </a:stretch>
        </p:blipFill>
        <p:spPr bwMode="auto">
          <a:xfrm>
            <a:off x="228600" y="2209800"/>
            <a:ext cx="3733800" cy="3962400"/>
          </a:xfrm>
          <a:prstGeom prst="rect">
            <a:avLst/>
          </a:prstGeom>
          <a:noFill/>
          <a:ln w="9525">
            <a:noFill/>
            <a:miter lim="800000"/>
            <a:headEnd/>
            <a:tailEnd/>
          </a:ln>
        </p:spPr>
      </p:pic>
    </p:spTree>
    <p:extLst>
      <p:ext uri="{BB962C8B-B14F-4D97-AF65-F5344CB8AC3E}">
        <p14:creationId xmlns="" xmlns:p14="http://schemas.microsoft.com/office/powerpoint/2010/main" val="1815402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457200"/>
            <a:ext cx="6934200" cy="5668963"/>
          </a:xfrm>
        </p:spPr>
        <p:style>
          <a:lnRef idx="1">
            <a:schemeClr val="accent6"/>
          </a:lnRef>
          <a:fillRef idx="2">
            <a:schemeClr val="accent6"/>
          </a:fillRef>
          <a:effectRef idx="1">
            <a:schemeClr val="accent6"/>
          </a:effectRef>
          <a:fontRef idx="minor">
            <a:schemeClr val="dk1"/>
          </a:fontRef>
        </p:style>
        <p:txBody>
          <a:bodyPr/>
          <a:lstStyle/>
          <a:p>
            <a:pPr algn="r" rtl="1">
              <a:buNone/>
            </a:pPr>
            <a:r>
              <a:rPr lang="ar-SA" b="1" u="sng" dirty="0" smtClean="0"/>
              <a:t>اختبار الثني على البارد</a:t>
            </a:r>
            <a:endParaRPr lang="en-US" dirty="0" smtClean="0"/>
          </a:p>
          <a:p>
            <a:pPr algn="r" rtl="1"/>
            <a:r>
              <a:rPr lang="ar-SA" dirty="0" smtClean="0"/>
              <a:t>اختبار الثني على البارد مطلوب بغرض التأكد من تواجد خاصية الممطولية للمعادن ودراسة تـأثير المعاملات والمعالجات الميكانيكية للمعدن ونسب الإضافات أو الشوائب على ممطولية المعدن . لذلك تتطلب مواصفات معظم أنواع الصلب ضرورة إجراء اختبار الثني على البارد على أسياخ حديـد التسليح للخرسانة المسلحة وصلب مسامير البرشام والصلب الانشائي ، كما يجرى اختبـار الـثنى على البارد غالباً لإختبار ممطولية الوصلات الملحومة.</a:t>
            </a:r>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المواد( 9)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0" y="304801"/>
            <a:ext cx="5257800" cy="4724400"/>
          </a:xfrm>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pPr algn="r" rtl="1">
              <a:buNone/>
            </a:pPr>
            <a:r>
              <a:rPr lang="ar-SA" i="1" u="sng" dirty="0" smtClean="0"/>
              <a:t>عينات الاختبار</a:t>
            </a:r>
            <a:endParaRPr lang="en-US" i="1" dirty="0" smtClean="0"/>
          </a:p>
          <a:p>
            <a:pPr algn="r" rtl="1"/>
            <a:r>
              <a:rPr lang="ar-SA" dirty="0" smtClean="0"/>
              <a:t>تجهز قطع الإختبار من الأسياخ أو القضبان أو الأسلاك بالطول المناسب الذى يتوافق مـع ماكينـة الاختبار المتاحة مع ملاحظة ترك القطر للعينات المختلفة كما هو مورد للاختبار . أما الألواح فتجهز قطع اختبارها بتحضير شرائح بطول مناسب لماكينة الاختبار وبنفس سمك اللوح.</a:t>
            </a:r>
            <a:endParaRPr lang="en-US" dirty="0" smtClean="0"/>
          </a:p>
          <a:p>
            <a:pPr algn="r" rtl="1">
              <a:buNone/>
            </a:pPr>
            <a:r>
              <a:rPr lang="ar-SA" i="1" u="sng" dirty="0" smtClean="0"/>
              <a:t>ماكينات الاختبار للثني على البارد</a:t>
            </a:r>
            <a:endParaRPr lang="en-US" i="1" dirty="0" smtClean="0"/>
          </a:p>
          <a:p>
            <a:pPr algn="r" rtl="1"/>
            <a:r>
              <a:rPr lang="ar-SA" dirty="0" smtClean="0"/>
              <a:t>يجرى هذا الاختبار إما بثني العينة حول محورها حتى يتوازى طرفاها أو يجرى باسـتخدام ماكينـات الانحناء أو ماكينات الاختبار العامة كما هو موضح بالشكل </a:t>
            </a:r>
            <a:endParaRPr lang="ar-EG" dirty="0" smtClean="0"/>
          </a:p>
          <a:p>
            <a:pPr algn="r" rtl="1">
              <a:buNone/>
            </a:pPr>
            <a:r>
              <a:rPr lang="ar-EG" dirty="0" smtClean="0"/>
              <a:t>(4</a:t>
            </a:r>
            <a:r>
              <a:rPr lang="ar-SA" dirty="0" smtClean="0"/>
              <a:t>- ١٠</a:t>
            </a:r>
            <a:r>
              <a:rPr lang="en-US" dirty="0" smtClean="0"/>
              <a:t>.(</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المواد( 9)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5" name="Picture 4" descr="E:\الابحاث النهائية\4.png"/>
          <p:cNvPicPr/>
          <p:nvPr/>
        </p:nvPicPr>
        <p:blipFill>
          <a:blip r:embed="rId2" cstate="print"/>
          <a:srcRect/>
          <a:stretch>
            <a:fillRect/>
          </a:stretch>
        </p:blipFill>
        <p:spPr bwMode="auto">
          <a:xfrm>
            <a:off x="228600" y="4038600"/>
            <a:ext cx="4114800" cy="220628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 xmlns:p14="http://schemas.microsoft.com/office/powerpoint/2010/main" val="57773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304800"/>
            <a:ext cx="7010400" cy="5821363"/>
          </a:xfrm>
        </p:spPr>
        <p:style>
          <a:lnRef idx="1">
            <a:schemeClr val="accent6"/>
          </a:lnRef>
          <a:fillRef idx="2">
            <a:schemeClr val="accent6"/>
          </a:fillRef>
          <a:effectRef idx="1">
            <a:schemeClr val="accent6"/>
          </a:effectRef>
          <a:fontRef idx="minor">
            <a:schemeClr val="dk1"/>
          </a:fontRef>
        </p:style>
        <p:txBody>
          <a:bodyPr/>
          <a:lstStyle/>
          <a:p>
            <a:pPr algn="r" rtl="1"/>
            <a:r>
              <a:rPr lang="ar-SA" i="1" u="sng" dirty="0" smtClean="0"/>
              <a:t>انهيار المواد في اختبار الثني على البارد</a:t>
            </a:r>
            <a:endParaRPr lang="en-US" i="1" dirty="0" smtClean="0"/>
          </a:p>
          <a:p>
            <a:pPr algn="r" rtl="1"/>
            <a:r>
              <a:rPr lang="ar-SA" dirty="0" smtClean="0"/>
              <a:t>يحدث انهيار للمواد المطيلة فى اختبار الثني على البارد نتيجة إجهادات الشد أو إجهادات الضغط أ و إجهادات القص أو بالتشقق والكسر نتيجة لعدم تجانسها وذلك كما هو موضح بشكل ٤- </a:t>
            </a:r>
            <a:r>
              <a:rPr lang="ar-SA" dirty="0" smtClean="0"/>
              <a:t>١١</a:t>
            </a:r>
            <a:r>
              <a:rPr lang="en-US" dirty="0" smtClean="0"/>
              <a:t>.(</a:t>
            </a:r>
            <a:endParaRPr lang="ar-EG" dirty="0"/>
          </a:p>
        </p:txBody>
      </p:sp>
      <p:pic>
        <p:nvPicPr>
          <p:cNvPr id="4" name="Picture 3" descr="E:\الابحاث النهائية\6.png"/>
          <p:cNvPicPr/>
          <p:nvPr/>
        </p:nvPicPr>
        <p:blipFill>
          <a:blip r:embed="rId2" cstate="print"/>
          <a:srcRect/>
          <a:stretch>
            <a:fillRect/>
          </a:stretch>
        </p:blipFill>
        <p:spPr bwMode="auto">
          <a:xfrm>
            <a:off x="3048000" y="3124200"/>
            <a:ext cx="4381500" cy="2828925"/>
          </a:xfrm>
          <a:prstGeom prst="rect">
            <a:avLst/>
          </a:prstGeom>
          <a:noFill/>
          <a:ln w="9525">
            <a:noFill/>
            <a:miter lim="800000"/>
            <a:headEnd/>
            <a:tailEnd/>
          </a:ln>
        </p:spPr>
      </p:pic>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المواد( 9)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381000"/>
            <a:ext cx="6934200" cy="5745163"/>
          </a:xfrm>
        </p:spPr>
        <p:style>
          <a:lnRef idx="1">
            <a:schemeClr val="accent6"/>
          </a:lnRef>
          <a:fillRef idx="2">
            <a:schemeClr val="accent6"/>
          </a:fillRef>
          <a:effectRef idx="1">
            <a:schemeClr val="accent6"/>
          </a:effectRef>
          <a:fontRef idx="minor">
            <a:schemeClr val="dk1"/>
          </a:fontRef>
        </p:style>
        <p:txBody>
          <a:bodyPr>
            <a:normAutofit/>
          </a:bodyPr>
          <a:lstStyle/>
          <a:p>
            <a:pPr algn="r" rtl="1">
              <a:buNone/>
            </a:pPr>
            <a:r>
              <a:rPr lang="ar-SA" b="1" u="sng" dirty="0" smtClean="0"/>
              <a:t>اختبارات ثني اخرى للمعادن</a:t>
            </a:r>
            <a:endParaRPr lang="en-US" dirty="0" smtClean="0"/>
          </a:p>
          <a:p>
            <a:pPr algn="r" rtl="1">
              <a:buNone/>
            </a:pPr>
            <a:r>
              <a:rPr lang="ar-SA" dirty="0" smtClean="0"/>
              <a:t>يتم إجراء اختبارات اخرى على المعادن غير الثني على البارد لأغراض أخرى متنوعة ومنها:-</a:t>
            </a:r>
            <a:endParaRPr lang="en-US" dirty="0" smtClean="0"/>
          </a:p>
          <a:p>
            <a:pPr algn="r" rtl="1">
              <a:buNone/>
            </a:pPr>
            <a:r>
              <a:rPr lang="en-US" dirty="0" smtClean="0"/>
              <a:t> </a:t>
            </a:r>
            <a:r>
              <a:rPr lang="ar-SA" sz="2800" i="1" u="sng" dirty="0" smtClean="0"/>
              <a:t>١</a:t>
            </a:r>
            <a:r>
              <a:rPr lang="en-US" sz="2800" i="1" u="sng" dirty="0" smtClean="0"/>
              <a:t> -</a:t>
            </a:r>
            <a:r>
              <a:rPr lang="ar-SA" sz="2800" i="1" u="sng" dirty="0" smtClean="0"/>
              <a:t>اختبار الثنى على الساخن</a:t>
            </a:r>
            <a:r>
              <a:rPr lang="en-US" sz="2800" i="1" u="sng" dirty="0" smtClean="0"/>
              <a:t>     Hot bend test ( </a:t>
            </a:r>
          </a:p>
          <a:p>
            <a:pPr algn="r" rtl="1"/>
            <a:r>
              <a:rPr lang="ar-SA" dirty="0" smtClean="0"/>
              <a:t>يتم إجراء هذا الاختبار على الحديد المطاوع كمادة مطيلة لبيان كمية الكبريت به والتى تسبب فى قلة ممطوليتة بشكل كبير عند درجات الحرارة العالية. حيث يتم إجراء الاختبار بتسخين العينة عند درجة اللحام وهى حوالى ٨٨٠ درجة مئوية ثم ثني القطعة المسخنة على سندان .  </a:t>
            </a:r>
            <a:endParaRPr lang="en-US" dirty="0" smtClean="0"/>
          </a:p>
          <a:p>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المواد( 9)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381000"/>
            <a:ext cx="7010400" cy="5668963"/>
          </a:xfrm>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pPr algn="r" rtl="1"/>
            <a:r>
              <a:rPr lang="ar-EG" i="1" u="sng" dirty="0" smtClean="0"/>
              <a:t>2- </a:t>
            </a:r>
            <a:r>
              <a:rPr lang="ar-SA" i="1" u="sng" dirty="0" smtClean="0"/>
              <a:t>اختبار ثني التسقية</a:t>
            </a:r>
            <a:r>
              <a:rPr lang="en-US" i="1" u="sng" dirty="0" smtClean="0"/>
              <a:t>. ( </a:t>
            </a:r>
            <a:r>
              <a:rPr lang="en-US" i="1" u="sng" dirty="0" err="1" smtClean="0"/>
              <a:t>Quenck</a:t>
            </a:r>
            <a:r>
              <a:rPr lang="en-US" i="1" u="sng" dirty="0" smtClean="0"/>
              <a:t> bend test)</a:t>
            </a:r>
          </a:p>
          <a:p>
            <a:pPr algn="r" rtl="1">
              <a:buNone/>
            </a:pPr>
            <a:r>
              <a:rPr lang="en-US" dirty="0" smtClean="0"/>
              <a:t>- </a:t>
            </a:r>
            <a:r>
              <a:rPr lang="ar-SA" dirty="0" smtClean="0"/>
              <a:t>ويجرى هذا الاختبا ر لصلب مسامير البرشام ، وذلك بت سخين الصلب وتسقيته ثم ثنيه ويهدف هذا الاختبار لمعرفة كمية الكربون العالية والتى تسبب فى نقص كبير فى ممطولية الصلب المختبر</a:t>
            </a:r>
            <a:r>
              <a:rPr lang="en-US" dirty="0" smtClean="0"/>
              <a:t> . </a:t>
            </a:r>
          </a:p>
          <a:p>
            <a:pPr algn="r" rtl="1">
              <a:buNone/>
            </a:pPr>
            <a:r>
              <a:rPr lang="ar-SA" dirty="0" smtClean="0"/>
              <a:t> </a:t>
            </a:r>
            <a:endParaRPr lang="en-US" dirty="0" smtClean="0"/>
          </a:p>
          <a:p>
            <a:pPr algn="r" rtl="1">
              <a:buNone/>
            </a:pPr>
            <a:r>
              <a:rPr lang="ar-SA" i="1" u="sng" dirty="0" smtClean="0"/>
              <a:t>3- اختبار ثنى حر </a:t>
            </a:r>
            <a:r>
              <a:rPr lang="en-US" i="1" u="sng" dirty="0" smtClean="0"/>
              <a:t>-( Nick bend test)</a:t>
            </a:r>
          </a:p>
          <a:p>
            <a:pPr algn="r" rtl="1">
              <a:buNone/>
            </a:pPr>
            <a:r>
              <a:rPr lang="ar-SA" dirty="0" smtClean="0"/>
              <a:t>ويتم إجراء هذا الاختبار فى حالة إذا أريد أجراء اختبار سريع للمعادن لبيان معرفة حجم جزيئاتهـا وعيوبها الداخلية والتى تسبب فى نقص الممطولية للمعدن المطلوب استخدا مه حيث أنه يـتم حـز العينة المختبرة بأزميل أو منشار معادن أو ماكينة تفريز ثم يتم الطرق عليها أو الضغط عليهـا بـأى ماكينة إختبار لإتمام الاختبار</a:t>
            </a:r>
            <a:r>
              <a:rPr lang="en-US" dirty="0" smtClean="0"/>
              <a:t> .</a:t>
            </a:r>
          </a:p>
          <a:p>
            <a:pPr algn="r" rtl="1"/>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المواد( 9)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2819401"/>
            <a:ext cx="8229600" cy="2514600"/>
          </a:xfrm>
        </p:spPr>
        <p:style>
          <a:lnRef idx="1">
            <a:schemeClr val="accent1"/>
          </a:lnRef>
          <a:fillRef idx="2">
            <a:schemeClr val="accent1"/>
          </a:fillRef>
          <a:effectRef idx="1">
            <a:schemeClr val="accent1"/>
          </a:effectRef>
          <a:fontRef idx="minor">
            <a:schemeClr val="dk1"/>
          </a:fontRef>
        </p:style>
        <p:txBody>
          <a:bodyPr/>
          <a:lstStyle/>
          <a:p>
            <a:pPr algn="ctr">
              <a:buNone/>
            </a:pPr>
            <a:endParaRPr lang="ar-EG" b="1" u="sng" dirty="0" smtClean="0">
              <a:solidFill>
                <a:srgbClr val="0070C0"/>
              </a:solidFill>
              <a:latin typeface="Andalus" pitchFamily="18" charset="-78"/>
              <a:cs typeface="Andalus" pitchFamily="18" charset="-78"/>
            </a:endParaRPr>
          </a:p>
          <a:p>
            <a:pPr algn="ctr">
              <a:buNone/>
            </a:pPr>
            <a:r>
              <a:rPr lang="ar-EG" b="1" u="sng" dirty="0" smtClean="0">
                <a:solidFill>
                  <a:srgbClr val="0070C0"/>
                </a:solidFill>
                <a:latin typeface="Andalus" pitchFamily="18" charset="-78"/>
                <a:cs typeface="Andalus" pitchFamily="18" charset="-78"/>
              </a:rPr>
              <a:t>والى لقاء آخر في المحاضرة القادمة ان شاء الله</a:t>
            </a:r>
          </a:p>
          <a:p>
            <a:pPr algn="ctr">
              <a:buNone/>
            </a:pPr>
            <a:r>
              <a:rPr lang="ar-EG" b="1" u="sng" dirty="0" smtClean="0">
                <a:solidFill>
                  <a:srgbClr val="0070C0"/>
                </a:solidFill>
                <a:latin typeface="Andalus" pitchFamily="18" charset="-78"/>
                <a:cs typeface="Andalus" pitchFamily="18" charset="-78"/>
              </a:rPr>
              <a:t>والسلام عليكم ورحمة الله</a:t>
            </a:r>
          </a:p>
          <a:p>
            <a:endParaRPr lang="ar-EG"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المواد( 9)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fontScale="90000"/>
          </a:bodyPr>
          <a:lstStyle/>
          <a:p>
            <a:r>
              <a:rPr lang="ar-SA" sz="4000" b="1" u="sng" dirty="0" smtClean="0">
                <a:solidFill>
                  <a:srgbClr val="FFC000"/>
                </a:solidFill>
              </a:rPr>
              <a:t>سلوك المواد الهندسية تحت تأثير </a:t>
            </a:r>
            <a:r>
              <a:rPr lang="en-US" sz="4000" b="1" u="sng" dirty="0" smtClean="0">
                <a:solidFill>
                  <a:srgbClr val="92D050"/>
                </a:solidFill>
              </a:rPr>
              <a:t/>
            </a:r>
            <a:br>
              <a:rPr lang="en-US" sz="4000" b="1" u="sng" dirty="0" smtClean="0">
                <a:solidFill>
                  <a:srgbClr val="92D050"/>
                </a:solidFill>
              </a:rPr>
            </a:br>
            <a:r>
              <a:rPr lang="ar-SA" sz="4000" b="1" u="sng" dirty="0" smtClean="0">
                <a:solidFill>
                  <a:srgbClr val="FFC000"/>
                </a:solidFill>
              </a:rPr>
              <a:t>الانحناء </a:t>
            </a:r>
            <a:r>
              <a:rPr lang="ar-SA" sz="4000" b="1" u="sng" dirty="0" smtClean="0">
                <a:solidFill>
                  <a:srgbClr val="FFC000"/>
                </a:solidFill>
              </a:rPr>
              <a:t>الاستاتيكي</a:t>
            </a:r>
            <a:r>
              <a:rPr lang="en-US" dirty="0" smtClean="0"/>
              <a:t/>
            </a:r>
            <a:br>
              <a:rPr lang="en-US" dirty="0" smtClean="0"/>
            </a:br>
            <a:endParaRPr lang="en-US" dirty="0"/>
          </a:p>
        </p:txBody>
      </p:sp>
      <p:sp>
        <p:nvSpPr>
          <p:cNvPr id="3" name="Content Placeholder 2"/>
          <p:cNvSpPr>
            <a:spLocks noGrp="1"/>
          </p:cNvSpPr>
          <p:nvPr>
            <p:ph idx="1"/>
          </p:nvPr>
        </p:nvSpPr>
        <p:spPr>
          <a:xfrm>
            <a:off x="457200" y="1981200"/>
            <a:ext cx="8229600" cy="4144963"/>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algn="r" rtl="1">
              <a:buNone/>
            </a:pPr>
            <a:r>
              <a:rPr lang="ar-EG" b="1" i="1" u="sng" dirty="0" smtClean="0"/>
              <a:t>مقدمة</a:t>
            </a:r>
          </a:p>
          <a:p>
            <a:pPr algn="r" rtl="1">
              <a:buNone/>
            </a:pPr>
            <a:r>
              <a:rPr lang="ar-SA" dirty="0" smtClean="0"/>
              <a:t>إذا </a:t>
            </a:r>
            <a:r>
              <a:rPr lang="ar-SA" dirty="0" smtClean="0"/>
              <a:t>تعرض أى عنصر إنشائي إلى قوة أو أحمال أو عزوم بحيث يتولد عنها إجهادات شد على أحـد أوجه العنصر وإجهادات ضغط على الوجه المقابل له فإن العنصر يكون فى حالة انحناء، وقد تمر قيمة هذه الإجهادات بالقيمة صفر عند أحد مستويات العنصر الإنشائي المحمل ويسمى محـور التعـادل للعنصر، وتكون الإجهادات الناشئة عن العزوم مصحوبة بإجهادات قص تؤثر على قطاع العنـصر المستخدم. </a:t>
            </a:r>
            <a:endParaRPr lang="ar-EG" dirty="0" smtClean="0"/>
          </a:p>
          <a:p>
            <a:pPr algn="r" rtl="1">
              <a:buNone/>
            </a:pPr>
            <a:r>
              <a:rPr lang="ar-SA" dirty="0" smtClean="0"/>
              <a:t>وتحدث </a:t>
            </a:r>
            <a:r>
              <a:rPr lang="ar-SA" dirty="0" smtClean="0"/>
              <a:t>حالة الانحناء إذا تعرضت </a:t>
            </a:r>
            <a:r>
              <a:rPr lang="ar-SA" b="1" i="1" u="sng" dirty="0" smtClean="0"/>
              <a:t>كمرة</a:t>
            </a:r>
            <a:r>
              <a:rPr lang="ar-SA" dirty="0" smtClean="0"/>
              <a:t> إلى أحمال رأسية تعمل فى مستوى رأسي مع محور الكمرة أو إلى أحمال لامحورية تعمل فى المستوى المار بمحور الكمرة أو إلى عزوم أنحنـاء تعمـل فى مستوى محور الكمرة كما يتضح ذلك فى شكل (٤- ١</a:t>
            </a:r>
            <a:r>
              <a:rPr lang="en-US" dirty="0" smtClean="0"/>
              <a:t>.(</a:t>
            </a:r>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المواد( 9)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المواد( 9)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5" name="Content Placeholder 4" descr="E:\الابحاث النهائية\ch-04.pdf.png"/>
          <p:cNvPicPr>
            <a:picLocks noGrp="1"/>
          </p:cNvPicPr>
          <p:nvPr>
            <p:ph idx="1"/>
          </p:nvPr>
        </p:nvPicPr>
        <p:blipFill>
          <a:blip r:embed="rId2" cstate="print"/>
          <a:srcRect/>
          <a:stretch>
            <a:fillRect/>
          </a:stretch>
        </p:blipFill>
        <p:spPr bwMode="auto">
          <a:xfrm>
            <a:off x="1905000" y="457200"/>
            <a:ext cx="6553200" cy="5562601"/>
          </a:xfrm>
          <a:prstGeom prst="rect">
            <a:avLst/>
          </a:prstGeom>
          <a:noFill/>
          <a:ln w="9525">
            <a:noFill/>
            <a:miter lim="800000"/>
            <a:headEnd/>
            <a:tailEnd/>
          </a:ln>
        </p:spPr>
      </p:pic>
    </p:spTree>
    <p:extLst>
      <p:ext uri="{BB962C8B-B14F-4D97-AF65-F5344CB8AC3E}">
        <p14:creationId xmlns="" xmlns:p14="http://schemas.microsoft.com/office/powerpoint/2010/main" val="181540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381000"/>
            <a:ext cx="6934200" cy="5745163"/>
          </a:xfrm>
        </p:spPr>
        <p:style>
          <a:lnRef idx="1">
            <a:schemeClr val="accent6"/>
          </a:lnRef>
          <a:fillRef idx="2">
            <a:schemeClr val="accent6"/>
          </a:fillRef>
          <a:effectRef idx="1">
            <a:schemeClr val="accent6"/>
          </a:effectRef>
          <a:fontRef idx="minor">
            <a:schemeClr val="dk1"/>
          </a:fontRef>
        </p:style>
        <p:txBody>
          <a:bodyPr>
            <a:normAutofit fontScale="92500"/>
          </a:bodyPr>
          <a:lstStyle/>
          <a:p>
            <a:pPr algn="r" rtl="1">
              <a:buNone/>
            </a:pPr>
            <a:r>
              <a:rPr lang="ar-SA" dirty="0" smtClean="0"/>
              <a:t>إن الأجزاء والعناصر المعرضة إلى انحناء فى المنشآت المختلفة والماكينات تصمم طبقـاً للمعـادلات الهندسية الخاصة بإجهاد الانحناء وعلاقتها بقيمة الحمل المؤثر وأبعاد المقطع ونوع المادة المستخدمة فى التصميم وعلى ذلك فإنه يلزم إجراء اختبار الانحناء على المادة قبل استخدامها فى المنشأ أو الماكينـة لاسيما وأن معادلات الانحناء التصميمية لا تمثل تماماً الحالة الفعلية بل تحوي شيئا مـن </a:t>
            </a:r>
            <a:r>
              <a:rPr lang="ar-SA" dirty="0" smtClean="0"/>
              <a:t>التقريـب</a:t>
            </a:r>
            <a:r>
              <a:rPr lang="ar-SA" dirty="0" smtClean="0"/>
              <a:t>نتيجة لإهمالها بعض الإجهادات الصغيرة الناتجة لأسباب مختلفة مثل تغير المقطع من مكـان لآخـر كذلك عدم إنتظام المادة نتيجة اختلاف ظروف التحميل النظرية عن واقع التحميل أثناء التـشغيل .</a:t>
            </a:r>
            <a:endParaRPr lang="en-US" dirty="0" smtClean="0"/>
          </a:p>
          <a:p>
            <a:pPr algn="r" rtl="1">
              <a:buNone/>
            </a:pPr>
            <a:endParaRPr lang="en-US" dirty="0" smtClean="0"/>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المواد( 9)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304800"/>
            <a:ext cx="6934200" cy="5821363"/>
          </a:xfrm>
        </p:spPr>
        <p:style>
          <a:lnRef idx="1">
            <a:schemeClr val="accent6"/>
          </a:lnRef>
          <a:fillRef idx="2">
            <a:schemeClr val="accent6"/>
          </a:fillRef>
          <a:effectRef idx="1">
            <a:schemeClr val="accent6"/>
          </a:effectRef>
          <a:fontRef idx="minor">
            <a:schemeClr val="dk1"/>
          </a:fontRef>
        </p:style>
        <p:txBody>
          <a:bodyPr>
            <a:normAutofit fontScale="85000" lnSpcReduction="10000"/>
          </a:bodyPr>
          <a:lstStyle/>
          <a:p>
            <a:pPr algn="r" rtl="1"/>
            <a:r>
              <a:rPr lang="ar-SA" dirty="0" smtClean="0"/>
              <a:t>ومن هذا الاختبار يسهل تعيين الخواص الميكانيكية للمواد مثل </a:t>
            </a:r>
            <a:r>
              <a:rPr lang="ar-SA" i="1" dirty="0" smtClean="0"/>
              <a:t>مقاومـة الانحناء والصلابة والرجوعية والمتانة </a:t>
            </a:r>
            <a:r>
              <a:rPr lang="ar-SA" dirty="0" smtClean="0"/>
              <a:t>فى الانحناء علاوة على بيان مدى الإتزان الإنشائي للكمـرات ذات القطاعات والأحجام المختلفة . </a:t>
            </a:r>
            <a:endParaRPr lang="en-US" dirty="0" smtClean="0"/>
          </a:p>
          <a:p>
            <a:pPr algn="r" rtl="1"/>
            <a:r>
              <a:rPr lang="ar-SA" dirty="0" smtClean="0"/>
              <a:t>غالبا فإن اختبار الانحناء يحتاج إلى أحمال صغيرة لإتمامه لـذلك فإن ماكينات الاختبار للإنحناء بسيطة وغير مكلفة ماديا وهذه من أهم مميزات هذا الاختبار، كما أن هذا الاختبار أيضا يعبر بدقة عن خاصيتي الصلابة والر جوعية أكثر من اختبار الشد وذلـك عـن طريق تعيين سهم الانحناء (التشكل فى الانحناء ) للكمرة المختبرة بسهولة ودقة خـصوصا للمـواد القصفة مثل الحديد الزهر حيث يكون التشكل الذى يستخدم لتعيين خاصتى الصلابة والرجوعية فى </a:t>
            </a:r>
            <a:r>
              <a:rPr lang="ar-SA" b="1" u="sng" dirty="0" smtClean="0"/>
              <a:t>اختبار</a:t>
            </a:r>
            <a:r>
              <a:rPr lang="ar-EG" b="1" u="sng" dirty="0" smtClean="0"/>
              <a:t> الشد</a:t>
            </a:r>
            <a:r>
              <a:rPr lang="ar-EG" dirty="0" smtClean="0"/>
              <a:t> </a:t>
            </a:r>
            <a:r>
              <a:rPr lang="ar-SA" dirty="0" smtClean="0"/>
              <a:t>صغيراً جداً ومن الصعب تحديده بدقة فى الوقت الذي يكون في ه سهم الانحناء ذا قيمـة كبيرة مرات عديدة من قيمة التشكل المحدد من اختبار الشد . </a:t>
            </a:r>
            <a:endParaRPr lang="en-US" dirty="0" smtClean="0"/>
          </a:p>
          <a:p>
            <a:pPr algn="r" rtl="1"/>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المواد( 9)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304800"/>
            <a:ext cx="6934200" cy="5821363"/>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algn="r" rtl="1">
              <a:buNone/>
            </a:pPr>
            <a:r>
              <a:rPr lang="ar-SA" b="1" u="sng" dirty="0" smtClean="0"/>
              <a:t>إجهادات الانحناء فى حدود المرونة</a:t>
            </a:r>
            <a:endParaRPr lang="en-US" dirty="0" smtClean="0"/>
          </a:p>
          <a:p>
            <a:pPr algn="r" rtl="1">
              <a:buNone/>
            </a:pPr>
            <a:r>
              <a:rPr lang="ar-SA" dirty="0" smtClean="0"/>
              <a:t>تعيين إجهادات الانحناء فى حدود المرونة يرتكز على الافتراضات الآتية</a:t>
            </a:r>
            <a:r>
              <a:rPr lang="en-US" dirty="0" smtClean="0"/>
              <a:t>:</a:t>
            </a:r>
          </a:p>
          <a:p>
            <a:pPr algn="r" rtl="1">
              <a:buNone/>
            </a:pPr>
            <a:r>
              <a:rPr lang="ar-SA" dirty="0" smtClean="0"/>
              <a:t>١</a:t>
            </a:r>
            <a:r>
              <a:rPr lang="en-US" dirty="0" smtClean="0"/>
              <a:t>- </a:t>
            </a:r>
            <a:r>
              <a:rPr lang="ar-SA" dirty="0" smtClean="0"/>
              <a:t>مقطع الكمرة المجهدة بتأثيرعزم الانحناء يتكون من مادة متجانسة.</a:t>
            </a:r>
            <a:endParaRPr lang="en-US" dirty="0" smtClean="0"/>
          </a:p>
          <a:p>
            <a:pPr algn="r" rtl="1">
              <a:buNone/>
            </a:pPr>
            <a:r>
              <a:rPr lang="ar-EG" dirty="0" smtClean="0"/>
              <a:t> </a:t>
            </a:r>
            <a:r>
              <a:rPr lang="ar-SA" dirty="0" smtClean="0"/>
              <a:t>٢</a:t>
            </a:r>
            <a:r>
              <a:rPr lang="en-US" dirty="0" smtClean="0"/>
              <a:t>- </a:t>
            </a:r>
            <a:r>
              <a:rPr lang="ar-SA" dirty="0" smtClean="0"/>
              <a:t>تخضع مادة الكمرة أثناء تحميلها لقانون هوك أنها مجهدة فى حدود المرونة ويتبع ذلك التناسب الخطي بين الاجهاد والانفعال</a:t>
            </a:r>
            <a:r>
              <a:rPr lang="en-US" dirty="0" smtClean="0"/>
              <a:t>.</a:t>
            </a:r>
          </a:p>
          <a:p>
            <a:pPr algn="r" rtl="1">
              <a:buNone/>
            </a:pPr>
            <a:r>
              <a:rPr lang="ar-SA" dirty="0" smtClean="0"/>
              <a:t>٣</a:t>
            </a:r>
            <a:r>
              <a:rPr lang="en-US" dirty="0" smtClean="0"/>
              <a:t>- </a:t>
            </a:r>
            <a:r>
              <a:rPr lang="ar-SA" dirty="0" smtClean="0"/>
              <a:t>مقطع الكمرة ثابت فى جميع أجزائها وعلى كامل طولها</a:t>
            </a:r>
            <a:r>
              <a:rPr lang="ar-EG" dirty="0" smtClean="0"/>
              <a:t>.</a:t>
            </a:r>
            <a:endParaRPr lang="en-US" dirty="0" smtClean="0"/>
          </a:p>
          <a:p>
            <a:pPr algn="r" rtl="1">
              <a:buNone/>
            </a:pPr>
            <a:r>
              <a:rPr lang="ar-SA" dirty="0" smtClean="0"/>
              <a:t>٤</a:t>
            </a:r>
            <a:r>
              <a:rPr lang="en-US" dirty="0" smtClean="0"/>
              <a:t>- </a:t>
            </a:r>
            <a:r>
              <a:rPr lang="ar-SA" dirty="0" smtClean="0"/>
              <a:t>معاير المرونة لمادة الكمرة فى الشد يساوي معاير مرونتها فى الضغط</a:t>
            </a:r>
            <a:r>
              <a:rPr lang="en-US" dirty="0" smtClean="0"/>
              <a:t>.</a:t>
            </a:r>
          </a:p>
          <a:p>
            <a:pPr algn="r" rtl="1">
              <a:buNone/>
            </a:pPr>
            <a:r>
              <a:rPr lang="ar-EG" dirty="0" smtClean="0"/>
              <a:t> </a:t>
            </a:r>
            <a:r>
              <a:rPr lang="ar-SA" dirty="0" smtClean="0"/>
              <a:t>٥</a:t>
            </a:r>
            <a:r>
              <a:rPr lang="en-US" dirty="0" smtClean="0"/>
              <a:t>- </a:t>
            </a:r>
            <a:r>
              <a:rPr lang="ar-SA" dirty="0" smtClean="0"/>
              <a:t>القوى المؤثرة على الكمرة وردود الأفعال الناتجة تقع جميعها في مستوى واحد هو مستوى محور الكمرة</a:t>
            </a:r>
            <a:r>
              <a:rPr lang="en-US" dirty="0" smtClean="0"/>
              <a:t>.</a:t>
            </a:r>
          </a:p>
          <a:p>
            <a:pPr algn="r" rtl="1">
              <a:buNone/>
            </a:pPr>
            <a:r>
              <a:rPr lang="ar-SA" dirty="0" smtClean="0"/>
              <a:t>٦</a:t>
            </a:r>
            <a:r>
              <a:rPr lang="en-US" dirty="0" smtClean="0"/>
              <a:t>- </a:t>
            </a:r>
            <a:r>
              <a:rPr lang="ar-SA" dirty="0" smtClean="0"/>
              <a:t>مستوى أى مقطع فى الكمرة يظل كما هو مستويا بعد تأثير عزم الانحناء عليه</a:t>
            </a:r>
            <a:endParaRPr lang="en-US" dirty="0" smtClean="0"/>
          </a:p>
          <a:p>
            <a:pPr algn="r" rtl="1"/>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المواد( 9)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304800"/>
            <a:ext cx="7010400" cy="5821363"/>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algn="r" rtl="1"/>
            <a:r>
              <a:rPr lang="ar-SA" b="1" u="sng" dirty="0" smtClean="0"/>
              <a:t>انواع اختبار الانحناء </a:t>
            </a:r>
            <a:endParaRPr lang="en-US" dirty="0" smtClean="0"/>
          </a:p>
          <a:p>
            <a:pPr algn="r" rtl="1"/>
            <a:r>
              <a:rPr lang="ar-SA" dirty="0" smtClean="0"/>
              <a:t>يمكن تقسيم الاختبار تبعًا لطبيعة استخدامة إلى النوعين الرئيسيين التالين</a:t>
            </a:r>
            <a:r>
              <a:rPr lang="en-US" dirty="0" smtClean="0"/>
              <a:t>:</a:t>
            </a:r>
          </a:p>
          <a:p>
            <a:pPr algn="r" rtl="1">
              <a:buNone/>
            </a:pPr>
            <a:r>
              <a:rPr lang="ar-SA" dirty="0" smtClean="0"/>
              <a:t>1-اختبار الانحناء الكمري       </a:t>
            </a:r>
            <a:endParaRPr lang="ar-EG" dirty="0" smtClean="0"/>
          </a:p>
          <a:p>
            <a:pPr algn="r" rtl="1">
              <a:buNone/>
            </a:pPr>
            <a:r>
              <a:rPr lang="ar-SA" dirty="0" smtClean="0"/>
              <a:t> </a:t>
            </a:r>
            <a:r>
              <a:rPr lang="ar-SA" dirty="0" smtClean="0"/>
              <a:t>2-اختبار الثنى على البارد </a:t>
            </a:r>
            <a:endParaRPr lang="en-US" dirty="0" smtClean="0"/>
          </a:p>
          <a:p>
            <a:pPr algn="r" rtl="1">
              <a:buNone/>
            </a:pPr>
            <a:r>
              <a:rPr lang="ar-SA" b="1" i="1" u="sng" dirty="0" smtClean="0"/>
              <a:t>اختبار الانحناء الكمري</a:t>
            </a:r>
            <a:r>
              <a:rPr lang="ar-SA" b="1" u="sng" dirty="0" smtClean="0"/>
              <a:t>        </a:t>
            </a:r>
            <a:endParaRPr lang="en-US" dirty="0" smtClean="0"/>
          </a:p>
          <a:p>
            <a:pPr algn="r" rtl="1"/>
            <a:r>
              <a:rPr lang="ar-SA" dirty="0" smtClean="0"/>
              <a:t>فى اختبار الانحناء الكمري يتم تحميل الكمرات المختبرة بأحمال تسبب عزم انحناء حتى الكسر، حيث يتم تحديد الحمل وسهم الانحناء عند الكسر لتعيين مقاومة الانحناء وصلابة مادة الكمرة وكذلك يمكن توقيع ورسم منحنى الحمل وسهم الانحناء لتعيين لخواص الميكانيكية لمادة الكمرة المختبرة</a:t>
            </a:r>
            <a:r>
              <a:rPr lang="en-US" dirty="0" smtClean="0"/>
              <a:t>.</a:t>
            </a:r>
          </a:p>
          <a:p>
            <a:pPr algn="r" rtl="1"/>
            <a:r>
              <a:rPr lang="ar-SA" dirty="0" smtClean="0"/>
              <a:t>وتنص المواصفات القياسية على ضرورة إجراء هذا الاختبار على المواد القصفة لتحديد خاصيتى مقاومة الانحناء و الصلابة</a:t>
            </a:r>
            <a:r>
              <a:rPr lang="en-US" dirty="0" smtClean="0"/>
              <a:t>.</a:t>
            </a:r>
          </a:p>
          <a:p>
            <a:pPr algn="r" rtl="1"/>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المواد( 9)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05200" y="228601"/>
            <a:ext cx="5181600" cy="4953000"/>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algn="r" rtl="1">
              <a:buNone/>
            </a:pPr>
            <a:r>
              <a:rPr lang="ar-SA" b="1" u="sng" dirty="0" smtClean="0"/>
              <a:t>اجراء الاختبار</a:t>
            </a:r>
            <a:endParaRPr lang="en-US" dirty="0" smtClean="0"/>
          </a:p>
          <a:p>
            <a:pPr algn="r" rtl="1">
              <a:buNone/>
            </a:pPr>
            <a:r>
              <a:rPr lang="ar-SA" dirty="0" smtClean="0"/>
              <a:t>تستخدم ماكينات الاختبار العامة فى إجراء اختبار الانحناء الكمري كما تستخدم أيضا ماكينات مصممة خصيصا لهذا الغرض وهو إجراء اختبار الانحناء الكمري فقط كما هو موضح بالشكل ويشمل جهاز اختبار الانحناء الأجزاء الرئيسية </a:t>
            </a:r>
            <a:r>
              <a:rPr lang="ar-SA" dirty="0" smtClean="0"/>
              <a:t>الآتية</a:t>
            </a:r>
            <a:r>
              <a:rPr lang="en-US" dirty="0" smtClean="0"/>
              <a:t>:</a:t>
            </a:r>
            <a:endParaRPr lang="en-US" dirty="0" smtClean="0"/>
          </a:p>
          <a:p>
            <a:pPr lvl="0" algn="r" rtl="1"/>
            <a:r>
              <a:rPr lang="ar-SA" dirty="0" smtClean="0"/>
              <a:t>قواعد الارتكاز للكمرة</a:t>
            </a:r>
            <a:r>
              <a:rPr lang="en-US" dirty="0" smtClean="0"/>
              <a:t> ·</a:t>
            </a:r>
          </a:p>
          <a:p>
            <a:pPr lvl="0" algn="r" rtl="1"/>
            <a:r>
              <a:rPr lang="ar-SA" dirty="0" smtClean="0"/>
              <a:t>أجزاء التأثير بالحمل على الكمرة</a:t>
            </a:r>
            <a:r>
              <a:rPr lang="en-US" dirty="0" smtClean="0"/>
              <a:t> ·</a:t>
            </a:r>
          </a:p>
          <a:p>
            <a:pPr lvl="0" algn="r" rtl="1"/>
            <a:r>
              <a:rPr lang="ar-SA" dirty="0" smtClean="0"/>
              <a:t>قرص مدرج لبيان قيمة الحمل</a:t>
            </a:r>
            <a:r>
              <a:rPr lang="en-US" dirty="0" smtClean="0"/>
              <a:t> ·</a:t>
            </a:r>
          </a:p>
          <a:p>
            <a:pPr lvl="0" algn="r" rtl="1"/>
            <a:r>
              <a:rPr lang="ar-SA" dirty="0" smtClean="0"/>
              <a:t>أجهزة قياس سهم الانحناء أو أجهزة </a:t>
            </a:r>
            <a:endParaRPr lang="ar-EG" dirty="0" smtClean="0"/>
          </a:p>
          <a:p>
            <a:pPr lvl="0" algn="r" rtl="1"/>
            <a:r>
              <a:rPr lang="ar-SA" dirty="0" smtClean="0"/>
              <a:t>مقاييس الانفعال</a:t>
            </a:r>
            <a:r>
              <a:rPr lang="ar-EG" dirty="0" smtClean="0"/>
              <a:t> والشكل يوضح </a:t>
            </a:r>
          </a:p>
          <a:p>
            <a:pPr lvl="0" algn="r" rtl="1"/>
            <a:r>
              <a:rPr lang="ar-EG" dirty="0" smtClean="0"/>
              <a:t>(</a:t>
            </a:r>
            <a:r>
              <a:rPr lang="ar-SA" b="1" dirty="0" smtClean="0"/>
              <a:t>ماكينة اجراء </a:t>
            </a:r>
            <a:r>
              <a:rPr lang="ar-SA" b="1" dirty="0" smtClean="0"/>
              <a:t>الاختبار</a:t>
            </a:r>
            <a:r>
              <a:rPr lang="ar-EG" b="1" dirty="0" smtClean="0"/>
              <a:t>)</a:t>
            </a:r>
            <a:endParaRPr lang="en-US" dirty="0" smtClean="0"/>
          </a:p>
          <a:p>
            <a:pPr algn="r" rtl="1"/>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المواد( 9)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5" name="Picture 4"/>
          <p:cNvPicPr/>
          <p:nvPr/>
        </p:nvPicPr>
        <p:blipFill>
          <a:blip r:embed="rId2" cstate="print"/>
          <a:srcRect/>
          <a:stretch>
            <a:fillRect/>
          </a:stretch>
        </p:blipFill>
        <p:spPr bwMode="auto">
          <a:xfrm>
            <a:off x="457200" y="2286000"/>
            <a:ext cx="3555566" cy="39909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 xmlns:p14="http://schemas.microsoft.com/office/powerpoint/2010/main" val="1815402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33800" y="228600"/>
            <a:ext cx="4953000" cy="5897563"/>
          </a:xfrm>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pPr algn="r" rtl="1">
              <a:buNone/>
            </a:pPr>
            <a:r>
              <a:rPr lang="ar-SA" b="1" u="sng" dirty="0" smtClean="0"/>
              <a:t>الخواص الميكانيكية فى الانحناء</a:t>
            </a:r>
            <a:endParaRPr lang="en-US" dirty="0" smtClean="0"/>
          </a:p>
          <a:p>
            <a:pPr algn="r" rtl="1">
              <a:buNone/>
            </a:pPr>
            <a:r>
              <a:rPr lang="ar-SA" dirty="0" smtClean="0"/>
              <a:t>من أهم الخواص الميكانيكية فى الانحناء ما يلي</a:t>
            </a:r>
            <a:r>
              <a:rPr lang="en-US" dirty="0" smtClean="0"/>
              <a:t>:</a:t>
            </a:r>
          </a:p>
          <a:p>
            <a:pPr algn="r" rtl="1">
              <a:buNone/>
            </a:pPr>
            <a:r>
              <a:rPr lang="ar-SA" i="1" u="sng" dirty="0" smtClean="0"/>
              <a:t>1-مقاومة الانحناء </a:t>
            </a:r>
            <a:endParaRPr lang="en-US" i="1" u="sng" dirty="0" smtClean="0"/>
          </a:p>
          <a:p>
            <a:pPr algn="r" rtl="1">
              <a:buNone/>
            </a:pPr>
            <a:r>
              <a:rPr lang="ar-SA" dirty="0" smtClean="0"/>
              <a:t>يتم تعيين مقاومة الانحناء فى حدود المرونة بحساب إجهاد الانحناء عند حد التناسب وذلك برسم المنحنى البيانى للحمل وسهم الانحناء من واقع القراءات المعملية.</a:t>
            </a:r>
            <a:endParaRPr lang="en-US" dirty="0" smtClean="0"/>
          </a:p>
          <a:p>
            <a:pPr algn="r" rtl="1">
              <a:buNone/>
            </a:pPr>
            <a:r>
              <a:rPr lang="ar-SA" i="1" u="sng" dirty="0" smtClean="0"/>
              <a:t>2- الصلابة </a:t>
            </a:r>
            <a:r>
              <a:rPr lang="ar-SA" dirty="0" smtClean="0"/>
              <a:t>تقاس صلابة المادة بقيمة معاير المرونة لهذه المادة حيث أن الصلابة تتناسب طرديا مع معاير المرونة،</a:t>
            </a:r>
            <a:endParaRPr lang="en-US" dirty="0" smtClean="0"/>
          </a:p>
          <a:p>
            <a:pPr algn="r" rtl="1">
              <a:buNone/>
            </a:pPr>
            <a:r>
              <a:rPr lang="ar-SA" dirty="0" smtClean="0"/>
              <a:t>كذلك يمكن التعبير عن صلابة المادة (علاوة على معاير المرونة) بقيمة سهم الانحناء الأقـصى عنـد الكسر وتقارن هذه القيمة بالحدود المبينة بالمواصفات القياسية عند إجراء اختبار الانحنـاء الكمري لقبول أو رفض المواد</a:t>
            </a:r>
            <a:r>
              <a:rPr lang="en-US" dirty="0" smtClean="0"/>
              <a:t> .</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خواص ومقاومة المواد( 9)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5" name="Picture 4" descr="E:\الابحاث النهائية\2.png"/>
          <p:cNvPicPr/>
          <p:nvPr/>
        </p:nvPicPr>
        <p:blipFill>
          <a:blip r:embed="rId2" cstate="print"/>
          <a:srcRect/>
          <a:stretch>
            <a:fillRect/>
          </a:stretch>
        </p:blipFill>
        <p:spPr bwMode="auto">
          <a:xfrm>
            <a:off x="228600" y="3276600"/>
            <a:ext cx="3962400" cy="2844743"/>
          </a:xfrm>
          <a:prstGeom prst="rect">
            <a:avLst/>
          </a:prstGeom>
          <a:noFill/>
          <a:ln w="9525">
            <a:noFill/>
            <a:miter lim="800000"/>
            <a:headEnd/>
            <a:tailEnd/>
          </a:ln>
        </p:spPr>
      </p:pic>
    </p:spTree>
    <p:extLst>
      <p:ext uri="{BB962C8B-B14F-4D97-AF65-F5344CB8AC3E}">
        <p14:creationId xmlns="" xmlns:p14="http://schemas.microsoft.com/office/powerpoint/2010/main" val="1815402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1370</Words>
  <Application>Microsoft Office PowerPoint</Application>
  <PresentationFormat>On-screen Show (4:3)</PresentationFormat>
  <Paragraphs>87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سلوك المواد الهندسية تحت تأثير  الانحناء الاستاتيكي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awamy</cp:lastModifiedBy>
  <cp:revision>24</cp:revision>
  <dcterms:created xsi:type="dcterms:W3CDTF">2006-08-16T00:00:00Z</dcterms:created>
  <dcterms:modified xsi:type="dcterms:W3CDTF">2020-04-09T20:19:33Z</dcterms:modified>
</cp:coreProperties>
</file>