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57" r:id="rId14"/>
    <p:sldId id="269"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549194" y="304800"/>
            <a:ext cx="1213805" cy="1371600"/>
          </a:xfrm>
          <a:prstGeom prst="rect">
            <a:avLst/>
          </a:prstGeom>
        </p:spPr>
      </p:pic>
      <p:sp>
        <p:nvSpPr>
          <p:cNvPr id="5" name="Subtitle 2"/>
          <p:cNvSpPr>
            <a:spLocks noGrp="1"/>
          </p:cNvSpPr>
          <p:nvPr>
            <p:ph type="subTitle" idx="1"/>
          </p:nvPr>
        </p:nvSpPr>
        <p:spPr>
          <a:xfrm>
            <a:off x="1371600" y="2895600"/>
            <a:ext cx="6400800" cy="2743200"/>
          </a:xfrm>
        </p:spPr>
        <p:txBody>
          <a:bodyPr>
            <a:normAutofit lnSpcReduction="10000"/>
          </a:bodyPr>
          <a:lstStyle/>
          <a:p>
            <a:r>
              <a:rPr lang="ar-EG" sz="4300" b="1" dirty="0" smtClean="0">
                <a:solidFill>
                  <a:srgbClr val="92D050"/>
                </a:solidFill>
                <a:latin typeface="Times New Roman" pitchFamily="18" charset="0"/>
                <a:cs typeface="Times New Roman" pitchFamily="18" charset="0"/>
              </a:rPr>
              <a:t>خواص ومقاومة المواد</a:t>
            </a:r>
            <a:r>
              <a:rPr lang="en-US" sz="4000" dirty="0" smtClean="0">
                <a:solidFill>
                  <a:schemeClr val="accent4"/>
                </a:solidFill>
                <a:latin typeface="Times New Roman" pitchFamily="18" charset="0"/>
                <a:cs typeface="Times New Roman" pitchFamily="18" charset="0"/>
              </a:rPr>
              <a:t/>
            </a:r>
            <a:br>
              <a:rPr lang="en-US" sz="4000" dirty="0" smtClean="0">
                <a:solidFill>
                  <a:schemeClr val="accent4"/>
                </a:solidFill>
                <a:latin typeface="Times New Roman" pitchFamily="18" charset="0"/>
                <a:cs typeface="Times New Roman" pitchFamily="18" charset="0"/>
              </a:rPr>
            </a:br>
            <a:r>
              <a:rPr lang="ar-EG" b="1" dirty="0" smtClean="0">
                <a:solidFill>
                  <a:schemeClr val="accent5">
                    <a:lumMod val="20000"/>
                    <a:lumOff val="80000"/>
                  </a:schemeClr>
                </a:solidFill>
                <a:latin typeface="Times New Roman" pitchFamily="18" charset="0"/>
                <a:cs typeface="Times New Roman" pitchFamily="18" charset="0"/>
              </a:rPr>
              <a:t>(المحاضرة الثامنة)</a:t>
            </a:r>
          </a:p>
          <a:p>
            <a:r>
              <a:rPr lang="ar-EG" sz="4000" b="1" dirty="0" smtClean="0">
                <a:solidFill>
                  <a:schemeClr val="accent5">
                    <a:lumMod val="20000"/>
                    <a:lumOff val="80000"/>
                  </a:schemeClr>
                </a:solidFill>
              </a:rPr>
              <a:t>الفرقة الاولى</a:t>
            </a:r>
            <a:r>
              <a:rPr lang="ar-EG" sz="3000" b="1" dirty="0" smtClean="0">
                <a:solidFill>
                  <a:schemeClr val="accent5">
                    <a:lumMod val="20000"/>
                    <a:lumOff val="80000"/>
                  </a:schemeClr>
                </a:solidFill>
              </a:rPr>
              <a:t>(قسم المنتجات المعدنية والحلي)</a:t>
            </a:r>
          </a:p>
          <a:p>
            <a:r>
              <a:rPr lang="ar-EG" sz="4300" b="1" dirty="0" smtClean="0">
                <a:solidFill>
                  <a:schemeClr val="accent5">
                    <a:lumMod val="20000"/>
                    <a:lumOff val="80000"/>
                  </a:schemeClr>
                </a:solidFill>
              </a:rPr>
              <a:t>أ.م.د/ محمد العوامي محمد</a:t>
            </a:r>
          </a:p>
          <a:p>
            <a:endParaRPr lang="en-US" dirty="0"/>
          </a:p>
        </p:txBody>
      </p:sp>
    </p:spTree>
    <p:extLst>
      <p:ext uri="{BB962C8B-B14F-4D97-AF65-F5344CB8AC3E}">
        <p14:creationId xmlns="" xmlns:p14="http://schemas.microsoft.com/office/powerpoint/2010/main" val="18033314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pPr algn="r" rtl="1"/>
            <a:r>
              <a:rPr lang="ar-SA" sz="3400" b="1" u="sng" dirty="0" smtClean="0"/>
              <a:t>الخواص الميكانيكية في </a:t>
            </a:r>
            <a:r>
              <a:rPr lang="ar-SA" sz="3400" b="1" u="sng" dirty="0" smtClean="0"/>
              <a:t>الضغط</a:t>
            </a:r>
            <a:endParaRPr lang="ar-EG" sz="3400" b="1" u="sng" dirty="0" smtClean="0"/>
          </a:p>
          <a:p>
            <a:pPr algn="r" rtl="1">
              <a:buNone/>
            </a:pPr>
            <a:r>
              <a:rPr lang="ar-SA" sz="3400" b="1" u="sng" dirty="0" smtClean="0"/>
              <a:t>- المواد المطيلة</a:t>
            </a:r>
            <a:endParaRPr lang="en-US" sz="3400" dirty="0" smtClean="0"/>
          </a:p>
          <a:p>
            <a:pPr algn="r" rtl="1"/>
            <a:r>
              <a:rPr lang="ar-SA" dirty="0" smtClean="0"/>
              <a:t>فى اختبار المواد المطيلة فى الضغط، وجد أن الانفعال الحادث يتناسب مع الإجهاد كمـا فى اختبـار الشد، ويلاحظ أيضا أن قيمتي حد التناسب وإجهاد الخضوع فى الضغط والشد متطابقين فى المعادن المطيلة وبالأخص الصلب الطر ي. </a:t>
            </a:r>
            <a:endParaRPr lang="ar-EG" dirty="0" smtClean="0"/>
          </a:p>
          <a:p>
            <a:pPr algn="r" rtl="1"/>
            <a:r>
              <a:rPr lang="ar-SA" dirty="0" smtClean="0"/>
              <a:t>وكلما </a:t>
            </a:r>
            <a:r>
              <a:rPr lang="ar-SA" dirty="0" smtClean="0"/>
              <a:t>زاد الحمل على العينة يلاحظ زيادة مـساحة المقطـع ولا يحدث انهيار للمواد المطيلة . كما أنه يمكن تحديد معاير المرو نة فى اختبار الضغط حيث أنه يـساوى ميل الخط المستقيم من منحنى الإجهاد والانفعال لمنطقة المرونة كما هو الحال فى اختبار الشد وذلك للمواد المطيلة . </a:t>
            </a:r>
            <a:endParaRPr lang="ar-EG" dirty="0" smtClean="0"/>
          </a:p>
          <a:p>
            <a:pPr algn="r" rtl="1"/>
            <a:r>
              <a:rPr lang="ar-SA" dirty="0" smtClean="0"/>
              <a:t>ويمكن </a:t>
            </a:r>
            <a:r>
              <a:rPr lang="ar-SA" dirty="0" smtClean="0"/>
              <a:t>الحصول على بعض الخواص الهامة للمواد المطيلة من اختبار الضغط مثل حد التناسب وإجهاد الخضوع، ومعاير المرونة باس تخدام منحنى الإجهاد والانفعال . ويفضل أن تكـون العينات المختبرة عينات اسطوانية الشكل والنسبة المحددة بين القطر والارتفاع طبقا للموصفات</a:t>
            </a:r>
            <a:r>
              <a:rPr lang="en-US" dirty="0" smtClean="0"/>
              <a:t> .</a:t>
            </a:r>
          </a:p>
          <a:p>
            <a:pPr algn="r" rtl="1"/>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المواد( 8)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pPr algn="r" rtl="1">
              <a:buNone/>
            </a:pPr>
            <a:r>
              <a:rPr lang="ar-SA" sz="3400" b="1" u="sng" dirty="0" smtClean="0"/>
              <a:t>- المواد القصفة</a:t>
            </a:r>
            <a:endParaRPr lang="en-US" sz="3400" dirty="0" smtClean="0"/>
          </a:p>
          <a:p>
            <a:pPr algn="r" rtl="1"/>
            <a:r>
              <a:rPr lang="ar-SA" dirty="0" smtClean="0"/>
              <a:t>نظراً لأن ممطولية الحديد الزهر فى اختبار الشد صغيرة جداً لذلك فإن مقاومتـه للضغط ذات أهميـة كبرى فى التصميم . يمكن استخدام ييقام اس لتشكل بدقة عالية لقياس الانضغط للمـواد القـصفة وذلك للقيم الصغيرة من الأحمال للتأكد من دقة العلاقة بين الإجهاد والانفعال للقيم الصغيرة نسبياً، ويلاحظ أنه لا يوجد أى تناسب بين الإجهاد والانفعال للمواد القصفة فى الضغط . وتعبر العلاقـة تيلآا ة بين الإجهاد والانفعال عن قيمة معاير المرونة للمواد القصفة</a:t>
            </a:r>
            <a:r>
              <a:rPr lang="en-US" dirty="0" smtClean="0"/>
              <a:t> :</a:t>
            </a:r>
          </a:p>
          <a:p>
            <a:pPr algn="r" rtl="1"/>
            <a:r>
              <a:rPr lang="ar-SA" dirty="0" smtClean="0"/>
              <a:t>ويحدث الانهيار للمعادن القصفة فى الضغط للكسر على مستوى مائل بزاوية على محور الاجهاد بسبب قوى القص على المستوى المائل، أما المواد القصفة غير المعدنية مثل الأحجار والمواد الأ و ةسمنتي الخرسانية فإنها تنهار بتأثير قص مزدوج ويكون شكل عينات الإ ختبار فى الضغط إما على شكل مكعبات أو إسطوانات قياسية حسب المواصفات ويحدث الكسر طبقاً للقص المزودج إما على شكل هرم للعينات المكعبة والمنشورية أو شكل مخروط للعينات الاسطوانية . </a:t>
            </a:r>
            <a:endParaRPr lang="en-US" dirty="0" smtClean="0"/>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المواد( 8)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533400"/>
            <a:ext cx="6934200" cy="5592763"/>
          </a:xfrm>
        </p:spPr>
        <p:style>
          <a:lnRef idx="1">
            <a:schemeClr val="accent3"/>
          </a:lnRef>
          <a:fillRef idx="2">
            <a:schemeClr val="accent3"/>
          </a:fillRef>
          <a:effectRef idx="1">
            <a:schemeClr val="accent3"/>
          </a:effectRef>
          <a:fontRef idx="minor">
            <a:schemeClr val="dk1"/>
          </a:fontRef>
        </p:style>
        <p:txBody>
          <a:bodyPr>
            <a:normAutofit lnSpcReduction="10000"/>
          </a:bodyPr>
          <a:lstStyle/>
          <a:p>
            <a:pPr algn="r" rtl="1"/>
            <a:r>
              <a:rPr lang="ar-EG" b="1" i="1" u="sng" dirty="0" smtClean="0"/>
              <a:t>اشتراطات اجراء </a:t>
            </a:r>
            <a:r>
              <a:rPr lang="ar-SA" b="1" i="1" u="sng" dirty="0" smtClean="0"/>
              <a:t>اختبار الضغط للمعادن هي</a:t>
            </a:r>
            <a:r>
              <a:rPr lang="en-US" b="1" i="1" u="sng" dirty="0" smtClean="0"/>
              <a:t> : </a:t>
            </a:r>
            <a:r>
              <a:rPr lang="en-US" dirty="0" smtClean="0"/>
              <a:t>-</a:t>
            </a:r>
          </a:p>
          <a:p>
            <a:pPr algn="r" rtl="1">
              <a:buNone/>
            </a:pPr>
            <a:r>
              <a:rPr lang="ar-SA" dirty="0" smtClean="0"/>
              <a:t>1- يجب أن تكون العينات المختبرة اسطوانية الشكل وذلك لضمان توزيع التحميل منتظما على مسطح قطاع قاعدتى العينة</a:t>
            </a:r>
            <a:r>
              <a:rPr lang="ar-EG" dirty="0" smtClean="0"/>
              <a:t>.</a:t>
            </a:r>
            <a:endParaRPr lang="en-US" dirty="0" smtClean="0"/>
          </a:p>
          <a:p>
            <a:pPr algn="r" rtl="1">
              <a:buNone/>
            </a:pPr>
            <a:r>
              <a:rPr lang="ar-EG" dirty="0" smtClean="0"/>
              <a:t> </a:t>
            </a:r>
            <a:r>
              <a:rPr lang="ar-SA" dirty="0" smtClean="0"/>
              <a:t>٢</a:t>
            </a:r>
            <a:r>
              <a:rPr lang="en-US" dirty="0" smtClean="0"/>
              <a:t>- </a:t>
            </a:r>
            <a:r>
              <a:rPr lang="ar-SA" dirty="0" smtClean="0"/>
              <a:t>يجب أن تكون العينات المختبرة ذات إرتفاع لا يتجاوز عشرة أمثـال قطـر مقطعهـا الدائرى لضمان عدم حدوث انبعاج للعينة الذى يسبب تواجد عزوم إنحناء إضافية مـع أحمال الضغط.</a:t>
            </a:r>
            <a:endParaRPr lang="en-US" dirty="0" smtClean="0"/>
          </a:p>
          <a:p>
            <a:pPr algn="r" rtl="1">
              <a:buNone/>
            </a:pPr>
            <a:r>
              <a:rPr lang="en-US" dirty="0" smtClean="0"/>
              <a:t> </a:t>
            </a:r>
            <a:r>
              <a:rPr lang="ar-SA" dirty="0" smtClean="0"/>
              <a:t>٣</a:t>
            </a:r>
            <a:r>
              <a:rPr lang="en-US" dirty="0" smtClean="0"/>
              <a:t>- </a:t>
            </a:r>
            <a:r>
              <a:rPr lang="ar-SA" dirty="0" smtClean="0"/>
              <a:t>يجب أن يكون سطحي نهايتي العينة المختبرة مستويين ومتوازيين وعموديين علـى محـور العينة حتى يكون الحمل المؤثر محورياً على العينة ٠</a:t>
            </a:r>
            <a:endParaRPr lang="en-US" dirty="0" smtClean="0"/>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المواد( 8)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0" y="381000"/>
            <a:ext cx="5638800" cy="4800599"/>
          </a:xfrm>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pPr algn="r" rtl="1"/>
            <a:r>
              <a:rPr lang="ar-SA" b="1" u="sng" dirty="0" smtClean="0"/>
              <a:t>انهيار عينات الاختبار تحت تأثير أحمال </a:t>
            </a:r>
            <a:r>
              <a:rPr lang="ar-SA" b="1" u="sng" dirty="0" smtClean="0"/>
              <a:t>الضغط</a:t>
            </a:r>
            <a:endParaRPr lang="ar-EG" b="1" u="sng" dirty="0" smtClean="0"/>
          </a:p>
          <a:p>
            <a:pPr algn="r" rtl="1"/>
            <a:r>
              <a:rPr lang="ar-SA" b="1" i="1" u="sng" dirty="0" smtClean="0"/>
              <a:t>الانهيار في المعادن المطيلة</a:t>
            </a:r>
            <a:endParaRPr lang="en-US" i="1" dirty="0" smtClean="0"/>
          </a:p>
          <a:p>
            <a:pPr algn="r" rtl="1"/>
            <a:r>
              <a:rPr lang="ar-SA" dirty="0" smtClean="0"/>
              <a:t>نلاحظ أن العينات المختبرة من المعادن المطيلة تحت تأثير أحمال الضغط لا يحدث لها كسر لأنهـا تتفلطح بالضغط وتحافظ العينة على زيادة تفلطحها الاسطوانى مع زيادة أحمال الضغط ولكـن يحدث الانهيار بالتشقق حيث تظهر شروخ سطحية رأسية متوازية مع محور التحميل للعينة كمـا هو موضح </a:t>
            </a:r>
            <a:r>
              <a:rPr lang="ar-SA" dirty="0" smtClean="0"/>
              <a:t>ب</a:t>
            </a:r>
            <a:r>
              <a:rPr lang="ar-EG" dirty="0" smtClean="0"/>
              <a:t>ال</a:t>
            </a:r>
            <a:r>
              <a:rPr lang="ar-SA" dirty="0" smtClean="0"/>
              <a:t>شكل </a:t>
            </a:r>
            <a:r>
              <a:rPr lang="ar-EG" dirty="0" smtClean="0"/>
              <a:t>.</a:t>
            </a:r>
          </a:p>
          <a:p>
            <a:pPr algn="r" rtl="1"/>
            <a:r>
              <a:rPr lang="ar-SA" dirty="0" smtClean="0"/>
              <a:t>ويتوقف </a:t>
            </a:r>
            <a:r>
              <a:rPr lang="ar-SA" dirty="0" smtClean="0"/>
              <a:t>ظهور هذه الشروخ الرأسية على مـدى مرونـة المعـدن وممطوليته أيضا على مدى قابلية المعدن للسحب والطرق وتحمله للإجهادات العالية فوق حـد المرونة فى اختبار الضغط ويعتبر ظهور التشققات وقيمة الحمل المؤثر هو دليل علـى قبـول أو رفض العينات المطيلة المختبرة.</a:t>
            </a:r>
            <a:endParaRPr lang="en-US" dirty="0" smtClean="0"/>
          </a:p>
          <a:p>
            <a:pPr algn="r" rtl="1"/>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المواد( 8)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pic>
        <p:nvPicPr>
          <p:cNvPr id="6146" name="Picture 2"/>
          <p:cNvPicPr>
            <a:picLocks noChangeAspect="1" noChangeArrowheads="1"/>
          </p:cNvPicPr>
          <p:nvPr/>
        </p:nvPicPr>
        <p:blipFill>
          <a:blip r:embed="rId2" cstate="print"/>
          <a:srcRect/>
          <a:stretch>
            <a:fillRect/>
          </a:stretch>
        </p:blipFill>
        <p:spPr bwMode="auto">
          <a:xfrm>
            <a:off x="457200" y="4191000"/>
            <a:ext cx="5210175" cy="1905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 xmlns:p14="http://schemas.microsoft.com/office/powerpoint/2010/main" val="57773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4600" y="381001"/>
            <a:ext cx="6172200" cy="4343399"/>
          </a:xfrm>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pPr algn="r" rtl="1">
              <a:buNone/>
            </a:pPr>
            <a:r>
              <a:rPr lang="ar-SA" b="1" u="sng" dirty="0" smtClean="0"/>
              <a:t>الانهيار في المعادن نصف المطيلة والقصفة</a:t>
            </a:r>
            <a:endParaRPr lang="en-US" dirty="0" smtClean="0"/>
          </a:p>
          <a:p>
            <a:pPr algn="r" rtl="1"/>
            <a:r>
              <a:rPr lang="ar-SA" dirty="0" smtClean="0"/>
              <a:t>بالنسبة للمعاد ن نصف المطيلة يحدث انضغاط لهذه المعادن تحت تأثير أحمال الضغط حسب قيمة الممطولية ومرونة المعدن ثم يحدث الانهيار على مستويات مائلة بزاوية تميل على الأفقى تتوقـف قيمتها على قيمة زاوية الاحتكاك </a:t>
            </a:r>
            <a:r>
              <a:rPr lang="ar-SA" dirty="0" smtClean="0"/>
              <a:t>الداخلي </a:t>
            </a:r>
            <a:r>
              <a:rPr lang="ar-SA" dirty="0" smtClean="0"/>
              <a:t>بين جزيئات المعدن والتى تزداد قيمتها بزيادة حجـم الجزيئات بالمعدن المختبر وقد تظهر بعض التشققات السطحية قبل الانهيار كما يحدث فى المعادن المطيلة </a:t>
            </a:r>
            <a:r>
              <a:rPr lang="ar-SA" dirty="0" smtClean="0"/>
              <a:t>.</a:t>
            </a:r>
            <a:endParaRPr lang="ar-EG" dirty="0" smtClean="0"/>
          </a:p>
          <a:p>
            <a:pPr algn="r" rtl="1"/>
            <a:r>
              <a:rPr lang="ar-SA" sz="3100" dirty="0" smtClean="0"/>
              <a:t>أما </a:t>
            </a:r>
            <a:r>
              <a:rPr lang="ar-SA" sz="3100" dirty="0" smtClean="0"/>
              <a:t>بالنسبة للمعادن القصفة فيحدث انضغاط بسيط جدا ثم يحد ث الكسر على مستوى يمل بزاوية</a:t>
            </a:r>
            <a:r>
              <a:rPr lang="en-US" sz="3100" dirty="0" smtClean="0"/>
              <a:t> (θ </a:t>
            </a:r>
            <a:r>
              <a:rPr lang="en-US" sz="3100" dirty="0" smtClean="0"/>
              <a:t>)</a:t>
            </a:r>
            <a:r>
              <a:rPr lang="ar-SA" sz="3100" dirty="0" smtClean="0"/>
              <a:t>مع </a:t>
            </a:r>
            <a:r>
              <a:rPr lang="ar-SA" sz="3100" dirty="0" smtClean="0"/>
              <a:t>المستوى الأفقى كما هو موضح </a:t>
            </a:r>
            <a:r>
              <a:rPr lang="ar-SA" sz="3100" dirty="0" smtClean="0"/>
              <a:t>ب</a:t>
            </a:r>
            <a:r>
              <a:rPr lang="ar-EG" sz="3100" dirty="0" smtClean="0"/>
              <a:t>ال</a:t>
            </a:r>
            <a:r>
              <a:rPr lang="ar-SA" sz="3100" dirty="0" smtClean="0"/>
              <a:t>شكل وتزداد </a:t>
            </a:r>
            <a:r>
              <a:rPr lang="ar-SA" sz="3100" dirty="0" smtClean="0"/>
              <a:t>هذه الزاويـة عـن مثيلتها فى المواد نصف </a:t>
            </a:r>
            <a:r>
              <a:rPr lang="ar-SA" sz="3100" dirty="0" smtClean="0"/>
              <a:t>المطيلة </a:t>
            </a:r>
            <a:r>
              <a:rPr lang="ar-SA" sz="3100" dirty="0" smtClean="0"/>
              <a:t>لكبر جزيئات المعدن ولا تظهر أى تشققات بسطح العينة المختبرة قبل </a:t>
            </a:r>
            <a:r>
              <a:rPr lang="ar-SA" sz="3100" dirty="0" smtClean="0"/>
              <a:t>الكسر</a:t>
            </a:r>
            <a:r>
              <a:rPr lang="ar-EG" sz="3100" dirty="0" smtClean="0"/>
              <a:t>.</a:t>
            </a:r>
            <a:endParaRPr lang="en-US" sz="3100" dirty="0" smtClean="0"/>
          </a:p>
          <a:p>
            <a:endParaRPr lang="ar-EG" dirty="0"/>
          </a:p>
        </p:txBody>
      </p:sp>
      <p:pic>
        <p:nvPicPr>
          <p:cNvPr id="7170" name="Picture 2"/>
          <p:cNvPicPr>
            <a:picLocks noChangeAspect="1" noChangeArrowheads="1"/>
          </p:cNvPicPr>
          <p:nvPr/>
        </p:nvPicPr>
        <p:blipFill>
          <a:blip r:embed="rId2" cstate="print"/>
          <a:srcRect/>
          <a:stretch>
            <a:fillRect/>
          </a:stretch>
        </p:blipFill>
        <p:spPr bwMode="auto">
          <a:xfrm>
            <a:off x="304800" y="3962400"/>
            <a:ext cx="5095875" cy="226695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6"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المواد( 8)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533400" y="3352800"/>
            <a:ext cx="8229600" cy="2163763"/>
          </a:xfrm>
        </p:spPr>
        <p:style>
          <a:lnRef idx="1">
            <a:schemeClr val="accent1"/>
          </a:lnRef>
          <a:fillRef idx="2">
            <a:schemeClr val="accent1"/>
          </a:fillRef>
          <a:effectRef idx="1">
            <a:schemeClr val="accent1"/>
          </a:effectRef>
          <a:fontRef idx="minor">
            <a:schemeClr val="dk1"/>
          </a:fontRef>
        </p:style>
        <p:txBody>
          <a:bodyPr/>
          <a:lstStyle/>
          <a:p>
            <a:pPr algn="ctr">
              <a:buNone/>
            </a:pPr>
            <a:endParaRPr lang="ar-EG" b="1" u="sng" dirty="0" smtClean="0">
              <a:solidFill>
                <a:srgbClr val="0070C0"/>
              </a:solidFill>
              <a:latin typeface="Andalus" pitchFamily="18" charset="-78"/>
              <a:cs typeface="Andalus" pitchFamily="18" charset="-78"/>
            </a:endParaRPr>
          </a:p>
          <a:p>
            <a:pPr algn="ctr">
              <a:buNone/>
            </a:pPr>
            <a:r>
              <a:rPr lang="ar-EG" b="1" u="sng" dirty="0" smtClean="0">
                <a:solidFill>
                  <a:srgbClr val="0070C0"/>
                </a:solidFill>
                <a:latin typeface="Andalus" pitchFamily="18" charset="-78"/>
                <a:cs typeface="Andalus" pitchFamily="18" charset="-78"/>
              </a:rPr>
              <a:t>والى لقاء آخر في المحاضرة القادمة ان شاء الله</a:t>
            </a:r>
          </a:p>
          <a:p>
            <a:pPr algn="ctr">
              <a:buNone/>
            </a:pPr>
            <a:r>
              <a:rPr lang="ar-EG" b="1" u="sng" dirty="0" smtClean="0">
                <a:solidFill>
                  <a:srgbClr val="0070C0"/>
                </a:solidFill>
                <a:latin typeface="Andalus" pitchFamily="18" charset="-78"/>
                <a:cs typeface="Andalus" pitchFamily="18" charset="-78"/>
              </a:rPr>
              <a:t>والسلام عليكم ورحمة الله</a:t>
            </a:r>
          </a:p>
          <a:p>
            <a:endParaRPr lang="ar-EG" dirty="0"/>
          </a:p>
        </p:txBody>
      </p:sp>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المواد( 8)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74638"/>
            <a:ext cx="6781800" cy="1143000"/>
          </a:xfrm>
        </p:spPr>
        <p:txBody>
          <a:bodyPr>
            <a:normAutofit fontScale="90000"/>
          </a:bodyPr>
          <a:lstStyle/>
          <a:p>
            <a:r>
              <a:rPr lang="ar-SA" b="1" u="sng" dirty="0" smtClean="0">
                <a:solidFill>
                  <a:srgbClr val="00B050"/>
                </a:solidFill>
              </a:rPr>
              <a:t>سلوك المواد الهندسية تحت تأثير أحمال الضغط</a:t>
            </a:r>
            <a:endParaRPr lang="en-US" dirty="0">
              <a:solidFill>
                <a:srgbClr val="00B050"/>
              </a:solidFill>
            </a:endParaRPr>
          </a:p>
        </p:txBody>
      </p:sp>
      <p:sp>
        <p:nvSpPr>
          <p:cNvPr id="3" name="Content Placeholder 2"/>
          <p:cNvSpPr>
            <a:spLocks noGrp="1"/>
          </p:cNvSpPr>
          <p:nvPr>
            <p:ph idx="1"/>
          </p:nvPr>
        </p:nvSpPr>
        <p:spPr>
          <a:xfrm>
            <a:off x="457200" y="1981200"/>
            <a:ext cx="8229600" cy="4144963"/>
          </a:xfrm>
        </p:spPr>
        <p:style>
          <a:lnRef idx="1">
            <a:schemeClr val="accent3"/>
          </a:lnRef>
          <a:fillRef idx="2">
            <a:schemeClr val="accent3"/>
          </a:fillRef>
          <a:effectRef idx="1">
            <a:schemeClr val="accent3"/>
          </a:effectRef>
          <a:fontRef idx="minor">
            <a:schemeClr val="dk1"/>
          </a:fontRef>
        </p:style>
        <p:txBody>
          <a:bodyPr>
            <a:normAutofit lnSpcReduction="10000"/>
          </a:bodyPr>
          <a:lstStyle/>
          <a:p>
            <a:pPr algn="r" rtl="1">
              <a:buNone/>
            </a:pPr>
            <a:r>
              <a:rPr lang="ar-EG" b="1" i="1" u="sng" dirty="0" smtClean="0"/>
              <a:t>مقدمة</a:t>
            </a:r>
          </a:p>
          <a:p>
            <a:pPr algn="r" rtl="1">
              <a:buNone/>
            </a:pPr>
            <a:r>
              <a:rPr lang="ar-SA" dirty="0" smtClean="0"/>
              <a:t>إن </a:t>
            </a:r>
            <a:r>
              <a:rPr lang="ar-SA" dirty="0" smtClean="0"/>
              <a:t>اتجاه الحمل المؤثر لاختبار الضغط ما هو إلا حالة عكسية لاتجـاه الحمـل فى اختبـار الـشد </a:t>
            </a:r>
            <a:r>
              <a:rPr lang="ar-EG" dirty="0" smtClean="0"/>
              <a:t>, </a:t>
            </a:r>
            <a:r>
              <a:rPr lang="ar-SA" dirty="0" smtClean="0"/>
              <a:t>ويستخدم اختبار الضغط عادة كأساس لقبول المواد غـير المعدنيـة مثـل الخرسـانة والحجـارة والأخشاب </a:t>
            </a:r>
            <a:r>
              <a:rPr lang="ar-SA" dirty="0" smtClean="0"/>
              <a:t>.</a:t>
            </a:r>
            <a:endParaRPr lang="ar-EG" dirty="0" smtClean="0"/>
          </a:p>
          <a:p>
            <a:pPr algn="r" rtl="1">
              <a:buNone/>
            </a:pPr>
            <a:r>
              <a:rPr lang="ar-SA" dirty="0" smtClean="0"/>
              <a:t>و </a:t>
            </a:r>
            <a:r>
              <a:rPr lang="ar-SA" dirty="0" smtClean="0"/>
              <a:t>اختبار الضغط نادراً ما تنص عليه الموصفات القياسية لقبو ل الخامات المعدنية نظـراً لأن اختبار الشد للمعادن يعطى الخواص اللازمة والهامة عن تلك المواد </a:t>
            </a:r>
            <a:r>
              <a:rPr lang="ar-SA" dirty="0" smtClean="0"/>
              <a:t>.</a:t>
            </a:r>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المواد( 8)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381000"/>
            <a:ext cx="6934200" cy="5745163"/>
          </a:xfrm>
        </p:spPr>
        <p:style>
          <a:lnRef idx="1">
            <a:schemeClr val="accent3"/>
          </a:lnRef>
          <a:fillRef idx="2">
            <a:schemeClr val="accent3"/>
          </a:fillRef>
          <a:effectRef idx="1">
            <a:schemeClr val="accent3"/>
          </a:effectRef>
          <a:fontRef idx="minor">
            <a:schemeClr val="dk1"/>
          </a:fontRef>
        </p:style>
        <p:txBody>
          <a:bodyPr/>
          <a:lstStyle/>
          <a:p>
            <a:pPr algn="r" rtl="1">
              <a:buNone/>
            </a:pPr>
            <a:r>
              <a:rPr lang="ar-EG" b="1" i="1" u="sng" dirty="0" smtClean="0"/>
              <a:t>هدف الاختبار</a:t>
            </a:r>
          </a:p>
          <a:p>
            <a:pPr algn="r" rtl="1"/>
            <a:r>
              <a:rPr lang="ar-SA" dirty="0" smtClean="0"/>
              <a:t>الغرض </a:t>
            </a:r>
            <a:r>
              <a:rPr lang="ar-SA" dirty="0" smtClean="0"/>
              <a:t>الأساسـى مـن إجـراء اختبارات الضغط للمواد المعدنية وغير المعدنية هو بيان الخوا ص الميكانيكية لهذه المواد فى الـضغط فمثلا فى المواد المطيلة تتمكن من تعيين بعض الخواص مثل إجهاد الخضوع والرجوعية المرنة وكذلك معاير المرونة، وأما بالنسبة للمواد القصفة فيتم تعيين مقاومة الـضغط القـصوى </a:t>
            </a:r>
            <a:r>
              <a:rPr lang="ar-SA" dirty="0" smtClean="0"/>
              <a:t>.</a:t>
            </a:r>
            <a:endParaRPr lang="ar-EG" dirty="0" smtClean="0"/>
          </a:p>
          <a:p>
            <a:pPr algn="r" rtl="1"/>
            <a:r>
              <a:rPr lang="ar-SA" dirty="0" smtClean="0"/>
              <a:t>إذا </a:t>
            </a:r>
            <a:r>
              <a:rPr lang="ar-SA" dirty="0" smtClean="0"/>
              <a:t>استخدم اختبار الـضغط للحكم على المواد فإنه يعين منه المقاومة القصوى للضغط فقط .</a:t>
            </a:r>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المواد( 8)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381000"/>
            <a:ext cx="6858000" cy="5745163"/>
          </a:xfrm>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lgn="r" rtl="1"/>
            <a:r>
              <a:rPr lang="ar-SA" sz="2800" b="1" i="1" u="sng" dirty="0" smtClean="0"/>
              <a:t>الصعوبات والعوامل التى </a:t>
            </a:r>
            <a:r>
              <a:rPr lang="ar-EG" sz="2800" b="1" i="1" u="sng" dirty="0" smtClean="0"/>
              <a:t>تؤثر على</a:t>
            </a:r>
            <a:r>
              <a:rPr lang="ar-SA" sz="2800" b="1" i="1" u="sng" dirty="0" smtClean="0"/>
              <a:t> </a:t>
            </a:r>
            <a:r>
              <a:rPr lang="ar-SA" sz="2800" b="1" i="1" u="sng" dirty="0" smtClean="0"/>
              <a:t>نتائج </a:t>
            </a:r>
            <a:r>
              <a:rPr lang="ar-SA" sz="2800" b="1" i="1" u="sng" dirty="0" smtClean="0"/>
              <a:t>اختبار</a:t>
            </a:r>
            <a:r>
              <a:rPr lang="ar-EG" sz="2800" b="1" i="1" u="sng" dirty="0" smtClean="0"/>
              <a:t> الضغط:</a:t>
            </a:r>
          </a:p>
          <a:p>
            <a:pPr algn="r" rtl="1">
              <a:buNone/>
            </a:pPr>
            <a:r>
              <a:rPr lang="ar-SA" sz="2800" dirty="0" smtClean="0"/>
              <a:t>١</a:t>
            </a:r>
            <a:r>
              <a:rPr lang="en-US" sz="2800" dirty="0" smtClean="0"/>
              <a:t> -</a:t>
            </a:r>
            <a:r>
              <a:rPr lang="ar-SA" sz="2800" dirty="0" smtClean="0"/>
              <a:t>التأثير بحمل الضغط يجب أن يكون محوريا ولكن يصعب تحقيق التأثير المحورى على العينة أثنـاء </a:t>
            </a:r>
            <a:r>
              <a:rPr lang="ar-SA" sz="2800" dirty="0" smtClean="0"/>
              <a:t>الاختبار</a:t>
            </a:r>
            <a:r>
              <a:rPr lang="en-US" sz="2800" dirty="0" smtClean="0"/>
              <a:t>.</a:t>
            </a:r>
            <a:endParaRPr lang="en-US" sz="2800" dirty="0" smtClean="0"/>
          </a:p>
          <a:p>
            <a:pPr algn="r" rtl="1">
              <a:buNone/>
            </a:pPr>
            <a:r>
              <a:rPr lang="en-US" sz="2800" dirty="0" smtClean="0"/>
              <a:t> </a:t>
            </a:r>
            <a:r>
              <a:rPr lang="ar-SA" sz="2800" dirty="0" smtClean="0"/>
              <a:t>٢</a:t>
            </a:r>
            <a:r>
              <a:rPr lang="en-US" sz="2800" dirty="0" smtClean="0"/>
              <a:t> -</a:t>
            </a:r>
            <a:r>
              <a:rPr lang="ar-SA" sz="2800" dirty="0" smtClean="0"/>
              <a:t>عدم الاتزان المؤكد للعينة المختبرة فى التحميل بالضغط إذا ما قورن بالتحميل فى الشد </a:t>
            </a:r>
            <a:r>
              <a:rPr lang="en-US" sz="2800" dirty="0" smtClean="0"/>
              <a:t>.</a:t>
            </a:r>
            <a:endParaRPr lang="en-US" sz="2800" dirty="0" smtClean="0"/>
          </a:p>
          <a:p>
            <a:pPr algn="r" rtl="1">
              <a:buNone/>
            </a:pPr>
            <a:r>
              <a:rPr lang="ar-SA" sz="2800" dirty="0" smtClean="0"/>
              <a:t>٣</a:t>
            </a:r>
            <a:r>
              <a:rPr lang="en-US" sz="2800" dirty="0" smtClean="0"/>
              <a:t> </a:t>
            </a:r>
            <a:r>
              <a:rPr lang="en-US" sz="2800" dirty="0" smtClean="0"/>
              <a:t>-</a:t>
            </a:r>
            <a:r>
              <a:rPr lang="ar-SA" sz="2800" dirty="0" smtClean="0"/>
              <a:t>تواجد الاحتكاك بين سطحى رأس ماكينة الاختبار وبين سطحى نهايتى العينة المختـبرة وهـذا الاحتكاك يغير نتائج الاختبار عن نظيراتها من العينات المختبرة فى الضغط بدون </a:t>
            </a:r>
            <a:r>
              <a:rPr lang="ar-SA" sz="2800" dirty="0" smtClean="0"/>
              <a:t>احتكاك</a:t>
            </a:r>
            <a:r>
              <a:rPr lang="en-US" sz="2800" dirty="0" smtClean="0"/>
              <a:t>.</a:t>
            </a:r>
            <a:endParaRPr lang="en-US" sz="2800" dirty="0" smtClean="0"/>
          </a:p>
          <a:p>
            <a:pPr algn="r" rtl="1">
              <a:buNone/>
            </a:pPr>
            <a:r>
              <a:rPr lang="ar-SA" sz="2800" dirty="0" smtClean="0"/>
              <a:t>٤</a:t>
            </a:r>
            <a:r>
              <a:rPr lang="en-US" sz="2800" dirty="0" smtClean="0"/>
              <a:t> </a:t>
            </a:r>
            <a:r>
              <a:rPr lang="en-US" sz="2800" dirty="0" smtClean="0"/>
              <a:t>-</a:t>
            </a:r>
            <a:r>
              <a:rPr lang="ar-SA" sz="2800" dirty="0" smtClean="0"/>
              <a:t>الكبر النسبي لمساحة مقطع العينات المختبرة فى الضغط ليحدث إتزان للعينة أث نـاء التحميـل، ويتسبب ذلك فى </a:t>
            </a:r>
            <a:r>
              <a:rPr lang="ar-SA" sz="2800" dirty="0" smtClean="0"/>
              <a:t>ضرورة </a:t>
            </a:r>
            <a:r>
              <a:rPr lang="ar-SA" sz="2800" dirty="0" smtClean="0"/>
              <a:t>تواجد ماكينات ذات سعات عالية أو استخدام عينات صغيرة تـؤثر على نتائج الاختبار </a:t>
            </a:r>
            <a:r>
              <a:rPr lang="en-US" sz="2800" dirty="0" smtClean="0"/>
              <a:t>.</a:t>
            </a:r>
            <a:endParaRPr lang="en-US" sz="2800" dirty="0" smtClean="0"/>
          </a:p>
          <a:p>
            <a:pPr algn="r" rtl="1">
              <a:buNone/>
            </a:pPr>
            <a:r>
              <a:rPr lang="ar-SA" sz="2800" dirty="0" smtClean="0"/>
              <a:t>٥</a:t>
            </a:r>
            <a:r>
              <a:rPr lang="en-US" sz="2800" dirty="0" smtClean="0"/>
              <a:t> </a:t>
            </a:r>
            <a:r>
              <a:rPr lang="en-US" sz="2800" dirty="0" smtClean="0"/>
              <a:t>-</a:t>
            </a:r>
            <a:r>
              <a:rPr lang="ar-SA" sz="2800" dirty="0" smtClean="0"/>
              <a:t>العينات ذات السمك البسيط التى يكون ارتفاعها كبير تسبب حدوث انبعاج أثناء الاختبار مما ينـتج عنـها عدم دقة نتائج الاختبار</a:t>
            </a:r>
            <a:r>
              <a:rPr lang="en-US" sz="2800" dirty="0" smtClean="0"/>
              <a:t> .</a:t>
            </a:r>
          </a:p>
          <a:p>
            <a:pPr algn="r" rtl="1"/>
            <a:endParaRPr lang="en-US" sz="2800" b="1" i="1" u="sng"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المواد( 8)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3600" y="381001"/>
            <a:ext cx="6553200" cy="5410200"/>
          </a:xfrm>
        </p:spPr>
        <p:style>
          <a:lnRef idx="1">
            <a:schemeClr val="accent3"/>
          </a:lnRef>
          <a:fillRef idx="2">
            <a:schemeClr val="accent3"/>
          </a:fillRef>
          <a:effectRef idx="1">
            <a:schemeClr val="accent3"/>
          </a:effectRef>
          <a:fontRef idx="minor">
            <a:schemeClr val="dk1"/>
          </a:fontRef>
        </p:style>
        <p:txBody>
          <a:bodyPr>
            <a:normAutofit/>
          </a:bodyPr>
          <a:lstStyle/>
          <a:p>
            <a:pPr algn="r" rtl="1">
              <a:buNone/>
            </a:pPr>
            <a:r>
              <a:rPr lang="ar-SA" sz="2800" b="1" u="sng" dirty="0" smtClean="0"/>
              <a:t>دراسة سلوك المواد المعدنية تحت تأثير أحمال الضغط</a:t>
            </a:r>
            <a:r>
              <a:rPr lang="ar-EG" sz="2800" b="1" u="sng" dirty="0" smtClean="0"/>
              <a:t>:</a:t>
            </a:r>
          </a:p>
          <a:p>
            <a:pPr algn="r" rtl="1">
              <a:buNone/>
            </a:pPr>
            <a:r>
              <a:rPr lang="ar-SA" sz="2400" dirty="0" smtClean="0"/>
              <a:t>عندما تتعرض عينة إسطونية الشكل من المواد المعدنية إلى حمل ضغط فإنها تنضغط ويتسبب ذلك أن تأخذ ا لعينة الشكل </a:t>
            </a:r>
            <a:r>
              <a:rPr lang="ar-EG" sz="2400" dirty="0" smtClean="0"/>
              <a:t>البرميلي(</a:t>
            </a:r>
            <a:r>
              <a:rPr lang="en-US" sz="2400" dirty="0" smtClean="0"/>
              <a:t>Barrel</a:t>
            </a:r>
            <a:r>
              <a:rPr lang="ar-SA" sz="2400" dirty="0" smtClean="0"/>
              <a:t>) نتيجة للزيادة فى العرض المصاحبة للنقص فى الارتفـاع، وتواجد قوى الاحتكاك بين العينة عند تقاطع نهايتيها المحملتين ورأس ماكينة الاختبار يسبب قلـة الزيادة فى العرض عند مقاطع </a:t>
            </a:r>
            <a:r>
              <a:rPr lang="ar-EG" sz="2400" dirty="0" smtClean="0"/>
              <a:t>نها</a:t>
            </a:r>
            <a:r>
              <a:rPr lang="ar-SA" sz="2400" dirty="0" smtClean="0"/>
              <a:t>يتى العينة المختبرة عنها فى مقطع منتصف العينة بشكل تدريجيى تبعا لمدى تأثير </a:t>
            </a:r>
            <a:r>
              <a:rPr lang="ar-SA" sz="2400" dirty="0" smtClean="0"/>
              <a:t>قوى </a:t>
            </a:r>
            <a:r>
              <a:rPr lang="ar-SA" sz="2400" dirty="0" smtClean="0"/>
              <a:t>الاحتكاك كما هو موضح </a:t>
            </a:r>
            <a:r>
              <a:rPr lang="ar-SA" sz="2400" dirty="0" smtClean="0"/>
              <a:t>بالشكل</a:t>
            </a:r>
            <a:r>
              <a:rPr lang="ar-SA" sz="2400" dirty="0" smtClean="0"/>
              <a:t>( ٣- ١</a:t>
            </a:r>
            <a:r>
              <a:rPr lang="en-US" sz="2400" dirty="0" smtClean="0"/>
              <a:t>.(</a:t>
            </a:r>
            <a:endParaRPr lang="ar-EG" sz="2400" b="1" u="sng" dirty="0" smtClean="0"/>
          </a:p>
          <a:p>
            <a:pPr algn="r" rtl="1">
              <a:buNone/>
            </a:pPr>
            <a:endParaRPr lang="en-US" sz="2800"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المواد( 8)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pic>
        <p:nvPicPr>
          <p:cNvPr id="1026" name="Picture 2"/>
          <p:cNvPicPr>
            <a:picLocks noChangeAspect="1" noChangeArrowheads="1"/>
          </p:cNvPicPr>
          <p:nvPr/>
        </p:nvPicPr>
        <p:blipFill>
          <a:blip r:embed="rId2" cstate="print"/>
          <a:srcRect/>
          <a:stretch>
            <a:fillRect/>
          </a:stretch>
        </p:blipFill>
        <p:spPr bwMode="auto">
          <a:xfrm>
            <a:off x="609599" y="3810000"/>
            <a:ext cx="5568043" cy="23622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 xmlns:p14="http://schemas.microsoft.com/office/powerpoint/2010/main" val="1815402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4600" y="228601"/>
            <a:ext cx="6172200" cy="4953000"/>
          </a:xfrm>
        </p:spPr>
        <p:style>
          <a:lnRef idx="1">
            <a:schemeClr val="accent3"/>
          </a:lnRef>
          <a:fillRef idx="2">
            <a:schemeClr val="accent3"/>
          </a:fillRef>
          <a:effectRef idx="1">
            <a:schemeClr val="accent3"/>
          </a:effectRef>
          <a:fontRef idx="minor">
            <a:schemeClr val="dk1"/>
          </a:fontRef>
        </p:style>
        <p:txBody>
          <a:bodyPr>
            <a:normAutofit/>
          </a:bodyPr>
          <a:lstStyle/>
          <a:p>
            <a:pPr algn="r" rtl="1">
              <a:buNone/>
            </a:pPr>
            <a:r>
              <a:rPr lang="ar-SA" sz="2800" b="1" i="1" u="sng" dirty="0" smtClean="0"/>
              <a:t>سلوك المواد المعدنية المطيلة </a:t>
            </a:r>
            <a:r>
              <a:rPr lang="en-US" sz="2800" b="1" i="1" u="sng" dirty="0" smtClean="0"/>
              <a:t> Ductile Materials</a:t>
            </a:r>
            <a:endParaRPr lang="en-US" sz="2800" b="1" i="1" dirty="0" smtClean="0"/>
          </a:p>
          <a:p>
            <a:pPr algn="r" rtl="1">
              <a:buNone/>
            </a:pPr>
            <a:r>
              <a:rPr lang="ar-SA" sz="2800" dirty="0" smtClean="0"/>
              <a:t>إذا اختبرت عينة من معدن مطيل مثل الصلب الطرى فى الضغط حتى حد المرونـة فإننـا نلاحـظ تواجد جزء مستقيم بمنحنى الحمل والتشكيل حتى حد التناسب كذلك يوجد منطقـة للخـضوع، واستمرار التحميل فوق حد المرونة فإن العينة يزيد انضغاطها ثم تتفلطح بدون حدوث كسر للعينة مهما زاد التحميل كما يتضح فى </a:t>
            </a:r>
            <a:r>
              <a:rPr lang="ar-EG" sz="2800" dirty="0" smtClean="0"/>
              <a:t>ال</a:t>
            </a:r>
            <a:r>
              <a:rPr lang="ar-SA" sz="2800" dirty="0" smtClean="0"/>
              <a:t>شكل </a:t>
            </a:r>
            <a:r>
              <a:rPr lang="en-US" sz="2800" dirty="0" smtClean="0"/>
              <a:t> </a:t>
            </a:r>
            <a:r>
              <a:rPr lang="en-US" dirty="0" smtClean="0"/>
              <a:t>.</a:t>
            </a:r>
          </a:p>
          <a:p>
            <a:pPr algn="r" rtl="1"/>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المواد( 8)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pic>
        <p:nvPicPr>
          <p:cNvPr id="2050" name="Picture 2"/>
          <p:cNvPicPr>
            <a:picLocks noChangeAspect="1" noChangeArrowheads="1"/>
          </p:cNvPicPr>
          <p:nvPr/>
        </p:nvPicPr>
        <p:blipFill>
          <a:blip r:embed="rId2" cstate="print"/>
          <a:srcRect/>
          <a:stretch>
            <a:fillRect/>
          </a:stretch>
        </p:blipFill>
        <p:spPr bwMode="auto">
          <a:xfrm>
            <a:off x="228600" y="3429000"/>
            <a:ext cx="3724275" cy="260985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 xmlns:p14="http://schemas.microsoft.com/office/powerpoint/2010/main" val="1815402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76600" y="304801"/>
            <a:ext cx="5410200" cy="5181599"/>
          </a:xfrm>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algn="r" rtl="1">
              <a:buNone/>
            </a:pPr>
            <a:r>
              <a:rPr lang="ar-SA" sz="2800" b="1" i="1" u="sng" dirty="0" smtClean="0"/>
              <a:t>سلوك المواد المعدنية نصف المطيلة </a:t>
            </a:r>
            <a:endParaRPr lang="ar-EG" sz="2800" b="1" i="1" u="sng" dirty="0" smtClean="0"/>
          </a:p>
          <a:p>
            <a:pPr algn="r" rtl="1">
              <a:buNone/>
            </a:pPr>
            <a:r>
              <a:rPr lang="ar-SA" sz="2800" b="1" i="1" u="sng" dirty="0" smtClean="0"/>
              <a:t> </a:t>
            </a:r>
            <a:r>
              <a:rPr lang="en-US" sz="2800" b="1" i="1" u="sng" dirty="0" smtClean="0"/>
              <a:t>Semi-Ductile </a:t>
            </a:r>
            <a:r>
              <a:rPr lang="en-US" sz="2800" b="1" i="1" u="sng" dirty="0" smtClean="0"/>
              <a:t>Materials</a:t>
            </a:r>
            <a:r>
              <a:rPr lang="ar-EG" sz="2800" i="1" u="sng" dirty="0" smtClean="0"/>
              <a:t>:</a:t>
            </a:r>
          </a:p>
          <a:p>
            <a:pPr algn="r" rtl="1"/>
            <a:r>
              <a:rPr lang="ar-SA" sz="2800" dirty="0" smtClean="0"/>
              <a:t>إذا كانت العينة المختبرة من معدن نصف مطيل مثل النحاس الأصفر فإن العينة تنضغط مع زيـادة التحميل ثم تنكسر على مستوى بزاوية حوالى ٥٠ درجة مع الاتجاه الأفقى . </a:t>
            </a:r>
            <a:endParaRPr lang="ar-EG" sz="2800" dirty="0" smtClean="0"/>
          </a:p>
          <a:p>
            <a:pPr algn="r" rtl="1"/>
            <a:r>
              <a:rPr lang="ar-SA" sz="2800" dirty="0" smtClean="0"/>
              <a:t>ويمكن </a:t>
            </a:r>
            <a:r>
              <a:rPr lang="ar-SA" sz="2800" dirty="0" smtClean="0"/>
              <a:t>ملاحظـة وجود جزء مستقيم بمنحنى الحمل والانضغاط حتى نهاية حد التناسب وقد يلاحظ أيضاً إما تواجـد أو عدم تواجد منطقة للخضوع تبعا لظروف معدن العينة من </a:t>
            </a:r>
            <a:endParaRPr lang="ar-EG" sz="2800" dirty="0" smtClean="0"/>
          </a:p>
          <a:p>
            <a:pPr algn="r" rtl="1">
              <a:buNone/>
            </a:pPr>
            <a:r>
              <a:rPr lang="ar-EG" sz="2800" dirty="0" smtClean="0"/>
              <a:t>    </a:t>
            </a:r>
            <a:r>
              <a:rPr lang="ar-SA" sz="2800" dirty="0" smtClean="0"/>
              <a:t>الوجهة </a:t>
            </a:r>
            <a:r>
              <a:rPr lang="ar-SA" sz="2800" dirty="0" smtClean="0"/>
              <a:t>التشغيلية أو المعاملة الحرارية، </a:t>
            </a:r>
            <a:endParaRPr lang="ar-EG" sz="2800" dirty="0" smtClean="0"/>
          </a:p>
          <a:p>
            <a:pPr algn="r" rtl="1">
              <a:buNone/>
            </a:pPr>
            <a:r>
              <a:rPr lang="ar-SA" sz="2800" dirty="0" smtClean="0"/>
              <a:t>ثم </a:t>
            </a:r>
            <a:r>
              <a:rPr lang="ar-SA" sz="2800" dirty="0" smtClean="0"/>
              <a:t>بعد </a:t>
            </a:r>
            <a:r>
              <a:rPr lang="ar-SA" sz="2800" dirty="0" smtClean="0"/>
              <a:t>ذلك</a:t>
            </a:r>
            <a:r>
              <a:rPr lang="ar-EG" sz="2800" dirty="0" smtClean="0"/>
              <a:t> </a:t>
            </a:r>
            <a:r>
              <a:rPr lang="ar-SA" sz="2800" dirty="0" smtClean="0"/>
              <a:t>يأخذ </a:t>
            </a:r>
            <a:r>
              <a:rPr lang="ar-SA" sz="2800" dirty="0" smtClean="0"/>
              <a:t>المنحنى شكلا حتى الوصول </a:t>
            </a:r>
            <a:r>
              <a:rPr lang="ar-SA" sz="2800" dirty="0" smtClean="0"/>
              <a:t>للحمل</a:t>
            </a:r>
            <a:r>
              <a:rPr lang="ar-EG" sz="2800" dirty="0" smtClean="0"/>
              <a:t> </a:t>
            </a:r>
            <a:r>
              <a:rPr lang="ar-SA" sz="2800" dirty="0" smtClean="0"/>
              <a:t>الأقصى </a:t>
            </a:r>
            <a:r>
              <a:rPr lang="ar-SA" sz="2800" dirty="0" smtClean="0"/>
              <a:t>كما هو موضح بالشكل .</a:t>
            </a:r>
            <a:endParaRPr lang="en-US" sz="2800" dirty="0" smtClean="0"/>
          </a:p>
          <a:p>
            <a:pPr algn="r" rtl="1">
              <a:buNone/>
            </a:pPr>
            <a:endParaRPr lang="en-US" sz="2800" i="1" u="sng" dirty="0" smtClean="0"/>
          </a:p>
          <a:p>
            <a:pPr algn="r" rtl="1"/>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المواد( 8)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pic>
        <p:nvPicPr>
          <p:cNvPr id="3074" name="Picture 2"/>
          <p:cNvPicPr>
            <a:picLocks noChangeAspect="1" noChangeArrowheads="1"/>
          </p:cNvPicPr>
          <p:nvPr/>
        </p:nvPicPr>
        <p:blipFill>
          <a:blip r:embed="rId2" cstate="print"/>
          <a:srcRect/>
          <a:stretch>
            <a:fillRect/>
          </a:stretch>
        </p:blipFill>
        <p:spPr bwMode="auto">
          <a:xfrm>
            <a:off x="228600" y="3733800"/>
            <a:ext cx="3429000" cy="242887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 xmlns:p14="http://schemas.microsoft.com/office/powerpoint/2010/main" val="1815402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24200" y="457201"/>
            <a:ext cx="5562600" cy="4876800"/>
          </a:xfrm>
        </p:spPr>
        <p:style>
          <a:lnRef idx="1">
            <a:schemeClr val="accent3"/>
          </a:lnRef>
          <a:fillRef idx="2">
            <a:schemeClr val="accent3"/>
          </a:fillRef>
          <a:effectRef idx="1">
            <a:schemeClr val="accent3"/>
          </a:effectRef>
          <a:fontRef idx="minor">
            <a:schemeClr val="dk1"/>
          </a:fontRef>
        </p:style>
        <p:txBody>
          <a:bodyPr>
            <a:normAutofit/>
          </a:bodyPr>
          <a:lstStyle/>
          <a:p>
            <a:pPr algn="r" rtl="1">
              <a:buNone/>
            </a:pPr>
            <a:r>
              <a:rPr lang="ar-SA" b="1" i="1" u="sng" dirty="0" smtClean="0"/>
              <a:t>سلوك المواد المعدنية القصفة </a:t>
            </a:r>
            <a:r>
              <a:rPr lang="en-US" i="1" u="sng" dirty="0" smtClean="0"/>
              <a:t>Brittle Materials </a:t>
            </a:r>
          </a:p>
          <a:p>
            <a:pPr algn="r" rtl="1"/>
            <a:r>
              <a:rPr lang="ar-SA" sz="2800" dirty="0" smtClean="0"/>
              <a:t>عندما تختبر عينة من معدن قصف مثل الحديد الزهر فيحدث</a:t>
            </a:r>
            <a:r>
              <a:rPr lang="en-US" sz="2800" dirty="0" smtClean="0"/>
              <a:t> </a:t>
            </a:r>
            <a:r>
              <a:rPr lang="ar-EG" sz="2800" dirty="0" smtClean="0"/>
              <a:t>به</a:t>
            </a:r>
            <a:r>
              <a:rPr lang="ar-SA" sz="2800" dirty="0" smtClean="0"/>
              <a:t>ا </a:t>
            </a:r>
            <a:r>
              <a:rPr lang="ar-SA" sz="2800" dirty="0" smtClean="0"/>
              <a:t>انضغاط قليل جداً ثم تنكسر علـى مستوى يميل على الأفقى بزاوية ٥٥-٦٠ درجة ويكون منحنى الحمل والتشكل كما يتـبين مـن الشكل  و يلاحظ عدم تواجد منطقة خضوع وتواجد مقاومة قصوى </a:t>
            </a:r>
            <a:endParaRPr lang="ar-EG" sz="2800" dirty="0" smtClean="0"/>
          </a:p>
          <a:p>
            <a:pPr algn="r" rtl="1">
              <a:buNone/>
            </a:pPr>
            <a:r>
              <a:rPr lang="ar-EG" sz="2800" dirty="0" smtClean="0"/>
              <a:t>   </a:t>
            </a:r>
            <a:r>
              <a:rPr lang="ar-SA" sz="2800" dirty="0" smtClean="0"/>
              <a:t>للضغط</a:t>
            </a:r>
            <a:r>
              <a:rPr lang="en-US" sz="2800" dirty="0" smtClean="0"/>
              <a:t> </a:t>
            </a:r>
            <a:r>
              <a:rPr lang="en-US" sz="2800" dirty="0" smtClean="0"/>
              <a:t>.</a:t>
            </a:r>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المواد( 8)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pic>
        <p:nvPicPr>
          <p:cNvPr id="4098" name="Picture 2"/>
          <p:cNvPicPr>
            <a:picLocks noChangeAspect="1" noChangeArrowheads="1"/>
          </p:cNvPicPr>
          <p:nvPr/>
        </p:nvPicPr>
        <p:blipFill>
          <a:blip r:embed="rId2" cstate="print"/>
          <a:srcRect/>
          <a:stretch>
            <a:fillRect/>
          </a:stretch>
        </p:blipFill>
        <p:spPr bwMode="auto">
          <a:xfrm>
            <a:off x="228600" y="3733800"/>
            <a:ext cx="3524250" cy="2495550"/>
          </a:xfrm>
          <a:prstGeom prst="rect">
            <a:avLst/>
          </a:prstGeom>
          <a:noFill/>
          <a:ln w="9525">
            <a:noFill/>
            <a:miter lim="800000"/>
            <a:headEnd/>
            <a:tailEnd/>
          </a:ln>
        </p:spPr>
      </p:pic>
    </p:spTree>
    <p:extLst>
      <p:ext uri="{BB962C8B-B14F-4D97-AF65-F5344CB8AC3E}">
        <p14:creationId xmlns="" xmlns:p14="http://schemas.microsoft.com/office/powerpoint/2010/main" val="1815402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62400" y="381000"/>
            <a:ext cx="4724400" cy="5745163"/>
          </a:xfrm>
        </p:spPr>
        <p:style>
          <a:lnRef idx="1">
            <a:schemeClr val="accent3"/>
          </a:lnRef>
          <a:fillRef idx="2">
            <a:schemeClr val="accent3"/>
          </a:fillRef>
          <a:effectRef idx="1">
            <a:schemeClr val="accent3"/>
          </a:effectRef>
          <a:fontRef idx="minor">
            <a:schemeClr val="dk1"/>
          </a:fontRef>
        </p:style>
        <p:txBody>
          <a:bodyPr>
            <a:normAutofit/>
          </a:bodyPr>
          <a:lstStyle/>
          <a:p>
            <a:pPr algn="r" rtl="1">
              <a:buNone/>
            </a:pPr>
            <a:r>
              <a:rPr lang="ar-EG" sz="2800" b="1" u="sng" dirty="0" smtClean="0"/>
              <a:t>منحنى الاجهاد والانفعال في الضغط</a:t>
            </a:r>
            <a:endParaRPr lang="en-US" sz="2800" dirty="0" smtClean="0"/>
          </a:p>
          <a:p>
            <a:pPr algn="r" rtl="1">
              <a:buNone/>
            </a:pPr>
            <a:r>
              <a:rPr lang="ar-SA" sz="2600" dirty="0" smtClean="0"/>
              <a:t>منحنى الإجهاد والانفعال العادي فى الضغط يمكن رسمه وتوقيعه باستخدام منحنى الحمل والتشكيل واعتبار أن</a:t>
            </a:r>
            <a:r>
              <a:rPr lang="ar-SA" sz="2600" b="1" dirty="0" smtClean="0"/>
              <a:t>:-</a:t>
            </a:r>
            <a:endParaRPr lang="ar-EG" sz="2600" b="1" dirty="0" smtClean="0"/>
          </a:p>
          <a:p>
            <a:pPr algn="r" rtl="1">
              <a:buNone/>
            </a:pPr>
            <a:endParaRPr lang="ar-EG" b="1" dirty="0" smtClean="0"/>
          </a:p>
          <a:p>
            <a:pPr algn="r" rtl="1">
              <a:buNone/>
            </a:pPr>
            <a:endParaRPr lang="ar-EG" b="1" dirty="0" smtClean="0"/>
          </a:p>
          <a:p>
            <a:pPr algn="r" rtl="1">
              <a:buNone/>
            </a:pPr>
            <a:endParaRPr lang="ar-EG" b="1" dirty="0" smtClean="0"/>
          </a:p>
          <a:p>
            <a:pPr algn="r" rtl="1">
              <a:buNone/>
            </a:pPr>
            <a:r>
              <a:rPr lang="ar-EG" sz="2800" dirty="0" smtClean="0"/>
              <a:t>ويبين الشكل ٣- )٣ (المنحنيات البيانية للإجهاد والانفعال العادى لبعض المعادن المختلفة تحت تأثير أحمال الضغط .</a:t>
            </a:r>
            <a:endParaRPr lang="en-US" sz="2800" dirty="0" smtClean="0"/>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المواد( 8)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pic>
        <p:nvPicPr>
          <p:cNvPr id="5122" name="Picture 2"/>
          <p:cNvPicPr>
            <a:picLocks noChangeAspect="1" noChangeArrowheads="1"/>
          </p:cNvPicPr>
          <p:nvPr/>
        </p:nvPicPr>
        <p:blipFill>
          <a:blip r:embed="rId2" cstate="print"/>
          <a:srcRect/>
          <a:stretch>
            <a:fillRect/>
          </a:stretch>
        </p:blipFill>
        <p:spPr bwMode="auto">
          <a:xfrm>
            <a:off x="1143000" y="2133600"/>
            <a:ext cx="7696200" cy="1371600"/>
          </a:xfrm>
          <a:prstGeom prst="rect">
            <a:avLst/>
          </a:prstGeom>
          <a:noFill/>
          <a:ln w="9525">
            <a:noFill/>
            <a:miter lim="800000"/>
            <a:headEnd/>
            <a:tailEnd/>
          </a:ln>
        </p:spPr>
      </p:pic>
      <p:pic>
        <p:nvPicPr>
          <p:cNvPr id="5123" name="Picture 3"/>
          <p:cNvPicPr>
            <a:picLocks noChangeAspect="1" noChangeArrowheads="1"/>
          </p:cNvPicPr>
          <p:nvPr/>
        </p:nvPicPr>
        <p:blipFill>
          <a:blip r:embed="rId3" cstate="print"/>
          <a:srcRect/>
          <a:stretch>
            <a:fillRect/>
          </a:stretch>
        </p:blipFill>
        <p:spPr bwMode="auto">
          <a:xfrm>
            <a:off x="304800" y="3505200"/>
            <a:ext cx="3962400" cy="2895600"/>
          </a:xfrm>
          <a:prstGeom prst="rect">
            <a:avLst/>
          </a:prstGeom>
          <a:noFill/>
          <a:ln w="9525">
            <a:noFill/>
            <a:miter lim="800000"/>
            <a:headEnd/>
            <a:tailEnd/>
          </a:ln>
        </p:spPr>
      </p:pic>
    </p:spTree>
    <p:extLst>
      <p:ext uri="{BB962C8B-B14F-4D97-AF65-F5344CB8AC3E}">
        <p14:creationId xmlns="" xmlns:p14="http://schemas.microsoft.com/office/powerpoint/2010/main" val="18154021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300</TotalTime>
  <Words>1366</Words>
  <Application>Microsoft Office PowerPoint</Application>
  <PresentationFormat>On-screen Show (4:3)</PresentationFormat>
  <Paragraphs>71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Slide 1</vt:lpstr>
      <vt:lpstr>سلوك المواد الهندسية تحت تأثير أحمال الضغط</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SAMSUNG</dc:creator>
  <cp:lastModifiedBy>awamy</cp:lastModifiedBy>
  <cp:revision>35</cp:revision>
  <dcterms:created xsi:type="dcterms:W3CDTF">2006-08-16T00:00:00Z</dcterms:created>
  <dcterms:modified xsi:type="dcterms:W3CDTF">2020-04-09T18:05:15Z</dcterms:modified>
</cp:coreProperties>
</file>