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72" r:id="rId4"/>
    <p:sldId id="259" r:id="rId5"/>
    <p:sldId id="260" r:id="rId6"/>
    <p:sldId id="273" r:id="rId7"/>
    <p:sldId id="261" r:id="rId8"/>
    <p:sldId id="274" r:id="rId9"/>
    <p:sldId id="262" r:id="rId10"/>
    <p:sldId id="263" r:id="rId11"/>
    <p:sldId id="264" r:id="rId12"/>
    <p:sldId id="265" r:id="rId13"/>
    <p:sldId id="266" r:id="rId14"/>
    <p:sldId id="267" r:id="rId15"/>
    <p:sldId id="268" r:id="rId16"/>
    <p:sldId id="257" r:id="rId17"/>
    <p:sldId id="269" r:id="rId18"/>
    <p:sldId id="270" r:id="rId19"/>
    <p:sldId id="271"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549194" y="304800"/>
            <a:ext cx="1213805" cy="1371600"/>
          </a:xfrm>
          <a:prstGeom prst="rect">
            <a:avLst/>
          </a:prstGeom>
        </p:spPr>
      </p:pic>
      <p:sp>
        <p:nvSpPr>
          <p:cNvPr id="6" name="Subtitle 2"/>
          <p:cNvSpPr>
            <a:spLocks noGrp="1"/>
          </p:cNvSpPr>
          <p:nvPr>
            <p:ph type="subTitle" idx="1"/>
          </p:nvPr>
        </p:nvSpPr>
        <p:spPr>
          <a:xfrm>
            <a:off x="1371600" y="2819400"/>
            <a:ext cx="6400800" cy="2819400"/>
          </a:xfrm>
        </p:spPr>
        <p:txBody>
          <a:bodyPr>
            <a:normAutofit/>
          </a:bodyPr>
          <a:lstStyle/>
          <a:p>
            <a:r>
              <a:rPr lang="ar-EG" sz="4300" b="1" dirty="0" smtClean="0">
                <a:solidFill>
                  <a:srgbClr val="92D050"/>
                </a:solidFill>
                <a:latin typeface="Times New Roman" pitchFamily="18" charset="0"/>
                <a:cs typeface="Times New Roman" pitchFamily="18" charset="0"/>
              </a:rPr>
              <a:t>خواص ومقاومة المواد</a:t>
            </a:r>
            <a:r>
              <a:rPr lang="en-US" sz="4000" dirty="0" smtClean="0">
                <a:solidFill>
                  <a:schemeClr val="accent4"/>
                </a:solidFill>
                <a:latin typeface="Times New Roman" pitchFamily="18" charset="0"/>
                <a:cs typeface="Times New Roman" pitchFamily="18" charset="0"/>
              </a:rPr>
              <a:t/>
            </a:r>
            <a:br>
              <a:rPr lang="en-US" sz="4000" dirty="0" smtClean="0">
                <a:solidFill>
                  <a:schemeClr val="accent4"/>
                </a:solidFill>
                <a:latin typeface="Times New Roman" pitchFamily="18" charset="0"/>
                <a:cs typeface="Times New Roman" pitchFamily="18" charset="0"/>
              </a:rPr>
            </a:br>
            <a:r>
              <a:rPr lang="ar-EG" b="1" dirty="0" smtClean="0">
                <a:solidFill>
                  <a:schemeClr val="accent5">
                    <a:lumMod val="20000"/>
                    <a:lumOff val="80000"/>
                  </a:schemeClr>
                </a:solidFill>
                <a:latin typeface="Times New Roman" pitchFamily="18" charset="0"/>
                <a:cs typeface="Times New Roman" pitchFamily="18" charset="0"/>
              </a:rPr>
              <a:t>(</a:t>
            </a:r>
            <a:r>
              <a:rPr lang="ar-EG" b="1" smtClean="0">
                <a:solidFill>
                  <a:schemeClr val="accent5">
                    <a:lumMod val="20000"/>
                    <a:lumOff val="80000"/>
                  </a:schemeClr>
                </a:solidFill>
                <a:latin typeface="Times New Roman" pitchFamily="18" charset="0"/>
                <a:cs typeface="Times New Roman" pitchFamily="18" charset="0"/>
              </a:rPr>
              <a:t>المحاضرة السابعة)</a:t>
            </a:r>
            <a:endParaRPr lang="ar-EG" b="1" dirty="0" smtClean="0">
              <a:solidFill>
                <a:schemeClr val="accent5">
                  <a:lumMod val="20000"/>
                  <a:lumOff val="80000"/>
                </a:schemeClr>
              </a:solidFill>
              <a:latin typeface="Times New Roman" pitchFamily="18" charset="0"/>
              <a:cs typeface="Times New Roman" pitchFamily="18" charset="0"/>
            </a:endParaRPr>
          </a:p>
          <a:p>
            <a:r>
              <a:rPr lang="ar-EG" sz="4000" b="1" dirty="0" smtClean="0">
                <a:solidFill>
                  <a:schemeClr val="accent5">
                    <a:lumMod val="20000"/>
                    <a:lumOff val="80000"/>
                  </a:schemeClr>
                </a:solidFill>
              </a:rPr>
              <a:t>الفرقة الاولى</a:t>
            </a:r>
            <a:r>
              <a:rPr lang="ar-EG" sz="3000" b="1" dirty="0" smtClean="0">
                <a:solidFill>
                  <a:schemeClr val="accent5">
                    <a:lumMod val="20000"/>
                    <a:lumOff val="80000"/>
                  </a:schemeClr>
                </a:solidFill>
              </a:rPr>
              <a:t>(قسم المنتجات المعدنية والحلي)</a:t>
            </a:r>
          </a:p>
          <a:p>
            <a:r>
              <a:rPr lang="ar-EG" sz="4300" b="1" dirty="0" smtClean="0">
                <a:solidFill>
                  <a:schemeClr val="accent5">
                    <a:lumMod val="20000"/>
                    <a:lumOff val="80000"/>
                  </a:schemeClr>
                </a:solidFill>
              </a:rPr>
              <a:t>أ.م.د/ محمد العوامي محمد</a:t>
            </a:r>
          </a:p>
          <a:p>
            <a:endParaRPr lang="en-US" dirty="0"/>
          </a:p>
        </p:txBody>
      </p:sp>
    </p:spTree>
    <p:extLst>
      <p:ext uri="{BB962C8B-B14F-4D97-AF65-F5344CB8AC3E}">
        <p14:creationId xmlns="" xmlns:p14="http://schemas.microsoft.com/office/powerpoint/2010/main" val="18033314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068763"/>
          </a:xfrm>
        </p:spPr>
        <p:style>
          <a:lnRef idx="1">
            <a:schemeClr val="accent5"/>
          </a:lnRef>
          <a:fillRef idx="2">
            <a:schemeClr val="accent5"/>
          </a:fillRef>
          <a:effectRef idx="1">
            <a:schemeClr val="accent5"/>
          </a:effectRef>
          <a:fontRef idx="minor">
            <a:schemeClr val="dk1"/>
          </a:fontRef>
        </p:style>
        <p:txBody>
          <a:bodyPr>
            <a:normAutofit fontScale="85000" lnSpcReduction="20000"/>
          </a:bodyPr>
          <a:lstStyle/>
          <a:p>
            <a:pPr algn="r" rtl="1">
              <a:buNone/>
            </a:pPr>
            <a:r>
              <a:rPr lang="ar-SA" b="1" u="sng" dirty="0" smtClean="0"/>
              <a:t>الصلابة</a:t>
            </a:r>
            <a:endParaRPr lang="en-US" dirty="0" smtClean="0"/>
          </a:p>
          <a:p>
            <a:pPr algn="r"/>
            <a:r>
              <a:rPr lang="ar-SA" sz="2800" dirty="0" smtClean="0"/>
              <a:t>الصلابة هى مقاومة المعدن للتغير فى الشكل بتحميل المعدن فى الشد أى مقاومة المعدن للاسـتطالة وتقاس الصلابة بمعاير المرونة</a:t>
            </a:r>
            <a:r>
              <a:rPr lang="en-US" sz="2800" dirty="0" smtClean="0"/>
              <a:t> </a:t>
            </a:r>
            <a:r>
              <a:rPr lang="en-US" sz="2400" b="1" u="sng" dirty="0" smtClean="0"/>
              <a:t>(Elasticity of </a:t>
            </a:r>
            <a:r>
              <a:rPr lang="en-US" sz="2400" b="1" u="sng" dirty="0" smtClean="0"/>
              <a:t>Modulus) </a:t>
            </a:r>
            <a:r>
              <a:rPr lang="ar-SA" dirty="0" smtClean="0"/>
              <a:t>وهو </a:t>
            </a:r>
            <a:r>
              <a:rPr lang="ar-SA" dirty="0" smtClean="0"/>
              <a:t>يساوى الزيادة فى الاجهاد مقسومة على </a:t>
            </a:r>
            <a:r>
              <a:rPr lang="ar-SA" dirty="0" smtClean="0"/>
              <a:t>الزيادة</a:t>
            </a:r>
            <a:r>
              <a:rPr lang="ar-SA" dirty="0" smtClean="0"/>
              <a:t> فى الانفعال </a:t>
            </a:r>
            <a:r>
              <a:rPr lang="ar-SA" dirty="0" smtClean="0"/>
              <a:t>ويـسمى </a:t>
            </a:r>
            <a:r>
              <a:rPr lang="en-US" dirty="0" smtClean="0"/>
              <a:t>(</a:t>
            </a:r>
            <a:r>
              <a:rPr lang="en-US" sz="2400" b="1" u="sng" dirty="0" smtClean="0"/>
              <a:t>Young ’ s Modulus </a:t>
            </a:r>
            <a:r>
              <a:rPr lang="en-US" dirty="0" smtClean="0"/>
              <a:t>). </a:t>
            </a:r>
            <a:r>
              <a:rPr lang="ar-SA" dirty="0" smtClean="0"/>
              <a:t>معـاير يـانج</a:t>
            </a:r>
            <a:endParaRPr lang="en-US" dirty="0" smtClean="0"/>
          </a:p>
          <a:p>
            <a:pPr algn="r" rtl="1">
              <a:buNone/>
            </a:pPr>
            <a:r>
              <a:rPr lang="ar-SA" b="1" u="sng" dirty="0" smtClean="0"/>
              <a:t>الرجوعية</a:t>
            </a:r>
            <a:endParaRPr lang="en-US" b="1" u="sng" dirty="0" smtClean="0"/>
          </a:p>
          <a:p>
            <a:pPr algn="r" rtl="1">
              <a:buNone/>
            </a:pPr>
            <a:r>
              <a:rPr lang="ar-SA" dirty="0" smtClean="0"/>
              <a:t>وهي </a:t>
            </a:r>
            <a:r>
              <a:rPr lang="ar-SA" dirty="0" smtClean="0"/>
              <a:t>كمية الطاقة التي يمكن للمعدن ان يختزنها اثناء التحميل ثم يرجعها ثانية بعد زوال الحمل المؤثر.</a:t>
            </a:r>
            <a:endParaRPr lang="en-US" dirty="0" smtClean="0"/>
          </a:p>
          <a:p>
            <a:pPr algn="r" rtl="1"/>
            <a:r>
              <a:rPr lang="ar-SA" dirty="0" smtClean="0"/>
              <a:t>هى خاصية تكون فى حدود الم رونة للمعدن، وتقدر الرجوعية بقيمة الشغل المبـذول بالتحميـل لإحداث الاستطالة حتى حد التناسب.</a:t>
            </a:r>
            <a:endParaRPr lang="en-US" dirty="0" smtClean="0"/>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7)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style>
          <a:lnRef idx="1">
            <a:schemeClr val="accent5"/>
          </a:lnRef>
          <a:fillRef idx="2">
            <a:schemeClr val="accent5"/>
          </a:fillRef>
          <a:effectRef idx="1">
            <a:schemeClr val="accent5"/>
          </a:effectRef>
          <a:fontRef idx="minor">
            <a:schemeClr val="dk1"/>
          </a:fontRef>
        </p:style>
        <p:txBody>
          <a:bodyPr>
            <a:normAutofit lnSpcReduction="10000"/>
          </a:bodyPr>
          <a:lstStyle/>
          <a:p>
            <a:pPr algn="r" rtl="1">
              <a:buNone/>
            </a:pPr>
            <a:r>
              <a:rPr lang="ar-SA" sz="4000" b="1" u="sng" dirty="0" smtClean="0"/>
              <a:t>المتانة</a:t>
            </a:r>
            <a:endParaRPr lang="en-US" sz="4000" dirty="0" smtClean="0"/>
          </a:p>
          <a:p>
            <a:pPr algn="r" rtl="1"/>
            <a:r>
              <a:rPr lang="ar-SA" dirty="0" smtClean="0"/>
              <a:t>تعبر عن  المتانة بالطاقة المبذولة بتحميل المعدن بالشد حتى الكسر تعبر عن المقاومة القصوى للمعدن لتحمل الحمل الديناميكى أى المقاومة للصدم الناتج من أحمال الشد . وهذه </a:t>
            </a:r>
            <a:r>
              <a:rPr lang="ar-SA" dirty="0" smtClean="0"/>
              <a:t>الطاقة </a:t>
            </a:r>
            <a:r>
              <a:rPr lang="ar-SA" dirty="0" smtClean="0"/>
              <a:t>عبارة عن مجموعة الشغل المبذول من الأحمال المؤثرة حتى الكسر أى تساوى مجموع الحمل فى الاستطالة المقابلة لهـذا الحمل حتى الكسر، أى تساوى المساحة تحت مـنحنى الحمـل والاسـتطالة</a:t>
            </a:r>
            <a:r>
              <a:rPr lang="en-US" dirty="0" smtClean="0"/>
              <a:t> </a:t>
            </a:r>
            <a:r>
              <a:rPr lang="en-US" dirty="0" smtClean="0"/>
              <a:t>.</a:t>
            </a:r>
            <a:endParaRPr lang="en-US" dirty="0" smtClean="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7)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style>
          <a:lnRef idx="1">
            <a:schemeClr val="accent5"/>
          </a:lnRef>
          <a:fillRef idx="2">
            <a:schemeClr val="accent5"/>
          </a:fillRef>
          <a:effectRef idx="1">
            <a:schemeClr val="accent5"/>
          </a:effectRef>
          <a:fontRef idx="minor">
            <a:schemeClr val="dk1"/>
          </a:fontRef>
        </p:style>
        <p:txBody>
          <a:bodyPr>
            <a:normAutofit fontScale="85000" lnSpcReduction="20000"/>
          </a:bodyPr>
          <a:lstStyle/>
          <a:p>
            <a:pPr algn="r" rtl="1">
              <a:buNone/>
            </a:pPr>
            <a:r>
              <a:rPr lang="ar-SA" b="1" u="sng" dirty="0" smtClean="0"/>
              <a:t>المقاومة</a:t>
            </a:r>
            <a:endParaRPr lang="en-US" dirty="0" smtClean="0"/>
          </a:p>
          <a:p>
            <a:pPr algn="r" rtl="1"/>
            <a:r>
              <a:rPr lang="ar-SA" dirty="0" smtClean="0"/>
              <a:t>ويوجد مقاومتين مهمتين للمعادن فى الشد وهما</a:t>
            </a:r>
            <a:r>
              <a:rPr lang="en-US" dirty="0" smtClean="0"/>
              <a:t> :</a:t>
            </a:r>
          </a:p>
          <a:p>
            <a:pPr algn="r" rtl="1"/>
            <a:r>
              <a:rPr lang="ar-SA" dirty="0" smtClean="0"/>
              <a:t>أ-مقاومة الشد للمعادن في حدود المرونة</a:t>
            </a:r>
            <a:endParaRPr lang="en-US" dirty="0" smtClean="0"/>
          </a:p>
          <a:p>
            <a:pPr algn="r" rtl="1"/>
            <a:r>
              <a:rPr lang="ar-SA" dirty="0" smtClean="0"/>
              <a:t>مقاومة الشد للمعادن التى لها خاصية المرونة أى التى لها حد تناسب وحد مرونة مع وجود منطقـة خضوع أو للمعادن التى لها خاصية المرونة وليس</a:t>
            </a:r>
            <a:r>
              <a:rPr lang="en-US" dirty="0" smtClean="0"/>
              <a:t> </a:t>
            </a:r>
            <a:r>
              <a:rPr lang="ar-SA" dirty="0" smtClean="0"/>
              <a:t>ا منطقة خضوع والمقابل لإجهاد الخـضوع</a:t>
            </a:r>
            <a:r>
              <a:rPr lang="en-US" dirty="0" smtClean="0"/>
              <a:t> </a:t>
            </a:r>
            <a:r>
              <a:rPr lang="ar-SA" dirty="0" smtClean="0"/>
              <a:t>ـا إجهاد الضمان</a:t>
            </a:r>
            <a:endParaRPr lang="en-US" dirty="0" smtClean="0"/>
          </a:p>
          <a:p>
            <a:pPr algn="r" rtl="1"/>
            <a:r>
              <a:rPr lang="ar-SA" dirty="0" smtClean="0"/>
              <a:t>ب-المقاومة القصوى للشد</a:t>
            </a:r>
            <a:endParaRPr lang="en-US" dirty="0" smtClean="0"/>
          </a:p>
          <a:p>
            <a:pPr algn="r" rtl="1"/>
            <a:r>
              <a:rPr lang="ar-SA" dirty="0" smtClean="0"/>
              <a:t>تعين المقاومة القصوى للشد فى المعادن المطيلة ولا تعبر بدقة عن مقاومتها القصوى لوجـود تغـير ملحوظ بمساحة الم قطع عند أقصى حمل شد حيث يكون عنده بداية تكون الرقبة</a:t>
            </a:r>
            <a:r>
              <a:rPr lang="en-US" dirty="0" smtClean="0"/>
              <a:t> .</a:t>
            </a:r>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7)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fontScale="92500" lnSpcReduction="10000"/>
          </a:bodyPr>
          <a:lstStyle/>
          <a:p>
            <a:pPr algn="r" rtl="1">
              <a:buNone/>
            </a:pPr>
            <a:r>
              <a:rPr lang="ar-SA" b="1" u="sng" dirty="0" smtClean="0"/>
              <a:t>الممطولية</a:t>
            </a:r>
            <a:endParaRPr lang="en-US" dirty="0" smtClean="0"/>
          </a:p>
          <a:p>
            <a:pPr algn="r" rtl="1">
              <a:buNone/>
            </a:pPr>
            <a:r>
              <a:rPr lang="ar-SA" dirty="0" smtClean="0"/>
              <a:t>تعين الممطولية للمعادن فى اختبار الشد بحساب النسبة المئوية للاستطالة أو النسبة المئوية للـنقص فى مساحة المقطع للعينة المختبرة</a:t>
            </a:r>
            <a:r>
              <a:rPr lang="en-US" dirty="0" smtClean="0"/>
              <a:t> .</a:t>
            </a:r>
          </a:p>
          <a:p>
            <a:pPr algn="r" rtl="1">
              <a:buNone/>
            </a:pPr>
            <a:r>
              <a:rPr lang="ar-SA" b="1" u="sng" dirty="0" smtClean="0"/>
              <a:t>الاستطالة</a:t>
            </a:r>
            <a:endParaRPr lang="en-US" dirty="0" smtClean="0"/>
          </a:p>
          <a:p>
            <a:pPr algn="r">
              <a:buNone/>
            </a:pPr>
            <a:r>
              <a:rPr lang="ar-SA" dirty="0" smtClean="0"/>
              <a:t>عندما يتم توزيع الاستطالة على جميع المواضع الموضحة على طول القياس وتكون مقسمة تقـسيما متساويا وإذا كان حمل الشد المؤثر فى حدود المرونة فإن الاستطالة تكون متساوية ومنتظمة، وعندما تتعدى العينة المحملة منطقة المرونة يكون توزيع الاستطالة على طول القياس غير منتظم.</a:t>
            </a:r>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7)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3200" b="1" u="sng" dirty="0" smtClean="0">
                <a:solidFill>
                  <a:srgbClr val="FFC000"/>
                </a:solidFill>
              </a:rPr>
              <a:t>العوامل المؤثرة على خواص الشد في المعادن</a:t>
            </a:r>
            <a:endParaRPr lang="en-US" sz="3200" dirty="0">
              <a:solidFill>
                <a:srgbClr val="FFC000"/>
              </a:solidFill>
            </a:endParaRPr>
          </a:p>
        </p:txBody>
      </p:sp>
      <p:sp>
        <p:nvSpPr>
          <p:cNvPr id="3" name="Content Placeholder 2"/>
          <p:cNvSpPr>
            <a:spLocks noGrp="1"/>
          </p:cNvSpPr>
          <p:nvPr>
            <p:ph idx="1"/>
          </p:nvPr>
        </p:nvSpPr>
        <p:spPr>
          <a:xfrm>
            <a:off x="533400" y="2057400"/>
            <a:ext cx="8229600" cy="4144963"/>
          </a:xfrm>
        </p:spPr>
        <p:style>
          <a:lnRef idx="1">
            <a:schemeClr val="accent3"/>
          </a:lnRef>
          <a:fillRef idx="2">
            <a:schemeClr val="accent3"/>
          </a:fillRef>
          <a:effectRef idx="1">
            <a:schemeClr val="accent3"/>
          </a:effectRef>
          <a:fontRef idx="minor">
            <a:schemeClr val="dk1"/>
          </a:fontRef>
        </p:style>
        <p:txBody>
          <a:bodyPr>
            <a:normAutofit fontScale="55000" lnSpcReduction="20000"/>
          </a:bodyPr>
          <a:lstStyle/>
          <a:p>
            <a:pPr algn="r"/>
            <a:r>
              <a:rPr lang="ar-SA" sz="3600" b="1" u="sng" dirty="0" smtClean="0"/>
              <a:t>توجد عوامل عديدة تؤثر على خواص المعدن الميكانيكية فى إختبار الشد منها ما يلي</a:t>
            </a:r>
            <a:r>
              <a:rPr lang="ar-SA" sz="3600" b="1" u="sng" dirty="0" smtClean="0"/>
              <a:t>:-</a:t>
            </a:r>
            <a:endParaRPr lang="en-US" sz="3600" b="1" u="sng" dirty="0" smtClean="0"/>
          </a:p>
          <a:p>
            <a:pPr algn="r" rtl="1">
              <a:buNone/>
            </a:pPr>
            <a:r>
              <a:rPr lang="ar-SA" sz="4400" b="1" u="sng" dirty="0" smtClean="0"/>
              <a:t>1- الانفعال الزائد</a:t>
            </a:r>
            <a:endParaRPr lang="en-US" sz="4400" dirty="0" smtClean="0"/>
          </a:p>
          <a:p>
            <a:pPr algn="r" rtl="1"/>
            <a:r>
              <a:rPr lang="ar-SA" sz="3800" dirty="0" smtClean="0"/>
              <a:t>عندما تحم يل عينة فى الشد فوق المرونة ثم أزيل الحمل ثم أعيد التحميل ثانية بعد فترة يلاحظ أن حد التناسب تزيد قيمته كما تزيد أيضا قيمة إجهاد الخضوع عن حالة التحميل الأولى أى أنه قد نتجت زيادة فى تحمل المعدن فى منطقة المرونة وتسمى هذه الحالة بالانفعال الزائد وت. ساهم ظاهرة الانف عال الزائدة فى تحسين ظروف ا لإجهادات فى الأجزاء الإ نشائية المختلفة مثـل الـسلاسل والكـابلات والمواسير التي يتم </a:t>
            </a:r>
            <a:r>
              <a:rPr lang="ar-EG" sz="3800" dirty="0" smtClean="0"/>
              <a:t>تعريضها </a:t>
            </a:r>
            <a:r>
              <a:rPr lang="ar-SA" sz="3800" dirty="0" smtClean="0"/>
              <a:t>إلى  </a:t>
            </a:r>
            <a:r>
              <a:rPr lang="ar-SA" sz="3800" dirty="0" smtClean="0"/>
              <a:t>احمال الضمان ثم </a:t>
            </a:r>
            <a:r>
              <a:rPr lang="ar-SA" sz="3800" dirty="0" smtClean="0"/>
              <a:t>يتم </a:t>
            </a:r>
            <a:r>
              <a:rPr lang="ar-SA" sz="3800" dirty="0" smtClean="0"/>
              <a:t>رفع التحميل وذلك بعد</a:t>
            </a:r>
            <a:r>
              <a:rPr lang="en-US" sz="3800" dirty="0" smtClean="0"/>
              <a:t> </a:t>
            </a:r>
            <a:r>
              <a:rPr lang="ar-EG" sz="3800" dirty="0" smtClean="0"/>
              <a:t>نه</a:t>
            </a:r>
            <a:r>
              <a:rPr lang="ar-SA" sz="3800" dirty="0" smtClean="0"/>
              <a:t>اية </a:t>
            </a:r>
            <a:r>
              <a:rPr lang="ar-SA" sz="3800" dirty="0" smtClean="0"/>
              <a:t>التـصنيع وقبـل استخدامها لتحسين المرونة</a:t>
            </a:r>
            <a:r>
              <a:rPr lang="en-US" sz="3800" dirty="0" smtClean="0"/>
              <a:t> .</a:t>
            </a:r>
          </a:p>
          <a:p>
            <a:pPr algn="r" rtl="1">
              <a:buNone/>
            </a:pPr>
            <a:r>
              <a:rPr lang="ar-SA" sz="4400" b="1" u="sng" dirty="0" smtClean="0"/>
              <a:t>2- التشغيل على البارد</a:t>
            </a:r>
            <a:endParaRPr lang="en-US" sz="4400" dirty="0" smtClean="0"/>
          </a:p>
          <a:p>
            <a:pPr algn="r" rtl="1"/>
            <a:r>
              <a:rPr lang="ar-SA" sz="3800" dirty="0" smtClean="0"/>
              <a:t>التشغيل على البارد هو تحميل المعدن فوق حد المرونة ثم إعادة تحميلة مرة أو مرات ويعتبر من حالات </a:t>
            </a:r>
            <a:r>
              <a:rPr lang="ar-EG" sz="3800" dirty="0" smtClean="0"/>
              <a:t>ا</a:t>
            </a:r>
            <a:r>
              <a:rPr lang="ar-SA" sz="3800" dirty="0" smtClean="0"/>
              <a:t>لإنفعال </a:t>
            </a:r>
            <a:r>
              <a:rPr lang="ar-SA" sz="3800" dirty="0" smtClean="0"/>
              <a:t>الزائد وينتج عنه تحسين فى إجهاد الخضوع وحد التناسب ومقاومة الشد بالزيادة و يصاحبه نقص فى قيمة الممطولية، ويسبب أيضاً زيادة خواص الصلادة والرجوعية وتفيد حـالات التـشغيل على البارد فى تحسين خواص الشد للكبلات </a:t>
            </a:r>
            <a:r>
              <a:rPr lang="ar-SA" sz="3800" dirty="0" smtClean="0"/>
              <a:t>واليايات</a:t>
            </a:r>
            <a:r>
              <a:rPr lang="ar-EG" sz="3800" dirty="0" smtClean="0"/>
              <a:t>.</a:t>
            </a:r>
            <a:endParaRPr lang="en-US" sz="3800" dirty="0" smtClean="0"/>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7)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pPr algn="r" rtl="1">
              <a:buNone/>
            </a:pPr>
            <a:r>
              <a:rPr lang="ar-EG" b="1" u="sng" dirty="0" smtClean="0"/>
              <a:t>3</a:t>
            </a:r>
            <a:r>
              <a:rPr lang="ar-SA" b="1" u="sng" dirty="0" smtClean="0"/>
              <a:t>-نسبة </a:t>
            </a:r>
            <a:r>
              <a:rPr lang="ar-SA" b="1" u="sng" dirty="0" smtClean="0"/>
              <a:t>الكربون بالمعدن</a:t>
            </a:r>
            <a:endParaRPr lang="en-US" dirty="0" smtClean="0"/>
          </a:p>
          <a:p>
            <a:pPr algn="r" rtl="1"/>
            <a:r>
              <a:rPr lang="ar-SA" dirty="0" smtClean="0"/>
              <a:t>تتأثر خواص الشد فى المعادن بالزيادة أو بالنقص بصورة ملحوظة تبعا لتغير محتوى الكريون بالمعادن، حيث أن زيادة الكربون تؤدى إلى زيادة فى حد التناسب والخضوع وإجهاد الشد وتسبب فى نقص الممطولية والعكس صحيح</a:t>
            </a:r>
            <a:r>
              <a:rPr lang="en-US" dirty="0" smtClean="0"/>
              <a:t> .</a:t>
            </a:r>
          </a:p>
          <a:p>
            <a:pPr algn="r" rtl="1">
              <a:buNone/>
            </a:pPr>
            <a:r>
              <a:rPr lang="ar-SA" b="1" u="sng" dirty="0" smtClean="0"/>
              <a:t>4- درجة الحرارة</a:t>
            </a:r>
            <a:endParaRPr lang="en-US" dirty="0" smtClean="0"/>
          </a:p>
          <a:p>
            <a:pPr algn="r" rtl="1"/>
            <a:r>
              <a:rPr lang="ar-SA" dirty="0" smtClean="0"/>
              <a:t>إذا ارتفعت درجة حرارة المعادن عن ٢٥٠ درجة مئوية فإن مقاومة الشد ومعاير المرونة تقل بينمـا تزداد الممطولية للمعادن حيث أن مقاومة الشد تتناسب عكسيا مع الحرارة بينما الممطولية تتناسب تناسباً طردياً معها</a:t>
            </a:r>
            <a:endParaRPr lang="en-US" dirty="0" smtClean="0"/>
          </a:p>
          <a:p>
            <a:pPr algn="r" rtl="1">
              <a:buNone/>
            </a:pPr>
            <a:r>
              <a:rPr lang="ar-SA" b="1" u="sng" dirty="0" smtClean="0"/>
              <a:t>5- سرعة التحميل اثناء الاختبار</a:t>
            </a:r>
            <a:endParaRPr lang="en-US" dirty="0" smtClean="0"/>
          </a:p>
          <a:p>
            <a:pPr algn="r" rtl="1"/>
            <a:r>
              <a:rPr lang="ar-SA" dirty="0" smtClean="0"/>
              <a:t>إن </a:t>
            </a:r>
            <a:r>
              <a:rPr lang="ar-SA" dirty="0" smtClean="0"/>
              <a:t>س</a:t>
            </a:r>
            <a:r>
              <a:rPr lang="ar-EG" dirty="0" smtClean="0"/>
              <a:t>ر</a:t>
            </a:r>
            <a:r>
              <a:rPr lang="ar-SA" dirty="0" smtClean="0"/>
              <a:t>عة </a:t>
            </a:r>
            <a:r>
              <a:rPr lang="ar-SA" dirty="0" smtClean="0"/>
              <a:t>التحميل تؤثر تأثيراً </a:t>
            </a:r>
            <a:r>
              <a:rPr lang="ar-SA" dirty="0" smtClean="0"/>
              <a:t>ظاهراً </a:t>
            </a:r>
            <a:r>
              <a:rPr lang="ar-SA" dirty="0" smtClean="0"/>
              <a:t>على </a:t>
            </a:r>
            <a:r>
              <a:rPr lang="ar-SA" dirty="0" smtClean="0"/>
              <a:t>االمع</a:t>
            </a:r>
            <a:r>
              <a:rPr lang="ar-EG" dirty="0" smtClean="0"/>
              <a:t>ا</a:t>
            </a:r>
            <a:r>
              <a:rPr lang="ar-SA" dirty="0" smtClean="0"/>
              <a:t>دن </a:t>
            </a:r>
            <a:r>
              <a:rPr lang="ar-SA" dirty="0" smtClean="0"/>
              <a:t>المطيلة حيث أن زيادة السرعة يكـون مـصحوبا بزيادة فى مقاومة الشد ونقص فى الممطولية أما المعادن القصفة فلا تتأثر كثيراً بسرعة التحميل</a:t>
            </a:r>
            <a:r>
              <a:rPr lang="en-US" dirty="0" smtClean="0"/>
              <a:t> .</a:t>
            </a:r>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7)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algn="r" rtl="1">
              <a:buNone/>
            </a:pPr>
            <a:r>
              <a:rPr lang="ar-EG" b="1" u="sng" dirty="0" smtClean="0"/>
              <a:t>6</a:t>
            </a:r>
            <a:r>
              <a:rPr lang="ar-SA" b="1" u="sng" dirty="0" smtClean="0"/>
              <a:t>- </a:t>
            </a:r>
            <a:r>
              <a:rPr lang="ar-SA" b="1" u="sng" dirty="0" smtClean="0"/>
              <a:t>مدة التحميل في درجات الحرارة العالية</a:t>
            </a:r>
            <a:endParaRPr lang="en-US" dirty="0" smtClean="0"/>
          </a:p>
          <a:p>
            <a:pPr algn="r" rtl="1"/>
            <a:r>
              <a:rPr lang="ar-SA" dirty="0" smtClean="0"/>
              <a:t>تسبب مدة التحميل فى درجات الحرارة العالية نقصاً واضحاً فى مقاومة الشد للمعادن</a:t>
            </a:r>
            <a:r>
              <a:rPr lang="en-US" dirty="0" smtClean="0"/>
              <a:t> .</a:t>
            </a:r>
          </a:p>
          <a:p>
            <a:pPr algn="r" rtl="1">
              <a:buNone/>
            </a:pPr>
            <a:r>
              <a:rPr lang="ar-SA" b="1" u="sng" dirty="0" smtClean="0"/>
              <a:t>7- المعاملات الحرارية</a:t>
            </a:r>
            <a:endParaRPr lang="en-US" dirty="0" smtClean="0"/>
          </a:p>
          <a:p>
            <a:pPr algn="r" rtl="1">
              <a:buNone/>
            </a:pPr>
            <a:r>
              <a:rPr lang="ar-SA" dirty="0" smtClean="0"/>
              <a:t>والتى تأخذ صوراً متعددة منها</a:t>
            </a:r>
            <a:endParaRPr lang="en-US" dirty="0" smtClean="0"/>
          </a:p>
          <a:p>
            <a:pPr algn="r" rtl="1">
              <a:buNone/>
            </a:pPr>
            <a:r>
              <a:rPr lang="en-US" dirty="0" smtClean="0"/>
              <a:t> : • </a:t>
            </a:r>
            <a:r>
              <a:rPr lang="ar-SA" dirty="0" smtClean="0"/>
              <a:t>التخمير والمراجعة : والتى تحسن مقاومة الشد والخضوع والممطولية حيث </a:t>
            </a:r>
            <a:r>
              <a:rPr lang="ar-SA" dirty="0" smtClean="0"/>
              <a:t>أ</a:t>
            </a:r>
            <a:r>
              <a:rPr lang="ar-EG" dirty="0" smtClean="0"/>
              <a:t>نه</a:t>
            </a:r>
            <a:r>
              <a:rPr lang="ar-SA" dirty="0" smtClean="0"/>
              <a:t>ا </a:t>
            </a:r>
            <a:r>
              <a:rPr lang="ar-SA" dirty="0" smtClean="0"/>
              <a:t>تزيل الاجهـادات </a:t>
            </a:r>
            <a:r>
              <a:rPr lang="ar-EG" dirty="0" smtClean="0"/>
              <a:t>المختلفة </a:t>
            </a:r>
            <a:r>
              <a:rPr lang="ar-SA" dirty="0" smtClean="0"/>
              <a:t>من </a:t>
            </a:r>
            <a:r>
              <a:rPr lang="ar-SA" dirty="0" smtClean="0"/>
              <a:t>داخل المعدن</a:t>
            </a:r>
            <a:endParaRPr lang="en-US" dirty="0" smtClean="0"/>
          </a:p>
          <a:p>
            <a:pPr algn="r" rtl="1">
              <a:buNone/>
            </a:pPr>
            <a:r>
              <a:rPr lang="en-US" dirty="0" smtClean="0"/>
              <a:t> . • </a:t>
            </a:r>
            <a:r>
              <a:rPr lang="ar-SA" dirty="0" smtClean="0"/>
              <a:t>التسقية : تزيد من مقاومة الشد ولكنها تقلل الممطولية</a:t>
            </a:r>
            <a:endParaRPr lang="en-US" dirty="0" smtClean="0"/>
          </a:p>
          <a:p>
            <a:pPr algn="r" rtl="1">
              <a:buNone/>
            </a:pPr>
            <a:r>
              <a:rPr lang="en-US" dirty="0" smtClean="0"/>
              <a:t> . • </a:t>
            </a:r>
            <a:r>
              <a:rPr lang="ar-SA" dirty="0" smtClean="0"/>
              <a:t>التطبيع : تحسن كثيراً من مقاومة الشد والممطولية</a:t>
            </a:r>
            <a:r>
              <a:rPr lang="en-US" dirty="0" smtClean="0"/>
              <a:t> .</a:t>
            </a:r>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7)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577733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4267200"/>
          </a:xfrm>
        </p:spPr>
        <p:style>
          <a:lnRef idx="1">
            <a:schemeClr val="accent3"/>
          </a:lnRef>
          <a:fillRef idx="2">
            <a:schemeClr val="accent3"/>
          </a:fillRef>
          <a:effectRef idx="1">
            <a:schemeClr val="accent3"/>
          </a:effectRef>
          <a:fontRef idx="minor">
            <a:schemeClr val="dk1"/>
          </a:fontRef>
        </p:style>
        <p:txBody>
          <a:bodyPr>
            <a:normAutofit fontScale="85000" lnSpcReduction="10000"/>
          </a:bodyPr>
          <a:lstStyle/>
          <a:p>
            <a:pPr rtl="1">
              <a:buNone/>
            </a:pPr>
            <a:r>
              <a:rPr lang="ar-SA" b="1" dirty="0" smtClean="0"/>
              <a:t> </a:t>
            </a:r>
            <a:endParaRPr lang="en-US" dirty="0" smtClean="0"/>
          </a:p>
          <a:p>
            <a:pPr algn="r" rtl="1">
              <a:buNone/>
            </a:pPr>
            <a:r>
              <a:rPr lang="ar-SA" b="1" u="sng" dirty="0" smtClean="0"/>
              <a:t>8- طرق الانتاج</a:t>
            </a:r>
            <a:endParaRPr lang="en-US" dirty="0" smtClean="0"/>
          </a:p>
          <a:p>
            <a:pPr algn="r" rtl="1"/>
            <a:r>
              <a:rPr lang="ar-SA" dirty="0" smtClean="0"/>
              <a:t>تؤثر طريقة الانتاج تأثيراً هاماً على خواص المعدن فى الشد فمثلاً تشكيل المعدن بالدلفنة أو السحب على السا خن تجعل خ واصه مختلفة تماما عن حالة تشكيل ه بالدلفنة أو السحب على البـارد حيـث تزداد مقاومة الشد والرجوعية والصلادة وتقل الممطولية عند التشكيل على البـارد عنـها عـن التشكيل على الساخن</a:t>
            </a:r>
            <a:r>
              <a:rPr lang="en-US" dirty="0" smtClean="0"/>
              <a:t> .</a:t>
            </a:r>
          </a:p>
          <a:p>
            <a:pPr algn="r" rtl="1">
              <a:buNone/>
            </a:pPr>
            <a:r>
              <a:rPr lang="ar-SA" b="1" u="sng" dirty="0" smtClean="0"/>
              <a:t>9-نسبة الاضافات للمعدن الاصلي في السبائك</a:t>
            </a:r>
            <a:endParaRPr lang="en-US" dirty="0" smtClean="0"/>
          </a:p>
          <a:p>
            <a:pPr algn="r" rtl="1"/>
            <a:r>
              <a:rPr lang="ar-SA" dirty="0" smtClean="0"/>
              <a:t>حيث أنه إذا أُضيف معدن أو معادن إلى المعدن الأصل ي لتكوين سبيكة جديدة فـإن خواصـها فى الشد تختلف تماما عن المعدن الأصلي</a:t>
            </a:r>
            <a:r>
              <a:rPr lang="ar-SA" b="1" u="sng" dirty="0" smtClean="0"/>
              <a:t>.</a:t>
            </a:r>
            <a:endParaRPr lang="en-US" dirty="0" smtClean="0"/>
          </a:p>
          <a:p>
            <a:endParaRPr lang="ar-EG"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7)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373563"/>
          </a:xfrm>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pPr rtl="1">
              <a:buNone/>
            </a:pPr>
            <a:r>
              <a:rPr lang="ar-SA" b="1" dirty="0" smtClean="0"/>
              <a:t> </a:t>
            </a:r>
            <a:endParaRPr lang="en-US" dirty="0" smtClean="0"/>
          </a:p>
          <a:p>
            <a:pPr algn="r" rtl="1">
              <a:buNone/>
            </a:pPr>
            <a:r>
              <a:rPr lang="ar-SA" b="1" u="sng" dirty="0" smtClean="0"/>
              <a:t>10- شكل مقطع عينة الاختبار</a:t>
            </a:r>
            <a:endParaRPr lang="en-US" dirty="0" smtClean="0"/>
          </a:p>
          <a:p>
            <a:pPr algn="r" rtl="1"/>
            <a:r>
              <a:rPr lang="ar-SA" dirty="0" smtClean="0"/>
              <a:t>يؤثر شكل عينة الاختبار على خواص الشد فى المعادن حيث تختلف النتائج طبقا لاخـتلاف شـكل عينة الاختبار . وكذلك اختلاف شكل مقطع عينة الاختيار مع تساوى مساحته فى كل حالـة فـإن خواص الشد تتأثر وتختلف من عينة لأخرى للمع دن الواحد حيث يعطى المقطع المـستدي ر مقاومـة أكبر من المقطع المستطيل</a:t>
            </a:r>
            <a:r>
              <a:rPr lang="en-US" dirty="0" smtClean="0"/>
              <a:t> .</a:t>
            </a:r>
          </a:p>
          <a:p>
            <a:pPr algn="r" rtl="1">
              <a:buNone/>
            </a:pPr>
            <a:r>
              <a:rPr lang="ar-SA" b="1" u="sng" dirty="0" smtClean="0"/>
              <a:t>11- المقاومة النوعية للشد</a:t>
            </a:r>
            <a:endParaRPr lang="en-US" dirty="0" smtClean="0"/>
          </a:p>
          <a:p>
            <a:pPr algn="r" rtl="1"/>
            <a:r>
              <a:rPr lang="ar-SA" dirty="0" smtClean="0"/>
              <a:t>يلزم عند تصميم </a:t>
            </a:r>
            <a:r>
              <a:rPr lang="ar-SA" dirty="0" smtClean="0"/>
              <a:t>المنشآت </a:t>
            </a:r>
            <a:r>
              <a:rPr lang="ar-SA" dirty="0" smtClean="0"/>
              <a:t>والماكينات أن تتوافر فى المعادن المستخدمة مقاومة مناسبة مصحوبة بخفـة الوزن، ومن الأمثلة المهمة فى ذلك أعمال الطيارات، ولذلك يفضل فى هذه الحالة المعدن الذى لـه أكبر مقاومة شد ل وحدة الوزن وتسمى هذه الخاصية وهى مقاومة الشد لوحدة الـوزن بالمقاومـة النوعية للشد</a:t>
            </a:r>
            <a:r>
              <a:rPr lang="en-US" dirty="0" smtClean="0"/>
              <a:t> .</a:t>
            </a:r>
          </a:p>
          <a:p>
            <a:endParaRPr lang="ar-EG"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7)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3200400"/>
            <a:ext cx="8229600" cy="2362200"/>
          </a:xfrm>
        </p:spPr>
        <p:style>
          <a:lnRef idx="1">
            <a:schemeClr val="accent1"/>
          </a:lnRef>
          <a:fillRef idx="2">
            <a:schemeClr val="accent1"/>
          </a:fillRef>
          <a:effectRef idx="1">
            <a:schemeClr val="accent1"/>
          </a:effectRef>
          <a:fontRef idx="minor">
            <a:schemeClr val="dk1"/>
          </a:fontRef>
        </p:style>
        <p:txBody>
          <a:bodyPr/>
          <a:lstStyle/>
          <a:p>
            <a:pPr algn="ctr">
              <a:buNone/>
            </a:pPr>
            <a:endParaRPr lang="ar-EG" b="1" u="sng" dirty="0" smtClean="0">
              <a:solidFill>
                <a:srgbClr val="0070C0"/>
              </a:solidFill>
              <a:latin typeface="Andalus" pitchFamily="18" charset="-78"/>
              <a:cs typeface="Andalus" pitchFamily="18" charset="-78"/>
            </a:endParaRPr>
          </a:p>
          <a:p>
            <a:pPr algn="ctr">
              <a:buNone/>
            </a:pPr>
            <a:r>
              <a:rPr lang="ar-EG" b="1" u="sng" dirty="0" smtClean="0">
                <a:solidFill>
                  <a:srgbClr val="0070C0"/>
                </a:solidFill>
                <a:latin typeface="Andalus" pitchFamily="18" charset="-78"/>
                <a:cs typeface="Andalus" pitchFamily="18" charset="-78"/>
              </a:rPr>
              <a:t>والى لقاء آخر في المحاضرة القادمة ان شاء الله</a:t>
            </a:r>
          </a:p>
          <a:p>
            <a:pPr algn="ctr">
              <a:buNone/>
            </a:pPr>
            <a:r>
              <a:rPr lang="ar-EG" b="1" u="sng" dirty="0" smtClean="0">
                <a:solidFill>
                  <a:srgbClr val="0070C0"/>
                </a:solidFill>
                <a:latin typeface="Andalus" pitchFamily="18" charset="-78"/>
                <a:cs typeface="Andalus" pitchFamily="18" charset="-78"/>
              </a:rPr>
              <a:t>والسلام عليكم ورحمة الله</a:t>
            </a:r>
          </a:p>
          <a:p>
            <a:endParaRPr lang="ar-EG" dirty="0"/>
          </a:p>
        </p:txBody>
      </p:sp>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7)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4000" b="1" u="sng" dirty="0" smtClean="0">
                <a:solidFill>
                  <a:srgbClr val="FFC000"/>
                </a:solidFill>
              </a:rPr>
              <a:t>الخواص الميكانيكية للمعادن في الشد</a:t>
            </a:r>
            <a:endParaRPr lang="en-US" sz="4000" dirty="0">
              <a:solidFill>
                <a:srgbClr val="FFC000"/>
              </a:solidFill>
            </a:endParaRPr>
          </a:p>
        </p:txBody>
      </p:sp>
      <p:sp>
        <p:nvSpPr>
          <p:cNvPr id="3" name="Content Placeholder 2"/>
          <p:cNvSpPr>
            <a:spLocks noGrp="1"/>
          </p:cNvSpPr>
          <p:nvPr>
            <p:ph idx="1"/>
          </p:nvPr>
        </p:nvSpPr>
        <p:spPr>
          <a:xfrm>
            <a:off x="2057400" y="1371600"/>
            <a:ext cx="6629400" cy="3657600"/>
          </a:xfrm>
        </p:spPr>
        <p:style>
          <a:lnRef idx="1">
            <a:schemeClr val="accent5"/>
          </a:lnRef>
          <a:fillRef idx="2">
            <a:schemeClr val="accent5"/>
          </a:fillRef>
          <a:effectRef idx="1">
            <a:schemeClr val="accent5"/>
          </a:effectRef>
          <a:fontRef idx="minor">
            <a:schemeClr val="dk1"/>
          </a:fontRef>
        </p:style>
        <p:txBody>
          <a:bodyPr>
            <a:normAutofit/>
          </a:bodyPr>
          <a:lstStyle/>
          <a:p>
            <a:pPr algn="r" rtl="1"/>
            <a:r>
              <a:rPr lang="ar-SA" sz="2400" b="1" dirty="0" smtClean="0"/>
              <a:t>للخواص الميكانيكية أهمية خاصة فى تحديد تعيين سلوك المواد فى اختبار الشد للمعادن ويتم تفـسير أهم هذه الخواص فيما يلى</a:t>
            </a:r>
            <a:r>
              <a:rPr lang="en-US" sz="2400" b="1" dirty="0" smtClean="0"/>
              <a:t> </a:t>
            </a:r>
            <a:r>
              <a:rPr lang="en-US" sz="2400" b="1" dirty="0" smtClean="0"/>
              <a:t>:</a:t>
            </a:r>
            <a:r>
              <a:rPr lang="en-US" sz="2400" dirty="0" smtClean="0"/>
              <a:t> </a:t>
            </a:r>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7)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5" name="Rounded Rectangle 4"/>
          <p:cNvSpPr/>
          <p:nvPr/>
        </p:nvSpPr>
        <p:spPr>
          <a:xfrm>
            <a:off x="381000" y="2362200"/>
            <a:ext cx="6858000" cy="3886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pic>
        <p:nvPicPr>
          <p:cNvPr id="1026" name="Picture 2"/>
          <p:cNvPicPr>
            <a:picLocks noChangeAspect="1" noChangeArrowheads="1"/>
          </p:cNvPicPr>
          <p:nvPr/>
        </p:nvPicPr>
        <p:blipFill>
          <a:blip r:embed="rId2" cstate="print"/>
          <a:srcRect/>
          <a:stretch>
            <a:fillRect/>
          </a:stretch>
        </p:blipFill>
        <p:spPr bwMode="auto">
          <a:xfrm>
            <a:off x="1066800" y="2514600"/>
            <a:ext cx="5486400" cy="3581400"/>
          </a:xfrm>
          <a:prstGeom prst="rect">
            <a:avLst/>
          </a:prstGeom>
          <a:noFill/>
          <a:ln w="9525">
            <a:noFill/>
            <a:miter lim="800000"/>
            <a:headEnd/>
            <a:tailEnd/>
          </a:ln>
        </p:spPr>
      </p:pic>
    </p:spTree>
    <p:extLst>
      <p:ext uri="{BB962C8B-B14F-4D97-AF65-F5344CB8AC3E}">
        <p14:creationId xmlns="" xmlns:p14="http://schemas.microsoft.com/office/powerpoint/2010/main" val="1815402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4114800"/>
          </a:xfrm>
        </p:spPr>
        <p:style>
          <a:lnRef idx="1">
            <a:schemeClr val="accent5"/>
          </a:lnRef>
          <a:fillRef idx="2">
            <a:schemeClr val="accent5"/>
          </a:fillRef>
          <a:effectRef idx="1">
            <a:schemeClr val="accent5"/>
          </a:effectRef>
          <a:fontRef idx="minor">
            <a:schemeClr val="dk1"/>
          </a:fontRef>
        </p:style>
        <p:txBody>
          <a:bodyPr/>
          <a:lstStyle/>
          <a:p>
            <a:pPr algn="r">
              <a:buNone/>
            </a:pPr>
            <a:r>
              <a:rPr lang="ar-EG" b="1" u="sng" dirty="0" smtClean="0"/>
              <a:t>1-</a:t>
            </a:r>
            <a:r>
              <a:rPr lang="ar-SA" b="1" u="sng" dirty="0" smtClean="0"/>
              <a:t>إجهاد </a:t>
            </a:r>
            <a:r>
              <a:rPr lang="ar-SA" b="1" u="sng" dirty="0" smtClean="0"/>
              <a:t>حد </a:t>
            </a:r>
            <a:r>
              <a:rPr lang="ar-SA" b="1" u="sng" dirty="0" smtClean="0"/>
              <a:t>التناسب</a:t>
            </a:r>
            <a:endParaRPr lang="ar-EG" b="1" u="sng" dirty="0" smtClean="0"/>
          </a:p>
          <a:p>
            <a:pPr algn="r">
              <a:buNone/>
            </a:pPr>
            <a:r>
              <a:rPr lang="ar-SA" dirty="0" smtClean="0"/>
              <a:t> هو قيمة أكبر إجهاد يكون عنده الإجهاد والانفعال متناسبين أو هو الإجهـاد الذى يتوقف عنده التناسب بين الإجهاد والانفعال، وتتوقف دقة تحديد هذا الإجهاد علـى مـدى حساسية أجهزة القياس ويعين حد التناسب عملياً برسم منحنى الحمل والاستطالة وتحديد ا لإجهـاد الذى يتوقف عنده الخط المستقيم من المنحنى .</a:t>
            </a:r>
            <a:endParaRPr lang="en-US" dirty="0" smtClean="0"/>
          </a:p>
          <a:p>
            <a:endParaRPr lang="ar-EG"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7)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style>
          <a:lnRef idx="1">
            <a:schemeClr val="accent5"/>
          </a:lnRef>
          <a:fillRef idx="2">
            <a:schemeClr val="accent5"/>
          </a:fillRef>
          <a:effectRef idx="1">
            <a:schemeClr val="accent5"/>
          </a:effectRef>
          <a:fontRef idx="minor">
            <a:schemeClr val="dk1"/>
          </a:fontRef>
        </p:style>
        <p:txBody>
          <a:bodyPr/>
          <a:lstStyle/>
          <a:p>
            <a:pPr algn="r">
              <a:buNone/>
            </a:pPr>
            <a:r>
              <a:rPr lang="ar-EG" b="1" u="sng" dirty="0" smtClean="0"/>
              <a:t>2-</a:t>
            </a:r>
            <a:r>
              <a:rPr lang="ar-SA" b="1" u="sng" dirty="0" smtClean="0"/>
              <a:t>إجهاد </a:t>
            </a:r>
            <a:r>
              <a:rPr lang="ar-SA" b="1" u="sng" dirty="0" smtClean="0"/>
              <a:t>حد المرونة</a:t>
            </a:r>
            <a:r>
              <a:rPr lang="ar-SA" dirty="0" smtClean="0"/>
              <a:t> </a:t>
            </a:r>
            <a:endParaRPr lang="ar-EG" dirty="0" smtClean="0"/>
          </a:p>
          <a:p>
            <a:pPr algn="r">
              <a:buNone/>
            </a:pPr>
            <a:r>
              <a:rPr lang="ar-SA" dirty="0" smtClean="0"/>
              <a:t>هو </a:t>
            </a:r>
            <a:r>
              <a:rPr lang="ar-SA" dirty="0" smtClean="0"/>
              <a:t>أكبر إجهاد تتحمله المادة بشرط عدم بقاء أى استطالة دائمة بعد زوال هـذا الإجهاد. وقد افترض أنه يمكن الوصول إلى حد المرونة إذا كانت الاستطالة الدائمـة بعـد زوال الحمل المؤثر صغيرة جداً تساوى ٠١,٠ %من طول القياس لتكون الحد بـين رجـوع المـادة إلى أبعادها الأصلية بعد زوال الحمل المؤثر وبين عدم رجوعها تماماً .</a:t>
            </a:r>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7)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style>
          <a:lnRef idx="1">
            <a:schemeClr val="accent5"/>
          </a:lnRef>
          <a:fillRef idx="2">
            <a:schemeClr val="accent5"/>
          </a:fillRef>
          <a:effectRef idx="1">
            <a:schemeClr val="accent5"/>
          </a:effectRef>
          <a:fontRef idx="minor">
            <a:schemeClr val="dk1"/>
          </a:fontRef>
        </p:style>
        <p:txBody>
          <a:bodyPr>
            <a:normAutofit fontScale="77500" lnSpcReduction="20000"/>
          </a:bodyPr>
          <a:lstStyle/>
          <a:p>
            <a:pPr algn="r" rtl="1">
              <a:buNone/>
            </a:pPr>
            <a:r>
              <a:rPr lang="ar-EG" sz="3600" b="1" u="sng" dirty="0" smtClean="0"/>
              <a:t>3-</a:t>
            </a:r>
            <a:r>
              <a:rPr lang="ar-SA" sz="3600" b="1" u="sng" dirty="0" smtClean="0"/>
              <a:t>إجهاد </a:t>
            </a:r>
            <a:r>
              <a:rPr lang="ar-SA" sz="3600" b="1" u="sng" dirty="0" smtClean="0"/>
              <a:t>الخضوع</a:t>
            </a:r>
            <a:endParaRPr lang="en-US" sz="3600" dirty="0" smtClean="0"/>
          </a:p>
          <a:p>
            <a:pPr algn="r" rtl="1"/>
            <a:r>
              <a:rPr lang="ar-SA" dirty="0" smtClean="0"/>
              <a:t>إجهاد الخضوع هو الإجهاد الذى يحدث عنده زيادة ملحوظة فى الاستطالة بدون زيادة فى الحمـل أى أن الانفعال يزداد بدون زيادة الإجهاد ويتبين من شكل </a:t>
            </a:r>
            <a:r>
              <a:rPr lang="ar-EG" dirty="0" smtClean="0"/>
              <a:t>(</a:t>
            </a:r>
            <a:r>
              <a:rPr lang="ar-SA" dirty="0" smtClean="0"/>
              <a:t>٢-</a:t>
            </a:r>
            <a:r>
              <a:rPr lang="ar-SA" dirty="0" smtClean="0"/>
              <a:t> </a:t>
            </a:r>
            <a:r>
              <a:rPr lang="ar-SA" dirty="0" smtClean="0"/>
              <a:t>١١</a:t>
            </a:r>
            <a:r>
              <a:rPr lang="ar-EG" dirty="0" smtClean="0"/>
              <a:t>)</a:t>
            </a:r>
            <a:r>
              <a:rPr lang="ar-SA" dirty="0" smtClean="0"/>
              <a:t> (</a:t>
            </a:r>
            <a:r>
              <a:rPr lang="ar-SA" dirty="0" smtClean="0"/>
              <a:t>لمنحنى الإجهاد والانفعال أن النقطة التى تمثل </a:t>
            </a:r>
            <a:r>
              <a:rPr lang="ar-SA" dirty="0" smtClean="0"/>
              <a:t>بداية </a:t>
            </a:r>
            <a:r>
              <a:rPr lang="ar-SA" dirty="0" smtClean="0"/>
              <a:t>الخضوع، تسمى إجهاد الخضوع الأعلى وهو أعلى إجهاد فى منطقة الخضوع، كذلك نحصل على النقطة التى يكون عندها الإجهاد أقل إجهاد فى منطقة الخضوع ويسمى إجهـاد الخضوع </a:t>
            </a:r>
            <a:r>
              <a:rPr lang="ar-EG" dirty="0" smtClean="0"/>
              <a:t>الادنى</a:t>
            </a:r>
            <a:r>
              <a:rPr lang="ar-SA" dirty="0" smtClean="0"/>
              <a:t> </a:t>
            </a:r>
            <a:r>
              <a:rPr lang="ar-SA" dirty="0" smtClean="0"/>
              <a:t>ويحدث عندها تغير ملحوظ فى الاستطالة، ويلاحظ أن إجهاد الخضوع الأعلى غير ثابت القيمة للمعدن الواحد وإنما يتغير طبقا لظروف الاختبار مثل سرعة التحميل وغيرهـا، أمـا إجهاد الخضوع </a:t>
            </a:r>
            <a:r>
              <a:rPr lang="ar-EG" dirty="0" smtClean="0"/>
              <a:t>الادنى</a:t>
            </a:r>
            <a:r>
              <a:rPr lang="ar-SA" dirty="0" smtClean="0"/>
              <a:t> </a:t>
            </a:r>
            <a:r>
              <a:rPr lang="ar-SA" dirty="0" smtClean="0"/>
              <a:t>قيمته ثابتة للمعدن الواحد لذلك يعتبر خاصيته أساسـية مـن خـصائص المعدن، ويطلق إجهاد الخضوع للمعدن على قيمة إجهاد الخضوع </a:t>
            </a:r>
            <a:r>
              <a:rPr lang="ar-EG" dirty="0" smtClean="0"/>
              <a:t>الادنى</a:t>
            </a:r>
            <a:r>
              <a:rPr lang="en-US" dirty="0" smtClean="0"/>
              <a:t> </a:t>
            </a:r>
            <a:r>
              <a:rPr lang="en-US" dirty="0" smtClean="0"/>
              <a:t>.</a:t>
            </a:r>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7)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67000" y="990601"/>
            <a:ext cx="6019800" cy="4343400"/>
          </a:xfrm>
        </p:spPr>
        <p:style>
          <a:lnRef idx="1">
            <a:schemeClr val="accent5"/>
          </a:lnRef>
          <a:fillRef idx="2">
            <a:schemeClr val="accent5"/>
          </a:fillRef>
          <a:effectRef idx="1">
            <a:schemeClr val="accent5"/>
          </a:effectRef>
          <a:fontRef idx="minor">
            <a:schemeClr val="dk1"/>
          </a:fontRef>
        </p:style>
        <p:txBody>
          <a:bodyPr>
            <a:normAutofit/>
          </a:bodyPr>
          <a:lstStyle/>
          <a:p>
            <a:pPr algn="r" rtl="1">
              <a:buNone/>
            </a:pPr>
            <a:r>
              <a:rPr lang="ar-EG" sz="2800" b="1" dirty="0" smtClean="0"/>
              <a:t>   </a:t>
            </a:r>
            <a:r>
              <a:rPr lang="ar-EG" sz="2800" b="1" u="sng" dirty="0" smtClean="0"/>
              <a:t>منطقة المرونة والخضوع لمنحنى الاجهاد والانفعال لمعدن مطيل:-</a:t>
            </a:r>
            <a:endParaRPr lang="ar-EG" sz="2800" b="1" u="sng" dirty="0"/>
          </a:p>
        </p:txBody>
      </p:sp>
      <p:sp>
        <p:nvSpPr>
          <p:cNvPr id="4" name="Rounded Rectangle 3"/>
          <p:cNvSpPr/>
          <p:nvPr/>
        </p:nvSpPr>
        <p:spPr>
          <a:xfrm>
            <a:off x="457200" y="2286000"/>
            <a:ext cx="7239000" cy="3962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pic>
        <p:nvPicPr>
          <p:cNvPr id="2050" name="Picture 2"/>
          <p:cNvPicPr>
            <a:picLocks noChangeAspect="1" noChangeArrowheads="1"/>
          </p:cNvPicPr>
          <p:nvPr/>
        </p:nvPicPr>
        <p:blipFill>
          <a:blip r:embed="rId2" cstate="print"/>
          <a:srcRect/>
          <a:stretch>
            <a:fillRect/>
          </a:stretch>
        </p:blipFill>
        <p:spPr bwMode="auto">
          <a:xfrm>
            <a:off x="1143000" y="2590800"/>
            <a:ext cx="6057900" cy="3276600"/>
          </a:xfrm>
          <a:prstGeom prst="rect">
            <a:avLst/>
          </a:prstGeom>
          <a:noFill/>
          <a:ln w="9525">
            <a:noFill/>
            <a:miter lim="800000"/>
            <a:headEnd/>
            <a:tailEnd/>
          </a:ln>
        </p:spPr>
      </p:pic>
      <p:sp>
        <p:nvSpPr>
          <p:cNvPr id="6"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7)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style>
          <a:lnRef idx="1">
            <a:schemeClr val="accent5"/>
          </a:lnRef>
          <a:fillRef idx="2">
            <a:schemeClr val="accent5"/>
          </a:fillRef>
          <a:effectRef idx="1">
            <a:schemeClr val="accent5"/>
          </a:effectRef>
          <a:fontRef idx="minor">
            <a:schemeClr val="dk1"/>
          </a:fontRef>
        </p:style>
        <p:txBody>
          <a:bodyPr>
            <a:normAutofit fontScale="92500" lnSpcReduction="20000"/>
          </a:bodyPr>
          <a:lstStyle/>
          <a:p>
            <a:pPr algn="r" rtl="1"/>
            <a:r>
              <a:rPr lang="ar-SA" b="1" u="sng" dirty="0" smtClean="0"/>
              <a:t>إجهاد الضمان</a:t>
            </a:r>
            <a:endParaRPr lang="en-US" dirty="0" smtClean="0"/>
          </a:p>
          <a:p>
            <a:pPr algn="r" rtl="1">
              <a:buNone/>
            </a:pPr>
            <a:r>
              <a:rPr lang="ar-SA" sz="3000" dirty="0" smtClean="0"/>
              <a:t>إجهاد الضمان هو المقاومة فى </a:t>
            </a:r>
            <a:r>
              <a:rPr lang="ar-SA" sz="3000" dirty="0" smtClean="0"/>
              <a:t>حدود </a:t>
            </a:r>
            <a:r>
              <a:rPr lang="ar-SA" sz="3000" dirty="0" smtClean="0"/>
              <a:t>المرونة للمعادن التى لها خاصية المرونـة ولـيس لهـا منطقـة خضوع. حيث توجد بعض المعادن المطيلة والنصف مطيلة والتى لها خاصية المرونة </a:t>
            </a:r>
            <a:r>
              <a:rPr lang="ar-SA" sz="3000" dirty="0" smtClean="0"/>
              <a:t>ولكن </a:t>
            </a:r>
            <a:r>
              <a:rPr lang="ar-SA" sz="3000" dirty="0" smtClean="0"/>
              <a:t>لا يوجـد </a:t>
            </a:r>
            <a:r>
              <a:rPr lang="ar-EG" sz="3000" dirty="0" smtClean="0"/>
              <a:t>بها </a:t>
            </a:r>
            <a:r>
              <a:rPr lang="ar-SA" sz="3000" dirty="0" smtClean="0"/>
              <a:t>أى </a:t>
            </a:r>
            <a:r>
              <a:rPr lang="ar-SA" sz="3000" dirty="0" smtClean="0"/>
              <a:t>منطقة يظهر فيها الخضوع </a:t>
            </a:r>
            <a:r>
              <a:rPr lang="ar-SA" sz="3000" dirty="0" smtClean="0"/>
              <a:t>وفى </a:t>
            </a:r>
            <a:r>
              <a:rPr lang="ar-SA" sz="3000" dirty="0" smtClean="0"/>
              <a:t>منحنى الإجهاد والانفعال يتحول المنحنى من منطقة المرونـة إلى منطقة ما فوق المرونة تحولا تدريجيا كما يتضح من الشكل </a:t>
            </a:r>
            <a:r>
              <a:rPr lang="ar-EG" sz="3000" dirty="0" smtClean="0"/>
              <a:t> </a:t>
            </a:r>
            <a:r>
              <a:rPr lang="ar-SA" sz="3000" dirty="0" smtClean="0"/>
              <a:t>(</a:t>
            </a:r>
            <a:r>
              <a:rPr lang="ar-EG" sz="3000" dirty="0" smtClean="0"/>
              <a:t>2</a:t>
            </a:r>
            <a:r>
              <a:rPr lang="ar-SA" sz="3000" dirty="0" smtClean="0"/>
              <a:t> -</a:t>
            </a:r>
            <a:r>
              <a:rPr lang="ar-EG" sz="3000" dirty="0" smtClean="0"/>
              <a:t>13</a:t>
            </a:r>
            <a:r>
              <a:rPr lang="ar-SA" sz="3000" dirty="0" smtClean="0"/>
              <a:t> )</a:t>
            </a:r>
            <a:r>
              <a:rPr lang="ar-EG" sz="3000" dirty="0" smtClean="0"/>
              <a:t> </a:t>
            </a:r>
            <a:r>
              <a:rPr lang="ar-SA" sz="3000" dirty="0" smtClean="0"/>
              <a:t> </a:t>
            </a:r>
            <a:r>
              <a:rPr lang="ar-SA" sz="3000" dirty="0" smtClean="0"/>
              <a:t>، </a:t>
            </a:r>
            <a:r>
              <a:rPr lang="ar-SA" dirty="0" smtClean="0"/>
              <a:t>أى أنه لا يوجـد لهـذه المعادن إجهاد خضوع ونظراً لوجود خاصية المرونة لهذه المعادن فإنه يلزم معرفة إجهاد يعـبر عـن المقاومة فى حدود المرونة ويسمى هذا الإجهاد بإجهاد الضمان </a:t>
            </a:r>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7)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4600" y="990601"/>
            <a:ext cx="6172200" cy="4038600"/>
          </a:xfrm>
        </p:spPr>
        <p:style>
          <a:lnRef idx="1">
            <a:schemeClr val="accent5"/>
          </a:lnRef>
          <a:fillRef idx="2">
            <a:schemeClr val="accent5"/>
          </a:fillRef>
          <a:effectRef idx="1">
            <a:schemeClr val="accent5"/>
          </a:effectRef>
          <a:fontRef idx="minor">
            <a:schemeClr val="dk1"/>
          </a:fontRef>
        </p:style>
        <p:txBody>
          <a:bodyPr/>
          <a:lstStyle/>
          <a:p>
            <a:pPr algn="r" rtl="1">
              <a:buNone/>
            </a:pPr>
            <a:r>
              <a:rPr lang="ar-EG" u="sng" dirty="0" smtClean="0"/>
              <a:t>منحنى الاجهاد والانفعال لتحديد اجهاد الضمان</a:t>
            </a:r>
            <a:endParaRPr lang="ar-EG" u="sng" dirty="0"/>
          </a:p>
        </p:txBody>
      </p:sp>
      <p:sp>
        <p:nvSpPr>
          <p:cNvPr id="4" name="Rounded Rectangle 3"/>
          <p:cNvSpPr/>
          <p:nvPr/>
        </p:nvSpPr>
        <p:spPr>
          <a:xfrm>
            <a:off x="457200" y="1981200"/>
            <a:ext cx="5181600" cy="434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pic>
        <p:nvPicPr>
          <p:cNvPr id="3074" name="Picture 2"/>
          <p:cNvPicPr>
            <a:picLocks noChangeAspect="1" noChangeArrowheads="1"/>
          </p:cNvPicPr>
          <p:nvPr/>
        </p:nvPicPr>
        <p:blipFill>
          <a:blip r:embed="rId2" cstate="print"/>
          <a:srcRect/>
          <a:stretch>
            <a:fillRect/>
          </a:stretch>
        </p:blipFill>
        <p:spPr bwMode="auto">
          <a:xfrm>
            <a:off x="990600" y="2286000"/>
            <a:ext cx="4191000" cy="3653971"/>
          </a:xfrm>
          <a:prstGeom prst="rect">
            <a:avLst/>
          </a:prstGeom>
          <a:noFill/>
          <a:ln w="9525">
            <a:noFill/>
            <a:miter lim="800000"/>
            <a:headEnd/>
            <a:tailEnd/>
          </a:ln>
        </p:spPr>
      </p:pic>
      <p:sp>
        <p:nvSpPr>
          <p:cNvPr id="6"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7)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068763"/>
          </a:xfrm>
        </p:spPr>
        <p:style>
          <a:lnRef idx="1">
            <a:schemeClr val="accent5"/>
          </a:lnRef>
          <a:fillRef idx="2">
            <a:schemeClr val="accent5"/>
          </a:fillRef>
          <a:effectRef idx="1">
            <a:schemeClr val="accent5"/>
          </a:effectRef>
          <a:fontRef idx="minor">
            <a:schemeClr val="dk1"/>
          </a:fontRef>
        </p:style>
        <p:txBody>
          <a:bodyPr/>
          <a:lstStyle/>
          <a:p>
            <a:pPr algn="r" rtl="1">
              <a:buNone/>
            </a:pPr>
            <a:r>
              <a:rPr lang="ar-SA" b="1" u="sng" dirty="0" smtClean="0"/>
              <a:t>المرونة</a:t>
            </a:r>
            <a:endParaRPr lang="en-US" dirty="0" smtClean="0"/>
          </a:p>
          <a:p>
            <a:pPr algn="r" rtl="1"/>
            <a:r>
              <a:rPr lang="ar-SA" dirty="0" smtClean="0"/>
              <a:t>المرونة هى </a:t>
            </a:r>
            <a:r>
              <a:rPr lang="ar-SA" dirty="0" smtClean="0"/>
              <a:t>الحالة </a:t>
            </a:r>
            <a:r>
              <a:rPr lang="ar-SA" dirty="0" smtClean="0"/>
              <a:t>التى تسترجع فيها المادة أبعادها الأصلية بعد زوال الحمل المؤثر . وحالـة المرونـة بالمعادن تحدث فى المنطقة الأولى من التحميل وتظهر على منحنى الحمـل والإسـتطالة أو بمـنحنى الإجهاد والانفعال عبارة عن خط مستقيم وتمثل منطقة المرونة بالمنطقة الواقعة تحت الجزء </a:t>
            </a:r>
            <a:r>
              <a:rPr lang="ar-SA" dirty="0" smtClean="0"/>
              <a:t>المكون </a:t>
            </a:r>
            <a:r>
              <a:rPr lang="ar-SA" dirty="0" smtClean="0"/>
              <a:t>من خط مستقيم بمنحنى الحمل والاستطالة</a:t>
            </a:r>
            <a:r>
              <a:rPr lang="en-US" dirty="0" smtClean="0"/>
              <a:t> .</a:t>
            </a:r>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7)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TotalTime>
  <Words>1338</Words>
  <Application>Microsoft Office PowerPoint</Application>
  <PresentationFormat>On-screen Show (4:3)</PresentationFormat>
  <Paragraphs>84</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Slide 1</vt:lpstr>
      <vt:lpstr>الخواص الميكانيكية للمعادن في الشد</vt:lpstr>
      <vt:lpstr>Slide 3</vt:lpstr>
      <vt:lpstr>Slide 4</vt:lpstr>
      <vt:lpstr>Slide 5</vt:lpstr>
      <vt:lpstr>Slide 6</vt:lpstr>
      <vt:lpstr>Slide 7</vt:lpstr>
      <vt:lpstr>Slide 8</vt:lpstr>
      <vt:lpstr>Slide 9</vt:lpstr>
      <vt:lpstr>Slide 10</vt:lpstr>
      <vt:lpstr>Slide 11</vt:lpstr>
      <vt:lpstr>Slide 12</vt:lpstr>
      <vt:lpstr>Slide 13</vt:lpstr>
      <vt:lpstr>العوامل المؤثرة على خواص الشد في المعادن</vt:lpstr>
      <vt:lpstr>Slide 15</vt:lpstr>
      <vt:lpstr>Slide 16</vt:lpstr>
      <vt:lpstr>Slide 17</vt:lpstr>
      <vt:lpstr>Slide 18</vt:lpstr>
      <vt:lpstr>Slide 19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SAMSUNG</dc:creator>
  <cp:lastModifiedBy>awamy</cp:lastModifiedBy>
  <cp:revision>38</cp:revision>
  <dcterms:created xsi:type="dcterms:W3CDTF">2006-08-16T00:00:00Z</dcterms:created>
  <dcterms:modified xsi:type="dcterms:W3CDTF">2020-03-28T20:38:02Z</dcterms:modified>
</cp:coreProperties>
</file>