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63" r:id="rId3"/>
    <p:sldId id="270" r:id="rId4"/>
    <p:sldId id="275" r:id="rId5"/>
    <p:sldId id="276" r:id="rId6"/>
    <p:sldId id="274" r:id="rId7"/>
    <p:sldId id="273" r:id="rId8"/>
    <p:sldId id="272" r:id="rId9"/>
    <p:sldId id="271" r:id="rId10"/>
    <p:sldId id="269" r:id="rId11"/>
    <p:sldId id="262" r:id="rId12"/>
  </p:sldIdLst>
  <p:sldSz cx="12192000" cy="6858000"/>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000" autoAdjust="0"/>
    <p:restoredTop sz="94660"/>
  </p:normalViewPr>
  <p:slideViewPr>
    <p:cSldViewPr snapToGrid="0">
      <p:cViewPr varScale="1">
        <p:scale>
          <a:sx n="71" d="100"/>
          <a:sy n="71" d="100"/>
        </p:scale>
        <p:origin x="25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E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12/08/1441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323788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12/08/1441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24985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12/08/1441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533098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12/08/1441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585695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E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A0E5FF-B424-4DFE-8581-6630AAA49E99}" type="datetimeFigureOut">
              <a:rPr lang="ar-EG" smtClean="0"/>
              <a:t>12/08/1441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1251769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p:txBody>
          <a:bodyPr/>
          <a:lstStyle/>
          <a:p>
            <a:fld id="{EFA0E5FF-B424-4DFE-8581-6630AAA49E99}" type="datetimeFigureOut">
              <a:rPr lang="ar-EG" smtClean="0"/>
              <a:t>12/08/1441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3367401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E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6"/>
          <p:cNvSpPr>
            <a:spLocks noGrp="1"/>
          </p:cNvSpPr>
          <p:nvPr>
            <p:ph type="dt" sz="half" idx="10"/>
          </p:nvPr>
        </p:nvSpPr>
        <p:spPr/>
        <p:txBody>
          <a:bodyPr/>
          <a:lstStyle/>
          <a:p>
            <a:fld id="{EFA0E5FF-B424-4DFE-8581-6630AAA49E99}" type="datetimeFigureOut">
              <a:rPr lang="ar-EG" smtClean="0"/>
              <a:t>12/08/1441</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443825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2"/>
          <p:cNvSpPr>
            <a:spLocks noGrp="1"/>
          </p:cNvSpPr>
          <p:nvPr>
            <p:ph type="dt" sz="half" idx="10"/>
          </p:nvPr>
        </p:nvSpPr>
        <p:spPr/>
        <p:txBody>
          <a:bodyPr/>
          <a:lstStyle/>
          <a:p>
            <a:fld id="{EFA0E5FF-B424-4DFE-8581-6630AAA49E99}" type="datetimeFigureOut">
              <a:rPr lang="ar-EG" smtClean="0"/>
              <a:t>12/08/1441</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142973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A0E5FF-B424-4DFE-8581-6630AAA49E99}" type="datetimeFigureOut">
              <a:rPr lang="ar-EG" smtClean="0"/>
              <a:t>12/08/1441</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3446788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E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A0E5FF-B424-4DFE-8581-6630AAA49E99}" type="datetimeFigureOut">
              <a:rPr lang="ar-EG" smtClean="0"/>
              <a:t>12/08/1441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214610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E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A0E5FF-B424-4DFE-8581-6630AAA49E99}" type="datetimeFigureOut">
              <a:rPr lang="ar-EG" smtClean="0"/>
              <a:t>12/08/1441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696633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ar-E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FA0E5FF-B424-4DFE-8581-6630AAA49E99}" type="datetimeFigureOut">
              <a:rPr lang="ar-EG" smtClean="0"/>
              <a:t>12/08/1441</a:t>
            </a:fld>
            <a:endParaRPr lang="ar-E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9885911-A0CF-462C-9C41-B99BB0F8794F}" type="slidenum">
              <a:rPr lang="ar-EG" smtClean="0"/>
              <a:t>‹#›</a:t>
            </a:fld>
            <a:endParaRPr lang="ar-EG"/>
          </a:p>
        </p:txBody>
      </p:sp>
    </p:spTree>
    <p:extLst>
      <p:ext uri="{BB962C8B-B14F-4D97-AF65-F5344CB8AC3E}">
        <p14:creationId xmlns:p14="http://schemas.microsoft.com/office/powerpoint/2010/main" val="2985828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619" y="0"/>
            <a:ext cx="13193962" cy="7253207"/>
          </a:xfrm>
          <a:prstGeom prst="rect">
            <a:avLst/>
          </a:prstGeom>
        </p:spPr>
      </p:pic>
      <p:sp>
        <p:nvSpPr>
          <p:cNvPr id="2" name="Title 1"/>
          <p:cNvSpPr>
            <a:spLocks noGrp="1"/>
          </p:cNvSpPr>
          <p:nvPr>
            <p:ph type="ctrTitle"/>
          </p:nvPr>
        </p:nvSpPr>
        <p:spPr>
          <a:xfrm>
            <a:off x="7019365" y="2291995"/>
            <a:ext cx="6072400" cy="2024511"/>
          </a:xfrm>
        </p:spPr>
        <p:txBody>
          <a:bodyPr>
            <a:normAutofit/>
          </a:bodyPr>
          <a:lstStyle/>
          <a:p>
            <a:r>
              <a:rPr lang="ar-EG" sz="4000" dirty="0" smtClean="0">
                <a:solidFill>
                  <a:schemeClr val="bg1"/>
                </a:solidFill>
              </a:rPr>
              <a:t>المادة / ديكور سينما </a:t>
            </a:r>
            <a:br>
              <a:rPr lang="ar-EG" sz="4000" dirty="0" smtClean="0">
                <a:solidFill>
                  <a:schemeClr val="bg1"/>
                </a:solidFill>
              </a:rPr>
            </a:br>
            <a:r>
              <a:rPr lang="ar-EG" sz="4000" dirty="0" smtClean="0">
                <a:solidFill>
                  <a:schemeClr val="bg1"/>
                </a:solidFill>
              </a:rPr>
              <a:t>الفرقة / الرابعة </a:t>
            </a:r>
            <a:endParaRPr lang="ar-EG" sz="4000" dirty="0">
              <a:solidFill>
                <a:schemeClr val="bg1"/>
              </a:solidFill>
            </a:endParaRPr>
          </a:p>
        </p:txBody>
      </p:sp>
      <p:sp>
        <p:nvSpPr>
          <p:cNvPr id="3" name="Subtitle 2"/>
          <p:cNvSpPr>
            <a:spLocks noGrp="1"/>
          </p:cNvSpPr>
          <p:nvPr>
            <p:ph type="subTitle" idx="1"/>
          </p:nvPr>
        </p:nvSpPr>
        <p:spPr>
          <a:xfrm>
            <a:off x="5873553" y="4611837"/>
            <a:ext cx="7878306" cy="1426575"/>
          </a:xfrm>
        </p:spPr>
        <p:txBody>
          <a:bodyPr/>
          <a:lstStyle/>
          <a:p>
            <a:r>
              <a:rPr lang="ar-EG" sz="3600" dirty="0" smtClean="0">
                <a:solidFill>
                  <a:schemeClr val="bg1"/>
                </a:solidFill>
              </a:rPr>
              <a:t>تحت اشراف /</a:t>
            </a:r>
          </a:p>
          <a:p>
            <a:r>
              <a:rPr lang="ar-EG" sz="3600" dirty="0" smtClean="0">
                <a:solidFill>
                  <a:schemeClr val="bg1"/>
                </a:solidFill>
              </a:rPr>
              <a:t>د/ غادة المسلمى    د/ منال شلتوت </a:t>
            </a:r>
            <a:endParaRPr lang="ar-EG" sz="3600" dirty="0">
              <a:solidFill>
                <a:schemeClr val="bg1"/>
              </a:solidFill>
            </a:endParaRPr>
          </a:p>
        </p:txBody>
      </p:sp>
    </p:spTree>
    <p:extLst>
      <p:ext uri="{BB962C8B-B14F-4D97-AF65-F5344CB8AC3E}">
        <p14:creationId xmlns:p14="http://schemas.microsoft.com/office/powerpoint/2010/main" val="3593228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sp>
        <p:nvSpPr>
          <p:cNvPr id="2" name="Rectangle 1"/>
          <p:cNvSpPr/>
          <p:nvPr/>
        </p:nvSpPr>
        <p:spPr>
          <a:xfrm>
            <a:off x="8216153" y="1290723"/>
            <a:ext cx="3523129" cy="5365571"/>
          </a:xfrm>
          <a:prstGeom prst="rect">
            <a:avLst/>
          </a:prstGeom>
        </p:spPr>
        <p:txBody>
          <a:bodyPr wrap="square">
            <a:spAutoFit/>
          </a:bodyPr>
          <a:lstStyle/>
          <a:p>
            <a:pPr algn="justLow">
              <a:spcAft>
                <a:spcPts val="750"/>
              </a:spcAft>
            </a:pPr>
            <a:r>
              <a:rPr lang="ar-EG" sz="2400" b="1" u="sng" dirty="0" smtClean="0">
                <a:solidFill>
                  <a:schemeClr val="accent5"/>
                </a:solidFill>
                <a:latin typeface="Greta"/>
                <a:ea typeface="Times New Roman" panose="02020603050405020304" pitchFamily="18" charset="0"/>
              </a:rPr>
              <a:t>5) </a:t>
            </a:r>
            <a:r>
              <a:rPr lang="ar-SA" sz="2400" b="1" u="sng" dirty="0" smtClean="0">
                <a:solidFill>
                  <a:schemeClr val="accent5"/>
                </a:solidFill>
                <a:latin typeface="Greta"/>
                <a:ea typeface="Times New Roman" panose="02020603050405020304" pitchFamily="18" charset="0"/>
              </a:rPr>
              <a:t>الاكسسوارات </a:t>
            </a:r>
            <a:r>
              <a:rPr lang="ar-SA" sz="2400" b="1" u="sng" dirty="0">
                <a:solidFill>
                  <a:schemeClr val="accent5"/>
                </a:solidFill>
                <a:latin typeface="Greta"/>
                <a:ea typeface="Times New Roman" panose="02020603050405020304" pitchFamily="18" charset="0"/>
              </a:rPr>
              <a:t>الهندية </a:t>
            </a:r>
            <a:r>
              <a:rPr lang="en-US" sz="2400" b="1" u="sng" dirty="0">
                <a:solidFill>
                  <a:schemeClr val="accent5"/>
                </a:solidFill>
                <a:latin typeface="Greta"/>
                <a:ea typeface="Times New Roman" panose="02020603050405020304" pitchFamily="18" charset="0"/>
              </a:rPr>
              <a:t>: </a:t>
            </a:r>
            <a:endParaRPr lang="en-US" sz="2400" b="1" u="sng" dirty="0" smtClean="0">
              <a:solidFill>
                <a:schemeClr val="accent5"/>
              </a:solidFill>
              <a:latin typeface="Greta"/>
              <a:ea typeface="Times New Roman" panose="02020603050405020304" pitchFamily="18" charset="0"/>
            </a:endParaRPr>
          </a:p>
          <a:p>
            <a:pPr algn="justLow">
              <a:spcAft>
                <a:spcPts val="750"/>
              </a:spcAft>
            </a:pPr>
            <a:r>
              <a:rPr lang="ar-SA" sz="2400" dirty="0" smtClean="0">
                <a:solidFill>
                  <a:srgbClr val="333333"/>
                </a:solidFill>
                <a:latin typeface="Greta"/>
                <a:ea typeface="Times New Roman" panose="02020603050405020304" pitchFamily="18" charset="0"/>
              </a:rPr>
              <a:t>عالم </a:t>
            </a:r>
            <a:r>
              <a:rPr lang="ar-SA" sz="2400" dirty="0">
                <a:solidFill>
                  <a:srgbClr val="333333"/>
                </a:solidFill>
                <a:latin typeface="Greta"/>
                <a:ea typeface="Times New Roman" panose="02020603050405020304" pitchFamily="18" charset="0"/>
              </a:rPr>
              <a:t>كبير جذاب نحتار في اختيار الأجمل بينها ، الأشغال النحاسية اليدوية بألوانها الذهبية اللامعة والمزخرفة باللون الأحمر والأخضر في تعاليق وفوانيس قديمة ، المفارش والمخدات ذات الألوان النارية والمطرزة بالفصوص اللامعة فن غزا العالم لنجد كلا منا يمتلك قطعة منه في منزله ، حيث تصدر هذه المشغولات لجميع أنحاء العالم لتجد اقبالا كبيرا على هذا النوع من الفن</a:t>
            </a:r>
            <a:r>
              <a:rPr lang="en-US" sz="2400" dirty="0">
                <a:solidFill>
                  <a:srgbClr val="333333"/>
                </a:solidFill>
                <a:latin typeface="Greta"/>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8592" y="641308"/>
            <a:ext cx="4670813" cy="6014986"/>
          </a:xfrm>
          <a:prstGeom prst="rect">
            <a:avLst/>
          </a:prstGeom>
        </p:spPr>
      </p:pic>
    </p:spTree>
    <p:extLst>
      <p:ext uri="{BB962C8B-B14F-4D97-AF65-F5344CB8AC3E}">
        <p14:creationId xmlns:p14="http://schemas.microsoft.com/office/powerpoint/2010/main" val="422099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027" y="0"/>
            <a:ext cx="13193962" cy="7253207"/>
          </a:xfrm>
          <a:prstGeom prst="rect">
            <a:avLst/>
          </a:prstGeom>
        </p:spPr>
      </p:pic>
      <p:sp>
        <p:nvSpPr>
          <p:cNvPr id="3" name="Subtitle 2"/>
          <p:cNvSpPr>
            <a:spLocks noGrp="1"/>
          </p:cNvSpPr>
          <p:nvPr>
            <p:ph type="subTitle" idx="1"/>
          </p:nvPr>
        </p:nvSpPr>
        <p:spPr>
          <a:xfrm>
            <a:off x="1524000" y="5260362"/>
            <a:ext cx="9144000" cy="1655762"/>
          </a:xfrm>
        </p:spPr>
        <p:txBody>
          <a:bodyPr>
            <a:normAutofit/>
          </a:bodyPr>
          <a:lstStyle/>
          <a:p>
            <a:r>
              <a:rPr lang="en-US" sz="3600" dirty="0" smtClean="0">
                <a:solidFill>
                  <a:schemeClr val="bg1"/>
                </a:solidFill>
              </a:rPr>
              <a:t>THANK YOU</a:t>
            </a:r>
            <a:endParaRPr lang="ar-EG" sz="3600" dirty="0">
              <a:solidFill>
                <a:schemeClr val="bg1"/>
              </a:solidFill>
            </a:endParaRPr>
          </a:p>
        </p:txBody>
      </p:sp>
    </p:spTree>
    <p:extLst>
      <p:ext uri="{BB962C8B-B14F-4D97-AF65-F5344CB8AC3E}">
        <p14:creationId xmlns:p14="http://schemas.microsoft.com/office/powerpoint/2010/main" val="2333129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619" y="0"/>
            <a:ext cx="13193962" cy="7253207"/>
          </a:xfrm>
          <a:prstGeom prst="rect">
            <a:avLst/>
          </a:prstGeom>
        </p:spPr>
      </p:pic>
      <p:sp>
        <p:nvSpPr>
          <p:cNvPr id="3" name="Subtitle 2"/>
          <p:cNvSpPr>
            <a:spLocks noGrp="1"/>
          </p:cNvSpPr>
          <p:nvPr>
            <p:ph type="subTitle" idx="1"/>
          </p:nvPr>
        </p:nvSpPr>
        <p:spPr>
          <a:xfrm>
            <a:off x="6844937" y="4023361"/>
            <a:ext cx="5781852" cy="2015052"/>
          </a:xfrm>
        </p:spPr>
        <p:txBody>
          <a:bodyPr>
            <a:normAutofit/>
          </a:bodyPr>
          <a:lstStyle/>
          <a:p>
            <a:r>
              <a:rPr lang="ar-EG" sz="3200" b="1" dirty="0">
                <a:solidFill>
                  <a:schemeClr val="bg1"/>
                </a:solidFill>
              </a:rPr>
              <a:t>عنوان المحاضرة /</a:t>
            </a:r>
            <a:r>
              <a:rPr lang="ar-EG" sz="3600" b="1" dirty="0">
                <a:solidFill>
                  <a:schemeClr val="bg1"/>
                </a:solidFill>
              </a:rPr>
              <a:t/>
            </a:r>
            <a:br>
              <a:rPr lang="ar-EG" sz="3600" b="1" dirty="0">
                <a:solidFill>
                  <a:schemeClr val="bg1"/>
                </a:solidFill>
              </a:rPr>
            </a:br>
            <a:r>
              <a:rPr lang="ar-EG" sz="3600" b="1" dirty="0">
                <a:solidFill>
                  <a:schemeClr val="bg1"/>
                </a:solidFill>
              </a:rPr>
              <a:t> ألوان الديكور الهندى</a:t>
            </a:r>
            <a:endParaRPr lang="ar-EG" sz="3600" dirty="0">
              <a:solidFill>
                <a:schemeClr val="bg1"/>
              </a:solidFill>
            </a:endParaRPr>
          </a:p>
        </p:txBody>
      </p:sp>
    </p:spTree>
    <p:extLst>
      <p:ext uri="{BB962C8B-B14F-4D97-AF65-F5344CB8AC3E}">
        <p14:creationId xmlns:p14="http://schemas.microsoft.com/office/powerpoint/2010/main" val="647689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sp>
        <p:nvSpPr>
          <p:cNvPr id="6" name="Rectangle 5"/>
          <p:cNvSpPr/>
          <p:nvPr/>
        </p:nvSpPr>
        <p:spPr>
          <a:xfrm>
            <a:off x="6992470" y="1169894"/>
            <a:ext cx="4706471" cy="5201424"/>
          </a:xfrm>
          <a:prstGeom prst="rect">
            <a:avLst/>
          </a:prstGeom>
        </p:spPr>
        <p:txBody>
          <a:bodyPr wrap="square">
            <a:spAutoFit/>
          </a:bodyPr>
          <a:lstStyle/>
          <a:p>
            <a:pPr algn="ctr"/>
            <a:r>
              <a:rPr lang="ar-EG" sz="3600" b="1" u="sng" dirty="0" smtClean="0"/>
              <a:t>مقدمة </a:t>
            </a:r>
          </a:p>
          <a:p>
            <a:pPr algn="ctr"/>
            <a:endParaRPr lang="ar-EG" sz="3600" b="1" dirty="0" smtClean="0"/>
          </a:p>
          <a:p>
            <a:pPr algn="justLow"/>
            <a:r>
              <a:rPr lang="ar-EG" sz="2000" b="1" dirty="0" smtClean="0"/>
              <a:t>الهند </a:t>
            </a:r>
            <a:r>
              <a:rPr lang="ar-SA" sz="2000" b="1" dirty="0" smtClean="0"/>
              <a:t>بلاد </a:t>
            </a:r>
            <a:r>
              <a:rPr lang="ar-SA" sz="2000" b="1" dirty="0"/>
              <a:t>زاخرة بالفنون والجمال في نواحي عديدة ، حيث تعشق الفن الموسيقي والأغاني الشعبية ذات الموروث الشعبي المميز ، فن الألوان الذي نجده في كل مكان في الملابس الهندية التقليدية والتي تتميز بألوانها القوية الصفراء والحمراء </a:t>
            </a:r>
            <a:r>
              <a:rPr lang="ar-SA" sz="2000" b="1" dirty="0" smtClean="0"/>
              <a:t>،</a:t>
            </a:r>
            <a:endParaRPr lang="ar-EG" sz="2000" b="1" dirty="0" smtClean="0"/>
          </a:p>
          <a:p>
            <a:pPr algn="justLow"/>
            <a:r>
              <a:rPr lang="ar-SA" b="1" dirty="0" smtClean="0"/>
              <a:t> </a:t>
            </a:r>
            <a:r>
              <a:rPr lang="ar-SA" sz="2000" b="1" dirty="0"/>
              <a:t>كما يبدع الفنان الهندي في عالم الديكور والأثاث بشكل وطابع خاص تفوح منه عبق التاريخ القديم والذي لم يبتعد كثيرا عن المنازل والقصور هناك ، </a:t>
            </a:r>
            <a:endParaRPr lang="ar-EG" sz="2000" b="1" dirty="0" smtClean="0"/>
          </a:p>
          <a:p>
            <a:pPr algn="justLow"/>
            <a:r>
              <a:rPr lang="ar-SA" sz="2000" b="1" dirty="0" smtClean="0"/>
              <a:t>يميل </a:t>
            </a:r>
            <a:r>
              <a:rPr lang="ar-SA" sz="2000" b="1" dirty="0"/>
              <a:t>الطابع الهندي في الديكور لفخامة المعابد ذات الأعمدة الشاهقة والأشغال الحرفية المنقوشة والمزخرفة والتي لا زالت تعتمد على الأيدي العاملة البارعة بعيدا عن أعمال وصناعات الآلات الحديثة التي تخلو من الروح والإحساس </a:t>
            </a:r>
            <a:r>
              <a:rPr lang="ar-EG" sz="2000" b="1" dirty="0" smtClean="0"/>
              <a:t>.</a:t>
            </a:r>
            <a:endParaRPr lang="en-US" b="1" dirty="0">
              <a:effectLst/>
              <a:latin typeface="Times New Roman" panose="02020603050405020304" pitchFamily="18" charset="0"/>
              <a:ea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730" y="2084294"/>
            <a:ext cx="6171314" cy="4114209"/>
          </a:xfrm>
          <a:prstGeom prst="rect">
            <a:avLst/>
          </a:prstGeom>
        </p:spPr>
      </p:pic>
    </p:spTree>
    <p:extLst>
      <p:ext uri="{BB962C8B-B14F-4D97-AF65-F5344CB8AC3E}">
        <p14:creationId xmlns:p14="http://schemas.microsoft.com/office/powerpoint/2010/main" val="1202061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154" y="2843458"/>
            <a:ext cx="6076950" cy="3917413"/>
          </a:xfrm>
          <a:prstGeom prst="rect">
            <a:avLst/>
          </a:prstGeom>
        </p:spPr>
      </p:pic>
      <p:sp>
        <p:nvSpPr>
          <p:cNvPr id="6" name="Rectangle 5"/>
          <p:cNvSpPr/>
          <p:nvPr/>
        </p:nvSpPr>
        <p:spPr>
          <a:xfrm>
            <a:off x="4746812" y="1479176"/>
            <a:ext cx="6925235" cy="1077218"/>
          </a:xfrm>
          <a:prstGeom prst="rect">
            <a:avLst/>
          </a:prstGeom>
        </p:spPr>
        <p:txBody>
          <a:bodyPr wrap="square">
            <a:spAutoFit/>
          </a:bodyPr>
          <a:lstStyle/>
          <a:p>
            <a:pPr algn="justLow"/>
            <a:r>
              <a:rPr lang="ar-EG" sz="2400" b="1" u="sng" dirty="0" smtClean="0">
                <a:solidFill>
                  <a:schemeClr val="accent5"/>
                </a:solidFill>
              </a:rPr>
              <a:t>أهم الألوان فى الديكور الهندى :</a:t>
            </a:r>
          </a:p>
          <a:p>
            <a:pPr algn="justLow"/>
            <a:r>
              <a:rPr lang="ar-EG" sz="2000" b="1" dirty="0" smtClean="0"/>
              <a:t>ا</a:t>
            </a:r>
            <a:r>
              <a:rPr lang="ar-SA" sz="2000" b="1" dirty="0" smtClean="0"/>
              <a:t>ختيارات </a:t>
            </a:r>
            <a:r>
              <a:rPr lang="ar-SA" sz="2000" b="1" dirty="0"/>
              <a:t>الألوان في الديكورات الهندية مشرقة وقوية يسيطر عليها اللون الأحمر القرمزي ، الأرجواني ، الأصفر ، والفيروزي ، مع الزخارف الذهبية اللامعة</a:t>
            </a:r>
            <a:r>
              <a:rPr lang="en-US" sz="2000" b="1" dirty="0"/>
              <a:t> .</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7891" y="2854747"/>
            <a:ext cx="4354606" cy="3906125"/>
          </a:xfrm>
          <a:prstGeom prst="rect">
            <a:avLst/>
          </a:prstGeom>
        </p:spPr>
      </p:pic>
    </p:spTree>
    <p:extLst>
      <p:ext uri="{BB962C8B-B14F-4D97-AF65-F5344CB8AC3E}">
        <p14:creationId xmlns:p14="http://schemas.microsoft.com/office/powerpoint/2010/main" val="245317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0" y="-1973642"/>
            <a:ext cx="14241463" cy="9075738"/>
          </a:xfrm>
        </p:spPr>
      </p:pic>
      <p:sp>
        <p:nvSpPr>
          <p:cNvPr id="6" name="Rectangle 5"/>
          <p:cNvSpPr/>
          <p:nvPr/>
        </p:nvSpPr>
        <p:spPr>
          <a:xfrm>
            <a:off x="2568390" y="3106270"/>
            <a:ext cx="9170894" cy="1138773"/>
          </a:xfrm>
          <a:prstGeom prst="rect">
            <a:avLst/>
          </a:prstGeom>
        </p:spPr>
        <p:txBody>
          <a:bodyPr wrap="square">
            <a:spAutoFit/>
          </a:bodyPr>
          <a:lstStyle/>
          <a:p>
            <a:pPr algn="justLow"/>
            <a:r>
              <a:rPr lang="ar-EG" sz="4800" b="1" u="sng" dirty="0">
                <a:solidFill>
                  <a:schemeClr val="accent5"/>
                </a:solidFill>
                <a:latin typeface="Greta"/>
                <a:ea typeface="Times New Roman" panose="02020603050405020304" pitchFamily="18" charset="0"/>
              </a:rPr>
              <a:t>بعض استخدامات الألوان فى الديكور الهندى : </a:t>
            </a:r>
          </a:p>
          <a:p>
            <a:pPr algn="ctr"/>
            <a:endParaRPr lang="en-US" sz="2000" b="1" dirty="0"/>
          </a:p>
        </p:txBody>
      </p:sp>
    </p:spTree>
    <p:extLst>
      <p:ext uri="{BB962C8B-B14F-4D97-AF65-F5344CB8AC3E}">
        <p14:creationId xmlns:p14="http://schemas.microsoft.com/office/powerpoint/2010/main" val="2190040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17738"/>
            <a:ext cx="14241463" cy="9075738"/>
          </a:xfr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0434" y="2628879"/>
            <a:ext cx="4297080" cy="3218252"/>
          </a:xfrm>
          <a:prstGeom prst="rect">
            <a:avLst/>
          </a:prstGeom>
        </p:spPr>
      </p:pic>
      <p:sp>
        <p:nvSpPr>
          <p:cNvPr id="5" name="Rectangle 4"/>
          <p:cNvSpPr/>
          <p:nvPr/>
        </p:nvSpPr>
        <p:spPr>
          <a:xfrm>
            <a:off x="8337514" y="1448904"/>
            <a:ext cx="3790308" cy="4729500"/>
          </a:xfrm>
          <a:prstGeom prst="rect">
            <a:avLst/>
          </a:prstGeom>
        </p:spPr>
        <p:txBody>
          <a:bodyPr wrap="square">
            <a:spAutoFit/>
          </a:bodyPr>
          <a:lstStyle/>
          <a:p>
            <a:pPr>
              <a:spcAft>
                <a:spcPts val="750"/>
              </a:spcAft>
            </a:pPr>
            <a:endParaRPr lang="ar-EG" sz="2400" b="1" u="sng" dirty="0" smtClean="0">
              <a:solidFill>
                <a:schemeClr val="accent5"/>
              </a:solidFill>
              <a:latin typeface="Greta"/>
              <a:ea typeface="Times New Roman" panose="02020603050405020304" pitchFamily="18" charset="0"/>
            </a:endParaRPr>
          </a:p>
          <a:p>
            <a:pPr>
              <a:spcAft>
                <a:spcPts val="750"/>
              </a:spcAft>
            </a:pPr>
            <a:r>
              <a:rPr lang="ar-EG" sz="2400" b="1" u="sng" dirty="0" smtClean="0">
                <a:solidFill>
                  <a:schemeClr val="accent5"/>
                </a:solidFill>
                <a:latin typeface="Greta"/>
                <a:ea typeface="Times New Roman" panose="02020603050405020304" pitchFamily="18" charset="0"/>
              </a:rPr>
              <a:t>1) أق</a:t>
            </a:r>
            <a:r>
              <a:rPr lang="ar-SA" sz="2400" b="1" u="sng" dirty="0" smtClean="0">
                <a:solidFill>
                  <a:schemeClr val="accent5"/>
                </a:solidFill>
                <a:latin typeface="Greta"/>
                <a:ea typeface="Times New Roman" panose="02020603050405020304" pitchFamily="18" charset="0"/>
              </a:rPr>
              <a:t>شمة </a:t>
            </a:r>
            <a:r>
              <a:rPr lang="ar-SA" sz="2400" b="1" u="sng" dirty="0">
                <a:solidFill>
                  <a:schemeClr val="accent5"/>
                </a:solidFill>
                <a:latin typeface="Greta"/>
                <a:ea typeface="Times New Roman" panose="02020603050405020304" pitchFamily="18" charset="0"/>
              </a:rPr>
              <a:t>التنجيد الثرية </a:t>
            </a:r>
            <a:r>
              <a:rPr lang="en-US" sz="2400" b="1" u="sng" dirty="0">
                <a:solidFill>
                  <a:schemeClr val="accent5"/>
                </a:solidFill>
                <a:latin typeface="Greta"/>
                <a:ea typeface="Times New Roman" panose="02020603050405020304" pitchFamily="18" charset="0"/>
              </a:rPr>
              <a:t>: </a:t>
            </a:r>
            <a:endParaRPr lang="ar-EG" sz="2400" b="1" u="sng" dirty="0" smtClean="0">
              <a:solidFill>
                <a:schemeClr val="accent5"/>
              </a:solidFill>
              <a:latin typeface="Greta"/>
              <a:ea typeface="Times New Roman" panose="02020603050405020304" pitchFamily="18" charset="0"/>
            </a:endParaRPr>
          </a:p>
          <a:p>
            <a:pPr algn="justLow">
              <a:spcAft>
                <a:spcPts val="750"/>
              </a:spcAft>
            </a:pPr>
            <a:r>
              <a:rPr lang="ar-SA" sz="2400" dirty="0" smtClean="0">
                <a:solidFill>
                  <a:srgbClr val="333333"/>
                </a:solidFill>
                <a:latin typeface="Greta"/>
                <a:ea typeface="Times New Roman" panose="02020603050405020304" pitchFamily="18" charset="0"/>
              </a:rPr>
              <a:t>تشتهر </a:t>
            </a:r>
            <a:r>
              <a:rPr lang="ar-SA" sz="2400" dirty="0">
                <a:solidFill>
                  <a:srgbClr val="333333"/>
                </a:solidFill>
                <a:latin typeface="Greta"/>
                <a:ea typeface="Times New Roman" panose="02020603050405020304" pitchFamily="18" charset="0"/>
              </a:rPr>
              <a:t>محلات وأسواق الديكور الهندية بصناعة الأقمشة ذات النقوشات القوية ، مع خامات متينة يغلب عليها الرسومات الهندية الخاصة بالحيوانات والأشجار المستوحاة من البيئة المحيطة هناك ، الألوان نجدها في الأزرق مع الأبيض ، لمسات ذهبية مع زهور حمراء ، اللون الأخضر طابع يعكس حب الطبيعة والحرية</a:t>
            </a:r>
            <a:r>
              <a:rPr lang="en-US" sz="2400" dirty="0">
                <a:solidFill>
                  <a:srgbClr val="333333"/>
                </a:solidFill>
                <a:latin typeface="Greta"/>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24" y="1986787"/>
            <a:ext cx="3462548" cy="4502437"/>
          </a:xfrm>
          <a:prstGeom prst="rect">
            <a:avLst/>
          </a:prstGeom>
        </p:spPr>
      </p:pic>
    </p:spTree>
    <p:extLst>
      <p:ext uri="{BB962C8B-B14F-4D97-AF65-F5344CB8AC3E}">
        <p14:creationId xmlns:p14="http://schemas.microsoft.com/office/powerpoint/2010/main" val="2126656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188795"/>
            <a:ext cx="14241463" cy="9075738"/>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6913" y="405508"/>
            <a:ext cx="5619750" cy="3333750"/>
          </a:xfrm>
          <a:prstGeom prst="rect">
            <a:avLst/>
          </a:prstGeom>
        </p:spPr>
      </p:pic>
      <p:sp>
        <p:nvSpPr>
          <p:cNvPr id="5" name="Rectangle 4"/>
          <p:cNvSpPr/>
          <p:nvPr/>
        </p:nvSpPr>
        <p:spPr>
          <a:xfrm>
            <a:off x="8014446" y="2410689"/>
            <a:ext cx="3671047" cy="3888244"/>
          </a:xfrm>
          <a:prstGeom prst="rect">
            <a:avLst/>
          </a:prstGeom>
        </p:spPr>
        <p:txBody>
          <a:bodyPr wrap="square">
            <a:spAutoFit/>
          </a:bodyPr>
          <a:lstStyle/>
          <a:p>
            <a:pPr algn="justLow">
              <a:spcAft>
                <a:spcPts val="750"/>
              </a:spcAft>
            </a:pPr>
            <a:r>
              <a:rPr lang="ar-EG" sz="2400" b="1" u="sng" dirty="0" smtClean="0">
                <a:solidFill>
                  <a:schemeClr val="accent5"/>
                </a:solidFill>
                <a:latin typeface="Greta"/>
                <a:ea typeface="Times New Roman" panose="02020603050405020304" pitchFamily="18" charset="0"/>
              </a:rPr>
              <a:t>2) ا</a:t>
            </a:r>
            <a:r>
              <a:rPr lang="ar-SA" sz="2400" b="1" u="sng" dirty="0" smtClean="0">
                <a:solidFill>
                  <a:schemeClr val="accent5"/>
                </a:solidFill>
                <a:latin typeface="Greta"/>
                <a:ea typeface="Times New Roman" panose="02020603050405020304" pitchFamily="18" charset="0"/>
              </a:rPr>
              <a:t>لألوان </a:t>
            </a:r>
            <a:r>
              <a:rPr lang="ar-SA" sz="2400" b="1" u="sng" dirty="0">
                <a:solidFill>
                  <a:schemeClr val="accent5"/>
                </a:solidFill>
                <a:latin typeface="Greta"/>
                <a:ea typeface="Times New Roman" panose="02020603050405020304" pitchFamily="18" charset="0"/>
              </a:rPr>
              <a:t>القوية للستائر</a:t>
            </a:r>
            <a:r>
              <a:rPr lang="ar-SA" sz="2400" u="sng" dirty="0">
                <a:solidFill>
                  <a:schemeClr val="accent5"/>
                </a:solidFill>
                <a:latin typeface="Greta"/>
                <a:ea typeface="Times New Roman" panose="02020603050405020304" pitchFamily="18" charset="0"/>
              </a:rPr>
              <a:t> </a:t>
            </a:r>
            <a:r>
              <a:rPr lang="en-US" sz="2400" u="sng" dirty="0">
                <a:solidFill>
                  <a:schemeClr val="accent5"/>
                </a:solidFill>
                <a:latin typeface="Greta"/>
                <a:ea typeface="Times New Roman" panose="02020603050405020304" pitchFamily="18" charset="0"/>
              </a:rPr>
              <a:t>: </a:t>
            </a:r>
            <a:endParaRPr lang="ar-EG" sz="2400" u="sng" dirty="0" smtClean="0">
              <a:solidFill>
                <a:schemeClr val="accent5"/>
              </a:solidFill>
              <a:latin typeface="Greta"/>
              <a:ea typeface="Times New Roman" panose="02020603050405020304" pitchFamily="18" charset="0"/>
            </a:endParaRPr>
          </a:p>
          <a:p>
            <a:pPr algn="justLow">
              <a:spcAft>
                <a:spcPts val="750"/>
              </a:spcAft>
            </a:pPr>
            <a:r>
              <a:rPr lang="ar-SA" sz="2400" dirty="0" smtClean="0">
                <a:solidFill>
                  <a:srgbClr val="333333"/>
                </a:solidFill>
                <a:latin typeface="Greta"/>
                <a:ea typeface="Times New Roman" panose="02020603050405020304" pitchFamily="18" charset="0"/>
              </a:rPr>
              <a:t>كما </a:t>
            </a:r>
            <a:r>
              <a:rPr lang="ar-SA" sz="2400" dirty="0">
                <a:solidFill>
                  <a:srgbClr val="333333"/>
                </a:solidFill>
                <a:latin typeface="Greta"/>
                <a:ea typeface="Times New Roman" panose="02020603050405020304" pitchFamily="18" charset="0"/>
              </a:rPr>
              <a:t>ذكرنا يميل الديكور الهندي للألوان القوية والخامات الثقيلة مثل القطيفة والحرير والكتان ، مع حوامل ذهبية لامعة ، الستائر من الأقمشة عدة طبقات الطبقة الخارجية ثقيلة بقماش القطيفة الصفراء ، الطبقة الداخلية خفيفة مشجرة بالورود والألوان التراثية الحمراء والخضراء</a:t>
            </a:r>
            <a:r>
              <a:rPr lang="en-US" sz="2400" dirty="0">
                <a:solidFill>
                  <a:srgbClr val="333333"/>
                </a:solidFill>
                <a:latin typeface="Greta"/>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6913" y="3891051"/>
            <a:ext cx="5619749" cy="3147685"/>
          </a:xfrm>
          <a:prstGeom prst="rect">
            <a:avLst/>
          </a:prstGeom>
        </p:spPr>
      </p:pic>
    </p:spTree>
    <p:extLst>
      <p:ext uri="{BB962C8B-B14F-4D97-AF65-F5344CB8AC3E}">
        <p14:creationId xmlns:p14="http://schemas.microsoft.com/office/powerpoint/2010/main" val="1710477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sp>
        <p:nvSpPr>
          <p:cNvPr id="5" name="Rectangle 4"/>
          <p:cNvSpPr/>
          <p:nvPr/>
        </p:nvSpPr>
        <p:spPr>
          <a:xfrm>
            <a:off x="7355540" y="2335627"/>
            <a:ext cx="4383740" cy="3518912"/>
          </a:xfrm>
          <a:prstGeom prst="rect">
            <a:avLst/>
          </a:prstGeom>
        </p:spPr>
        <p:txBody>
          <a:bodyPr wrap="square">
            <a:spAutoFit/>
          </a:bodyPr>
          <a:lstStyle/>
          <a:p>
            <a:pPr algn="justLow">
              <a:spcAft>
                <a:spcPts val="750"/>
              </a:spcAft>
            </a:pPr>
            <a:r>
              <a:rPr lang="ar-EG" sz="2400" b="1" u="sng" dirty="0" smtClean="0">
                <a:solidFill>
                  <a:schemeClr val="accent5"/>
                </a:solidFill>
                <a:latin typeface="Greta"/>
                <a:ea typeface="Times New Roman" panose="02020603050405020304" pitchFamily="18" charset="0"/>
              </a:rPr>
              <a:t>3) ا</a:t>
            </a:r>
            <a:r>
              <a:rPr lang="ar-SA" sz="2400" b="1" u="sng" dirty="0" smtClean="0">
                <a:solidFill>
                  <a:schemeClr val="accent5"/>
                </a:solidFill>
                <a:latin typeface="Greta"/>
                <a:ea typeface="Times New Roman" panose="02020603050405020304" pitchFamily="18" charset="0"/>
              </a:rPr>
              <a:t>للوحات </a:t>
            </a:r>
            <a:r>
              <a:rPr lang="ar-SA" sz="2400" b="1" u="sng" dirty="0">
                <a:solidFill>
                  <a:schemeClr val="accent5"/>
                </a:solidFill>
                <a:latin typeface="Greta"/>
                <a:ea typeface="Times New Roman" panose="02020603050405020304" pitchFamily="18" charset="0"/>
              </a:rPr>
              <a:t>الشرقية </a:t>
            </a:r>
            <a:r>
              <a:rPr lang="en-US" sz="2400" b="1" u="sng" dirty="0">
                <a:solidFill>
                  <a:schemeClr val="accent5"/>
                </a:solidFill>
                <a:latin typeface="Greta"/>
                <a:ea typeface="Times New Roman" panose="02020603050405020304" pitchFamily="18" charset="0"/>
              </a:rPr>
              <a:t>: </a:t>
            </a:r>
            <a:endParaRPr lang="ar-EG" sz="2400" b="1" u="sng" dirty="0" smtClean="0">
              <a:solidFill>
                <a:schemeClr val="accent5"/>
              </a:solidFill>
              <a:latin typeface="Greta"/>
              <a:ea typeface="Times New Roman" panose="02020603050405020304" pitchFamily="18" charset="0"/>
            </a:endParaRPr>
          </a:p>
          <a:p>
            <a:pPr algn="justLow">
              <a:spcAft>
                <a:spcPts val="750"/>
              </a:spcAft>
            </a:pPr>
            <a:r>
              <a:rPr lang="ar-SA" sz="2400" dirty="0" smtClean="0">
                <a:solidFill>
                  <a:srgbClr val="333333"/>
                </a:solidFill>
                <a:latin typeface="Greta"/>
                <a:ea typeface="Times New Roman" panose="02020603050405020304" pitchFamily="18" charset="0"/>
              </a:rPr>
              <a:t>طابع </a:t>
            </a:r>
            <a:r>
              <a:rPr lang="ar-SA" sz="2400" dirty="0">
                <a:solidFill>
                  <a:srgbClr val="333333"/>
                </a:solidFill>
                <a:latin typeface="Greta"/>
                <a:ea typeface="Times New Roman" panose="02020603050405020304" pitchFamily="18" charset="0"/>
              </a:rPr>
              <a:t>خاص في البيوت الهندية القديمة والحديثة لاختيار ديكور الحوائط بمجموعة مختلفة من اللوحات والصور ذات الرسومات الشرقية التي يلعب بطولتها شخصيات بارزة ذات قصص وبطولات شعبية ، أو شخصيات خيالية من واقع الحياة ، والتي يزينها البراويز الكلاسيكية الذهبية والخشبية</a:t>
            </a:r>
            <a:r>
              <a:rPr lang="en-US" sz="2000" dirty="0">
                <a:solidFill>
                  <a:srgbClr val="333333"/>
                </a:solidFill>
                <a:latin typeface="Greta"/>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8010" y="1060313"/>
            <a:ext cx="4126299" cy="5327039"/>
          </a:xfrm>
          <a:prstGeom prst="rect">
            <a:avLst/>
          </a:prstGeom>
        </p:spPr>
      </p:pic>
    </p:spTree>
    <p:extLst>
      <p:ext uri="{BB962C8B-B14F-4D97-AF65-F5344CB8AC3E}">
        <p14:creationId xmlns:p14="http://schemas.microsoft.com/office/powerpoint/2010/main" val="3306158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sp>
        <p:nvSpPr>
          <p:cNvPr id="2" name="Rectangle 1"/>
          <p:cNvSpPr/>
          <p:nvPr/>
        </p:nvSpPr>
        <p:spPr>
          <a:xfrm>
            <a:off x="7651376" y="2335627"/>
            <a:ext cx="4262718" cy="3149580"/>
          </a:xfrm>
          <a:prstGeom prst="rect">
            <a:avLst/>
          </a:prstGeom>
        </p:spPr>
        <p:txBody>
          <a:bodyPr wrap="square">
            <a:spAutoFit/>
          </a:bodyPr>
          <a:lstStyle/>
          <a:p>
            <a:pPr algn="justLow">
              <a:spcAft>
                <a:spcPts val="750"/>
              </a:spcAft>
            </a:pPr>
            <a:r>
              <a:rPr lang="ar-EG" sz="2400" b="1" u="sng" dirty="0" smtClean="0">
                <a:solidFill>
                  <a:schemeClr val="accent5"/>
                </a:solidFill>
                <a:latin typeface="Greta"/>
                <a:ea typeface="Times New Roman" panose="02020603050405020304" pitchFamily="18" charset="0"/>
              </a:rPr>
              <a:t>4) </a:t>
            </a:r>
            <a:r>
              <a:rPr lang="ar-SA" sz="2400" b="1" u="sng" dirty="0" smtClean="0">
                <a:solidFill>
                  <a:schemeClr val="accent5"/>
                </a:solidFill>
                <a:latin typeface="Greta"/>
                <a:ea typeface="Times New Roman" panose="02020603050405020304" pitchFamily="18" charset="0"/>
              </a:rPr>
              <a:t>ورق </a:t>
            </a:r>
            <a:r>
              <a:rPr lang="ar-SA" sz="2400" b="1" u="sng" dirty="0">
                <a:solidFill>
                  <a:schemeClr val="accent5"/>
                </a:solidFill>
                <a:latin typeface="Greta"/>
                <a:ea typeface="Times New Roman" panose="02020603050405020304" pitchFamily="18" charset="0"/>
              </a:rPr>
              <a:t>الحائط المنقوش </a:t>
            </a:r>
            <a:r>
              <a:rPr lang="en-US" sz="2400" b="1" u="sng" dirty="0">
                <a:solidFill>
                  <a:schemeClr val="accent5"/>
                </a:solidFill>
                <a:latin typeface="Greta"/>
                <a:ea typeface="Times New Roman" panose="02020603050405020304" pitchFamily="18" charset="0"/>
              </a:rPr>
              <a:t>: </a:t>
            </a:r>
            <a:endParaRPr lang="ar-EG" sz="2400" b="1" u="sng" dirty="0" smtClean="0">
              <a:solidFill>
                <a:schemeClr val="accent5"/>
              </a:solidFill>
              <a:latin typeface="Greta"/>
              <a:ea typeface="Times New Roman" panose="02020603050405020304" pitchFamily="18" charset="0"/>
            </a:endParaRPr>
          </a:p>
          <a:p>
            <a:pPr algn="justLow">
              <a:spcAft>
                <a:spcPts val="750"/>
              </a:spcAft>
            </a:pPr>
            <a:r>
              <a:rPr lang="ar-SA" sz="2400" dirty="0" smtClean="0">
                <a:solidFill>
                  <a:srgbClr val="333333"/>
                </a:solidFill>
                <a:latin typeface="Greta"/>
                <a:ea typeface="Times New Roman" panose="02020603050405020304" pitchFamily="18" charset="0"/>
              </a:rPr>
              <a:t>وهو </a:t>
            </a:r>
            <a:r>
              <a:rPr lang="ar-SA" sz="2400" dirty="0">
                <a:solidFill>
                  <a:srgbClr val="333333"/>
                </a:solidFill>
                <a:latin typeface="Greta"/>
                <a:ea typeface="Times New Roman" panose="02020603050405020304" pitchFamily="18" charset="0"/>
              </a:rPr>
              <a:t>يلبي هواة الذوق الهندي بألوانه النارية ونقوشاته الكثيفة ، اللون الأحمر يغلب على كثير من اتجاهات ألوان وديكورات الحوائط ، التقنيات الحديثة عبرت بصدق عن هذا الفن الكلاسيكي في الزخارف والرسومات القديمة ، الأحمر الناري مع الأزرق يحمل عمق لوني ثري</a:t>
            </a:r>
            <a:r>
              <a:rPr lang="en-US" sz="2000" dirty="0">
                <a:solidFill>
                  <a:srgbClr val="333333"/>
                </a:solidFill>
                <a:latin typeface="Greta"/>
                <a:ea typeface="Times New Roman" panose="02020603050405020304" pitchFamily="18" charset="0"/>
              </a:rPr>
              <a:t> </a:t>
            </a:r>
            <a:r>
              <a:rPr lang="en-US" sz="2000" dirty="0" smtClean="0">
                <a:solidFill>
                  <a:srgbClr val="333333"/>
                </a:solidFill>
                <a:latin typeface="Greta"/>
                <a:ea typeface="Times New Roman" panose="02020603050405020304" pitchFamily="18" charset="0"/>
              </a:rPr>
              <a:t>.</a:t>
            </a:r>
            <a:endParaRPr lang="en-US" sz="1100" dirty="0">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3088" y="994753"/>
            <a:ext cx="5349688" cy="5340772"/>
          </a:xfrm>
          <a:prstGeom prst="rect">
            <a:avLst/>
          </a:prstGeom>
        </p:spPr>
      </p:pic>
    </p:spTree>
    <p:extLst>
      <p:ext uri="{BB962C8B-B14F-4D97-AF65-F5344CB8AC3E}">
        <p14:creationId xmlns:p14="http://schemas.microsoft.com/office/powerpoint/2010/main" val="666404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183</Words>
  <Application>Microsoft Office PowerPoint</Application>
  <PresentationFormat>Widescreen</PresentationFormat>
  <Paragraphs>24</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Greta</vt:lpstr>
      <vt:lpstr>Times New Roman</vt:lpstr>
      <vt:lpstr>Office Theme</vt:lpstr>
      <vt:lpstr>المادة / ديكور سينما  الفرقة / الرابعة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haidy</dc:creator>
  <cp:lastModifiedBy>Admin</cp:lastModifiedBy>
  <cp:revision>19</cp:revision>
  <dcterms:created xsi:type="dcterms:W3CDTF">2020-03-17T20:43:53Z</dcterms:created>
  <dcterms:modified xsi:type="dcterms:W3CDTF">2020-04-05T22:07:02Z</dcterms:modified>
</cp:coreProperties>
</file>