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0"/>
  </p:notesMasterIdLst>
  <p:sldIdLst>
    <p:sldId id="256" r:id="rId4"/>
    <p:sldId id="264" r:id="rId5"/>
    <p:sldId id="305" r:id="rId6"/>
    <p:sldId id="274" r:id="rId7"/>
    <p:sldId id="300" r:id="rId8"/>
    <p:sldId id="262" r:id="rId9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FBB"/>
    <a:srgbClr val="9AD3E9"/>
    <a:srgbClr val="F8B2A3"/>
    <a:srgbClr val="A4B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612" y="114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t>2020-03-17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300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972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2706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47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0251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483997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0894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19204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68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762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040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349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1931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1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app.goo.gl/TisLR12Qqigzqgo66" TargetMode="External"/><Relationship Id="rId2" Type="http://schemas.openxmlformats.org/officeDocument/2006/relationships/hyperlink" Target="https://images.app.goo.gl/5q2wcSmSL3272s1r7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775131" y="3363838"/>
            <a:ext cx="5261365" cy="814948"/>
          </a:xfr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altLang="ko-KR" sz="2000" b="1" dirty="0" smtClean="0">
                <a:solidFill>
                  <a:schemeClr val="accent2">
                    <a:lumMod val="50000"/>
                  </a:schemeClr>
                </a:solidFill>
              </a:rPr>
              <a:t>الفرقة الثالثه – قسم طباعة المنسوجات و الصباغة و التجهيز</a:t>
            </a:r>
            <a:r>
              <a:rPr lang="ar-EG" altLang="ko-KR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ar-EG" altLang="ko-KR" sz="2000" b="1" dirty="0" smtClean="0">
                <a:solidFill>
                  <a:schemeClr val="tx1"/>
                </a:solidFill>
              </a:rPr>
              <a:t>أ.م.د/ نيفين فاروق حسين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altLang="ko-KR" sz="2000" b="1" dirty="0" smtClean="0">
                <a:solidFill>
                  <a:schemeClr val="accent2">
                    <a:lumMod val="50000"/>
                  </a:schemeClr>
                </a:solidFill>
              </a:rPr>
              <a:t>15-16 /3</a:t>
            </a:r>
            <a:r>
              <a:rPr lang="en-US" altLang="ko-KR" sz="2000" b="1" dirty="0" smtClean="0">
                <a:solidFill>
                  <a:schemeClr val="accent2">
                    <a:lumMod val="50000"/>
                  </a:schemeClr>
                </a:solidFill>
              </a:rPr>
              <a:t> : </a:t>
            </a:r>
            <a:r>
              <a:rPr lang="ar-EG" altLang="ko-KR" sz="2000" b="1" dirty="0" smtClean="0">
                <a:solidFill>
                  <a:schemeClr val="accent2">
                    <a:lumMod val="50000"/>
                  </a:schemeClr>
                </a:solidFill>
              </a:rPr>
              <a:t> ميعاد المحاضره الأحد والإثنين</a:t>
            </a:r>
            <a:endParaRPr lang="en-US" altLang="ko-KR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50519" y="2738626"/>
            <a:ext cx="129393" cy="1440160"/>
            <a:chOff x="3424672" y="2643758"/>
            <a:chExt cx="283232" cy="1584176"/>
          </a:xfrm>
        </p:grpSpPr>
        <p:sp>
          <p:nvSpPr>
            <p:cNvPr id="7" name="Rectangle 6"/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779912" y="2491629"/>
            <a:ext cx="5220072" cy="1080120"/>
          </a:xfrm>
        </p:spPr>
        <p:txBody>
          <a:bodyPr/>
          <a:lstStyle/>
          <a:p>
            <a:pPr algn="ctr" rtl="1"/>
            <a:r>
              <a:rPr lang="ar-E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مقررتصميم طباعة المنسوجات(6)</a:t>
            </a:r>
            <a:endParaRPr lang="ar-EG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17363"/>
            <a:ext cx="1209923" cy="1020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500000"/>
            <a:ext cx="986532" cy="99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ar-EG" altLang="ko-KR" dirty="0" smtClean="0"/>
              <a:t>المحتوى العلمي 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23928" y="2715766"/>
            <a:ext cx="4860032" cy="1667996"/>
          </a:xfrm>
        </p:spPr>
        <p:txBody>
          <a:bodyPr/>
          <a:lstStyle/>
          <a:p>
            <a:pPr lvl="0" algn="ctr" rtl="1"/>
            <a:r>
              <a:rPr lang="ar-EG" altLang="ko-KR" sz="1800" b="1" dirty="0" smtClean="0">
                <a:solidFill>
                  <a:schemeClr val="accent1">
                    <a:lumMod val="50000"/>
                  </a:schemeClr>
                </a:solidFill>
              </a:rPr>
              <a:t>دراسة و تحليل عناصر فنون التراث القومي المصري المختلفه و اشتقاق تصميمات مستلهمة منها لأقمشة المفروشات مع الأخذ في الاعتبار الاستعانة بمدارس الفن الحديث  </a:t>
            </a:r>
          </a:p>
          <a:p>
            <a:pPr lvl="0" algn="ctr" rtl="1"/>
            <a:r>
              <a:rPr lang="ar-EG" altLang="ko-KR" sz="1800" b="1" dirty="0" smtClean="0">
                <a:solidFill>
                  <a:srgbClr val="0070C0"/>
                </a:solidFill>
              </a:rPr>
              <a:t>المطلوب تقديمه في هذا المقرر 6 تصميمات على مساحة نص فرخ يراعى فيها أصالة الفكره وتحقيق الجانب الابتكاري </a:t>
            </a:r>
            <a:endParaRPr lang="en-US" altLang="ko-KR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منهجية العمل </a:t>
            </a:r>
            <a:r>
              <a:rPr lang="ar-EG" sz="3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...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67744" y="1059582"/>
            <a:ext cx="6552728" cy="914400"/>
            <a:chOff x="1151472" y="3187501"/>
            <a:chExt cx="6552728" cy="914400"/>
          </a:xfrm>
        </p:grpSpPr>
        <p:sp>
          <p:nvSpPr>
            <p:cNvPr id="5" name="Pentagon 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Pentagon 5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Diamond 6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8" name="직사각형 39"/>
          <p:cNvSpPr/>
          <p:nvPr/>
        </p:nvSpPr>
        <p:spPr>
          <a:xfrm>
            <a:off x="2509438" y="1262927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1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322298" y="1239623"/>
            <a:ext cx="4813190" cy="454191"/>
            <a:chOff x="2240980" y="1781114"/>
            <a:chExt cx="4635276" cy="454191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2"/>
            <p:cNvSpPr txBox="1"/>
            <p:nvPr/>
          </p:nvSpPr>
          <p:spPr bwMode="auto">
            <a:xfrm>
              <a:off x="2240980" y="1896751"/>
              <a:ext cx="4576856" cy="33855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64738" y="1982609"/>
            <a:ext cx="6552728" cy="914400"/>
            <a:chOff x="1151472" y="3187501"/>
            <a:chExt cx="6552728" cy="914400"/>
          </a:xfrm>
        </p:grpSpPr>
        <p:sp>
          <p:nvSpPr>
            <p:cNvPr id="13" name="Pentagon 12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Pentagon 13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Diamond 1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61732" y="2905636"/>
            <a:ext cx="6552728" cy="914400"/>
            <a:chOff x="1151472" y="3187501"/>
            <a:chExt cx="6552728" cy="914400"/>
          </a:xfrm>
        </p:grpSpPr>
        <p:sp>
          <p:nvSpPr>
            <p:cNvPr id="17" name="Pentagon 16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Pentagon 17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Diamond 18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58726" y="3828663"/>
            <a:ext cx="6552728" cy="914400"/>
            <a:chOff x="1151472" y="3187501"/>
            <a:chExt cx="6552728" cy="914400"/>
          </a:xfrm>
        </p:grpSpPr>
        <p:sp>
          <p:nvSpPr>
            <p:cNvPr id="21" name="Pentagon 20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Pentagon 21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직사각형 39"/>
          <p:cNvSpPr/>
          <p:nvPr/>
        </p:nvSpPr>
        <p:spPr>
          <a:xfrm>
            <a:off x="2509438" y="2187449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2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27" name="TextBox 12"/>
          <p:cNvSpPr txBox="1"/>
          <p:nvPr/>
        </p:nvSpPr>
        <p:spPr bwMode="auto">
          <a:xfrm>
            <a:off x="3382961" y="2279782"/>
            <a:ext cx="4752528" cy="33855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ar-EG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الاستعانة بالمفردات الفنيه التشكيليه من مدارس الفن الحديث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직사각형 39"/>
          <p:cNvSpPr/>
          <p:nvPr/>
        </p:nvSpPr>
        <p:spPr>
          <a:xfrm>
            <a:off x="2509438" y="3111971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3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31" name="TextBox 12"/>
          <p:cNvSpPr txBox="1"/>
          <p:nvPr/>
        </p:nvSpPr>
        <p:spPr bwMode="auto">
          <a:xfrm>
            <a:off x="3382961" y="3081193"/>
            <a:ext cx="475252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ar-EG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عمل التكوينات الفنية مع الأخذ بعين الاعتبار الأسس الفنية التشكيليه الوحدة – التنوع –الاتزان  - التناسب بين الشكل و الفراغ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직사각형 39"/>
          <p:cNvSpPr/>
          <p:nvPr/>
        </p:nvSpPr>
        <p:spPr>
          <a:xfrm>
            <a:off x="2509438" y="4036493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4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382961" y="4075055"/>
            <a:ext cx="4752528" cy="546274"/>
            <a:chOff x="2299400" y="1781114"/>
            <a:chExt cx="4576856" cy="546274"/>
          </a:xfrm>
        </p:grpSpPr>
        <p:sp>
          <p:nvSpPr>
            <p:cNvPr id="34" name="TextBox 10"/>
            <p:cNvSpPr txBox="1"/>
            <p:nvPr/>
          </p:nvSpPr>
          <p:spPr bwMode="auto">
            <a:xfrm>
              <a:off x="2299400" y="1781114"/>
              <a:ext cx="4576856" cy="33855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ar-EG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ابتكار التصميمات التي تلائم تصميم المفروشات المطبوعه  </a:t>
              </a:r>
              <a:endPara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322298" y="122439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ar-EG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اختيار المفردات الفنيه التشكيليه من مصادر التراث القومي المصري </a:t>
            </a:r>
            <a:endParaRPr lang="ko-KR" altLang="en-US" sz="1600" b="1" dirty="0">
              <a:solidFill>
                <a:prstClr val="black">
                  <a:lumMod val="75000"/>
                  <a:lumOff val="25000"/>
                </a:prst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42345" y="195486"/>
            <a:ext cx="7111311" cy="648072"/>
          </a:xfrm>
        </p:spPr>
        <p:txBody>
          <a:bodyPr/>
          <a:lstStyle/>
          <a:p>
            <a:r>
              <a:rPr lang="ar-EG" altLang="ko-KR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مراحل الإنتهاء من تصميم مبتكر</a:t>
            </a:r>
            <a:r>
              <a:rPr lang="ar-EG" altLang="ko-K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ko-KR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419872" y="1486561"/>
            <a:ext cx="1060704" cy="1429526"/>
            <a:chOff x="4041649" y="1707654"/>
            <a:chExt cx="1060704" cy="1429526"/>
          </a:xfrm>
        </p:grpSpPr>
        <p:sp>
          <p:nvSpPr>
            <p:cNvPr id="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Hexagon 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Hexagon 6"/>
          <p:cNvSpPr/>
          <p:nvPr/>
        </p:nvSpPr>
        <p:spPr>
          <a:xfrm>
            <a:off x="3786440" y="2499742"/>
            <a:ext cx="1563568" cy="955723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ar-EG" altLang="ko-KR" b="1" dirty="0" smtClean="0">
                <a:solidFill>
                  <a:srgbClr val="C00000"/>
                </a:solidFill>
              </a:rPr>
              <a:t>تصميم المفروشات  المطبوعه</a:t>
            </a:r>
            <a:endParaRPr lang="ko-KR" altLang="en-US" b="1" dirty="0">
              <a:solidFill>
                <a:srgbClr val="C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 rot="3600000">
            <a:off x="4379315" y="1384644"/>
            <a:ext cx="1060704" cy="1429526"/>
            <a:chOff x="4041649" y="1707654"/>
            <a:chExt cx="1060704" cy="1429526"/>
          </a:xfrm>
        </p:grpSpPr>
        <p:sp>
          <p:nvSpPr>
            <p:cNvPr id="9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Hexagon 9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7084136">
            <a:off x="5012118" y="2130682"/>
            <a:ext cx="1060704" cy="1429526"/>
            <a:chOff x="4041649" y="1707654"/>
            <a:chExt cx="1060704" cy="1429526"/>
          </a:xfrm>
        </p:grpSpPr>
        <p:sp>
          <p:nvSpPr>
            <p:cNvPr id="12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Hexagon 12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4620373" y="2994924"/>
            <a:ext cx="1060704" cy="1429526"/>
            <a:chOff x="4041649" y="1707654"/>
            <a:chExt cx="1060704" cy="1429526"/>
          </a:xfrm>
        </p:grpSpPr>
        <p:sp>
          <p:nvSpPr>
            <p:cNvPr id="1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Hexagon 1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14480428">
            <a:off x="3651116" y="3135508"/>
            <a:ext cx="1060704" cy="1429526"/>
            <a:chOff x="4041649" y="1707654"/>
            <a:chExt cx="1060704" cy="1429526"/>
          </a:xfrm>
        </p:grpSpPr>
        <p:sp>
          <p:nvSpPr>
            <p:cNvPr id="18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Hexagon 18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 rot="18000000">
            <a:off x="3001225" y="2418802"/>
            <a:ext cx="1060704" cy="1429526"/>
            <a:chOff x="4041649" y="1707654"/>
            <a:chExt cx="1060704" cy="1429526"/>
          </a:xfrm>
        </p:grpSpPr>
        <p:sp>
          <p:nvSpPr>
            <p:cNvPr id="21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Hexagon 21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986674" y="1955740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0516" y="1979962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8568" y="3002058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5539" y="3977905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57986" y="4024340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87894" y="2969887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76089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التصميم النهائي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41144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اختيارالعناصر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7322" y="2788526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تحليل العناصر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34275" y="3711771"/>
            <a:ext cx="97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وضع التكوين الفني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24953" y="3711771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ابتكار التصميم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13391" y="2665384"/>
            <a:ext cx="97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خطة لونية للتصميم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755576" y="1505175"/>
            <a:ext cx="2376264" cy="678692"/>
            <a:chOff x="572713" y="3362835"/>
            <a:chExt cx="2540198" cy="678692"/>
          </a:xfrm>
        </p:grpSpPr>
        <p:sp>
          <p:nvSpPr>
            <p:cNvPr id="37" name="TextBox 36"/>
            <p:cNvSpPr txBox="1"/>
            <p:nvPr/>
          </p:nvSpPr>
          <p:spPr>
            <a:xfrm>
              <a:off x="572713" y="3579862"/>
              <a:ext cx="2540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الانتهاء من التصميم المقترح لأقمشة المفروشات المطبوعه بالمساحة المقترحه 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2713" y="3362835"/>
              <a:ext cx="25401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rtl="1"/>
              <a:r>
                <a:rPr lang="ar-EG" altLang="ko-KR" sz="1400" b="1" dirty="0" smtClean="0">
                  <a:solidFill>
                    <a:schemeClr val="accent2">
                      <a:lumMod val="50000"/>
                    </a:schemeClr>
                  </a:solidFill>
                  <a:cs typeface="Arial" pitchFamily="34" charset="0"/>
                </a:rPr>
                <a:t>المرحلة السادسة : التصميم النهائي</a:t>
              </a:r>
              <a:endParaRPr lang="ko-KR" altLang="en-US" sz="1400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95536" y="2296051"/>
            <a:ext cx="2502799" cy="1231106"/>
            <a:chOff x="798783" y="3416305"/>
            <a:chExt cx="2371239" cy="1231106"/>
          </a:xfrm>
        </p:grpSpPr>
        <p:sp>
          <p:nvSpPr>
            <p:cNvPr id="40" name="TextBox 39"/>
            <p:cNvSpPr txBox="1"/>
            <p:nvPr/>
          </p:nvSpPr>
          <p:spPr>
            <a:xfrm>
              <a:off x="800618" y="3597427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98783" y="3416305"/>
              <a:ext cx="2371239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rtl="1"/>
              <a:r>
                <a:rPr lang="ar-EG" altLang="ko-KR" sz="1400" b="1" dirty="0" smtClean="0">
                  <a:solidFill>
                    <a:schemeClr val="accent2">
                      <a:lumMod val="50000"/>
                    </a:schemeClr>
                  </a:solidFill>
                  <a:cs typeface="Arial" pitchFamily="34" charset="0"/>
                </a:rPr>
                <a:t>المرحلة الخامسة: خطة </a:t>
              </a:r>
              <a:r>
                <a:rPr lang="ar-EG" altLang="ko-KR" sz="1400" b="1" dirty="0">
                  <a:solidFill>
                    <a:schemeClr val="accent2">
                      <a:lumMod val="50000"/>
                    </a:schemeClr>
                  </a:solidFill>
                  <a:cs typeface="Arial" pitchFamily="34" charset="0"/>
                </a:rPr>
                <a:t>لونية </a:t>
              </a:r>
              <a:r>
                <a:rPr lang="ar-EG" altLang="ko-KR" sz="1400" b="1" dirty="0" smtClean="0">
                  <a:solidFill>
                    <a:schemeClr val="accent2">
                      <a:lumMod val="50000"/>
                    </a:schemeClr>
                  </a:solidFill>
                  <a:cs typeface="Arial" pitchFamily="34" charset="0"/>
                </a:rPr>
                <a:t>للتصميم </a:t>
              </a:r>
            </a:p>
            <a:p>
              <a:pPr lvl="0" algn="ctr" rtl="1"/>
              <a:r>
                <a:rPr lang="ar-EG" altLang="ko-KR" sz="1200" b="1" dirty="0" smtClean="0">
                  <a:cs typeface="Arial" pitchFamily="34" charset="0"/>
                </a:rPr>
                <a:t>تحديد أي أسلوب في التلوين سوف يتم اتباعه من خلال الخامات المختلفة ألوان جواش -خشب -ألوان مائية ومن خلال التقنيات المتنوعه  كتلوين المساحات – التنقيط – التهشير – تسيح اللون ...   </a:t>
              </a:r>
              <a:endParaRPr lang="ko-KR" altLang="en-US" sz="1200" b="1" dirty="0"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91492" y="3542478"/>
            <a:ext cx="2957409" cy="1116639"/>
            <a:chOff x="136460" y="3362835"/>
            <a:chExt cx="3161435" cy="1116639"/>
          </a:xfrm>
        </p:grpSpPr>
        <p:sp>
          <p:nvSpPr>
            <p:cNvPr id="43" name="TextBox 42"/>
            <p:cNvSpPr txBox="1"/>
            <p:nvPr/>
          </p:nvSpPr>
          <p:spPr>
            <a:xfrm>
              <a:off x="136460" y="3648477"/>
              <a:ext cx="31614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استخدام الإمكانيات المتاحة </a:t>
              </a:r>
              <a:r>
                <a:rPr lang="ar-EG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لإبتكار </a:t>
              </a:r>
              <a:r>
                <a:rPr lang="ar-EG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تصمیمات ل</a:t>
              </a:r>
              <a:r>
                <a:rPr lang="ar-EG" altLang="ko-KR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أقمشة </a:t>
              </a:r>
              <a:r>
                <a:rPr lang="ar-EG" altLang="ko-KR" sz="12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المفروشات المطبوعة </a:t>
              </a:r>
              <a:r>
                <a:rPr lang="ar-EG" altLang="ko-KR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من ح</a:t>
              </a:r>
              <a:r>
                <a:rPr lang="ar-EG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یث</a:t>
              </a:r>
              <a:endPara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ar-EG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العناصر </a:t>
              </a:r>
              <a:r>
                <a:rPr lang="ar-EG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– الخلفیات – الألوان </a:t>
              </a:r>
              <a:r>
                <a:rPr lang="ar-EG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 التكرار– </a:t>
              </a:r>
              <a:r>
                <a:rPr lang="ar-EG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أسلوب </a:t>
              </a:r>
              <a:r>
                <a:rPr lang="ar-EG" altLang="ko-KR" sz="12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المعالجة </a:t>
              </a:r>
              <a:r>
                <a:rPr lang="ar-EG" altLang="ko-KR" sz="12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اللونیة</a:t>
              </a:r>
              <a:endPara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40152" y="1505175"/>
            <a:ext cx="2160240" cy="678692"/>
            <a:chOff x="803640" y="3362835"/>
            <a:chExt cx="2309271" cy="678692"/>
          </a:xfrm>
        </p:grpSpPr>
        <p:sp>
          <p:nvSpPr>
            <p:cNvPr id="46" name="TextBox 4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انتقاء العناصر المناسبه مع مراعاة اختلاف الفن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03640" y="3362835"/>
              <a:ext cx="23092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EG" altLang="ko-KR" sz="1400" b="1" dirty="0" smtClean="0">
                  <a:solidFill>
                    <a:schemeClr val="accent1">
                      <a:lumMod val="25000"/>
                    </a:schemeClr>
                  </a:solidFill>
                  <a:cs typeface="Arial" pitchFamily="34" charset="0"/>
                </a:rPr>
                <a:t>ا</a:t>
              </a:r>
              <a:r>
                <a:rPr lang="ar-EG" altLang="ko-KR" sz="1400" b="1" dirty="0" smtClean="0">
                  <a:solidFill>
                    <a:schemeClr val="accent2">
                      <a:lumMod val="50000"/>
                    </a:schemeClr>
                  </a:solidFill>
                  <a:cs typeface="Arial" pitchFamily="34" charset="0"/>
                </a:rPr>
                <a:t>لمرحلة الأولى : اختيار العناصر</a:t>
              </a:r>
              <a:r>
                <a:rPr lang="ar-EG" altLang="ko-KR" sz="1400" b="1" dirty="0" smtClean="0">
                  <a:solidFill>
                    <a:schemeClr val="accent1">
                      <a:lumMod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400" b="1" dirty="0">
                <a:solidFill>
                  <a:schemeClr val="accent1">
                    <a:lumMod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588224" y="2523826"/>
            <a:ext cx="1949183" cy="494026"/>
            <a:chOff x="803640" y="3362835"/>
            <a:chExt cx="2083654" cy="494026"/>
          </a:xfrm>
        </p:grpSpPr>
        <p:sp>
          <p:nvSpPr>
            <p:cNvPr id="49" name="TextBox 48"/>
            <p:cNvSpPr txBox="1"/>
            <p:nvPr/>
          </p:nvSpPr>
          <p:spPr>
            <a:xfrm>
              <a:off x="827637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EG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دراسة العناصر و تلخيصها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rtl="1"/>
              <a:r>
                <a:rPr lang="ar-EG" altLang="ko-KR" sz="1400" b="1" dirty="0" smtClean="0">
                  <a:solidFill>
                    <a:schemeClr val="accent2">
                      <a:lumMod val="50000"/>
                    </a:schemeClr>
                  </a:solidFill>
                  <a:cs typeface="Arial" pitchFamily="34" charset="0"/>
                </a:rPr>
                <a:t>المرحلة الثانية :تحليل </a:t>
              </a:r>
              <a:r>
                <a:rPr lang="ar-EG" altLang="ko-KR" sz="1400" b="1" dirty="0">
                  <a:solidFill>
                    <a:schemeClr val="accent2">
                      <a:lumMod val="50000"/>
                    </a:schemeClr>
                  </a:solidFill>
                  <a:cs typeface="Arial" pitchFamily="34" charset="0"/>
                </a:rPr>
                <a:t>العناصر </a:t>
              </a:r>
              <a:endParaRPr lang="ko-KR" altLang="en-US" sz="1400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963036" y="3542478"/>
            <a:ext cx="2353380" cy="863358"/>
            <a:chOff x="674151" y="3362835"/>
            <a:chExt cx="2515736" cy="863358"/>
          </a:xfrm>
        </p:grpSpPr>
        <p:sp>
          <p:nvSpPr>
            <p:cNvPr id="52" name="TextBox 51"/>
            <p:cNvSpPr txBox="1"/>
            <p:nvPr/>
          </p:nvSpPr>
          <p:spPr>
            <a:xfrm>
              <a:off x="674151" y="3579862"/>
              <a:ext cx="25157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EG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وضع فكرة العمل مع مراعاة اختلاف العناصر وتنوعها بشكل يحقق الأصالة و الابتكارية 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03640" y="3362835"/>
              <a:ext cx="23862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ar-EG" altLang="ko-KR" sz="1400" b="1" dirty="0" smtClean="0">
                  <a:solidFill>
                    <a:schemeClr val="accent2">
                      <a:lumMod val="50000"/>
                    </a:schemeClr>
                  </a:solidFill>
                  <a:cs typeface="Arial" pitchFamily="34" charset="0"/>
                </a:rPr>
                <a:t>المرحلة الثالثه :وضع </a:t>
              </a:r>
              <a:r>
                <a:rPr lang="ar-EG" altLang="ko-KR" sz="1400" b="1" dirty="0">
                  <a:solidFill>
                    <a:schemeClr val="accent2">
                      <a:lumMod val="50000"/>
                    </a:schemeClr>
                  </a:solidFill>
                  <a:cs typeface="Arial" pitchFamily="34" charset="0"/>
                </a:rPr>
                <a:t>التكوين الفني</a:t>
              </a:r>
              <a:endParaRPr lang="ko-KR" altLang="en-US" sz="1400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4" name="Rectangle 53"/>
          <p:cNvSpPr/>
          <p:nvPr/>
        </p:nvSpPr>
        <p:spPr>
          <a:xfrm>
            <a:off x="1057511" y="3534572"/>
            <a:ext cx="19848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EG" altLang="ko-KR" sz="1400" b="1" dirty="0" smtClean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المرحلة الرابعة :ابتكارالتصميم </a:t>
            </a:r>
            <a:endParaRPr lang="ko-KR" altLang="en-US" sz="1400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8" y="267494"/>
            <a:ext cx="7488832" cy="432048"/>
          </a:xfrm>
          <a:prstGeom prst="rect">
            <a:avLst/>
          </a:prstGeom>
        </p:spPr>
        <p:txBody>
          <a:bodyPr/>
          <a:lstStyle/>
          <a:p>
            <a:r>
              <a:rPr lang="ar-EG" altLang="ko-KR" sz="2000" dirty="0" smtClean="0">
                <a:solidFill>
                  <a:srgbClr val="C00000"/>
                </a:solidFill>
              </a:rPr>
              <a:t>مجموعات لونية مقترحة لوضع خطة لونية لتصميم أقمشة المفروشات المطبوعه</a:t>
            </a:r>
            <a:endParaRPr lang="ko-KR" altLang="en-US" sz="2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5616" y="3939902"/>
            <a:ext cx="67687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altLang="ko-KR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itchFamily="34" charset="0"/>
              </a:rPr>
              <a:t>لخطط لونية ينصح بالدخول على الروابط التالية :</a:t>
            </a:r>
          </a:p>
          <a:p>
            <a:pPr algn="r"/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2"/>
              </a:rPr>
              <a:t>https://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2"/>
              </a:rPr>
              <a:t>images.app.goo.gl/5q2wcSmSL3272s1r7</a:t>
            </a:r>
            <a:r>
              <a:rPr lang="ar-EG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  <a:p>
            <a:pPr lvl="0" algn="r"/>
            <a:r>
              <a:rPr lang="en-US" altLang="ko-KR" sz="1400" dirty="0">
                <a:hlinkClick r:id="rId3"/>
              </a:rPr>
              <a:t>https://images.app.goo.gl/TisLR12Qqigzqgo66</a:t>
            </a:r>
            <a:r>
              <a:rPr lang="en-US" altLang="ko-KR" sz="1400" dirty="0"/>
              <a:t> </a:t>
            </a:r>
          </a:p>
          <a:p>
            <a:pPr algn="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64" b="20664"/>
          <a:stretch>
            <a:fillRect/>
          </a:stretch>
        </p:blipFill>
        <p:spPr/>
      </p:pic>
      <p:pic>
        <p:nvPicPr>
          <p:cNvPr id="6" name="Picture Placeholder 5"/>
          <p:cNvPicPr>
            <a:picLocks noGrp="1" noChangeAspect="1"/>
          </p:cNvPicPr>
          <p:nvPr>
            <p:ph type="pic" idx="1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9" b="210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0781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03848" y="2427734"/>
            <a:ext cx="2736303" cy="576063"/>
          </a:xfrm>
        </p:spPr>
        <p:txBody>
          <a:bodyPr/>
          <a:lstStyle/>
          <a:p>
            <a:r>
              <a:rPr lang="ar-EG" altLang="ko-KR" sz="2000" dirty="0" smtClean="0"/>
              <a:t>الى لقاء في المحاضره القادمه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2592</TotalTime>
  <Words>302</Words>
  <Application>Microsoft Office PowerPoint</Application>
  <PresentationFormat>On-screen Show (16:9)</PresentationFormat>
  <Paragraphs>52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Arial Unicode MS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Windows User</cp:lastModifiedBy>
  <cp:revision>116</cp:revision>
  <dcterms:created xsi:type="dcterms:W3CDTF">2016-12-05T23:26:54Z</dcterms:created>
  <dcterms:modified xsi:type="dcterms:W3CDTF">2020-03-17T20:27:49Z</dcterms:modified>
</cp:coreProperties>
</file>