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75" r:id="rId4"/>
    <p:sldId id="258" r:id="rId5"/>
    <p:sldId id="276" r:id="rId6"/>
    <p:sldId id="259" r:id="rId7"/>
    <p:sldId id="264" r:id="rId8"/>
    <p:sldId id="263" r:id="rId9"/>
    <p:sldId id="265" r:id="rId10"/>
    <p:sldId id="260" r:id="rId11"/>
    <p:sldId id="269" r:id="rId12"/>
    <p:sldId id="268" r:id="rId13"/>
    <p:sldId id="267" r:id="rId14"/>
    <p:sldId id="266" r:id="rId15"/>
    <p:sldId id="262" r:id="rId16"/>
    <p:sldId id="272" r:id="rId17"/>
    <p:sldId id="271" r:id="rId18"/>
    <p:sldId id="270" r:id="rId19"/>
    <p:sldId id="261" r:id="rId20"/>
    <p:sldId id="274"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4660"/>
  </p:normalViewPr>
  <p:slideViewPr>
    <p:cSldViewPr snapToGrid="0">
      <p:cViewPr varScale="1">
        <p:scale>
          <a:sx n="91" d="100"/>
          <a:sy n="91" d="100"/>
        </p:scale>
        <p:origin x="4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6B2A2-2DDD-4936-8D51-CE6FC8C08F68}" type="doc">
      <dgm:prSet loTypeId="urn:microsoft.com/office/officeart/2005/8/layout/hierarchy1" loCatId="hierarchy" qsTypeId="urn:microsoft.com/office/officeart/2005/8/quickstyle/simple3" qsCatId="simple" csTypeId="urn:microsoft.com/office/officeart/2005/8/colors/colorful2" csCatId="colorful" phldr="1"/>
      <dgm:spPr/>
      <dgm:t>
        <a:bodyPr/>
        <a:lstStyle/>
        <a:p>
          <a:pPr rtl="1"/>
          <a:endParaRPr lang="ar-SA"/>
        </a:p>
      </dgm:t>
    </dgm:pt>
    <dgm:pt modelId="{CDB089B0-B68C-4A0D-BC3B-E25EB0CA3AA4}">
      <dgm:prSet phldrT="[Text]" custT="1">
        <dgm:style>
          <a:lnRef idx="3">
            <a:schemeClr val="lt1"/>
          </a:lnRef>
          <a:fillRef idx="1">
            <a:schemeClr val="accent1"/>
          </a:fillRef>
          <a:effectRef idx="1">
            <a:schemeClr val="accent1"/>
          </a:effectRef>
          <a:fontRef idx="minor">
            <a:schemeClr val="lt1"/>
          </a:fontRef>
        </dgm:style>
      </dgm:prSet>
      <dgm:spPr>
        <a:solidFill>
          <a:schemeClr val="accent3"/>
        </a:solidFill>
      </dgm:spPr>
      <dgm:t>
        <a:bodyPr/>
        <a:lstStyle/>
        <a:p>
          <a:pPr rtl="1"/>
          <a:r>
            <a:rPr lang="ar-SA" sz="1400" b="1" strike="noStrike">
              <a:solidFill>
                <a:sysClr val="windowText" lastClr="000000"/>
              </a:solidFill>
            </a:rPr>
            <a:t>خصائص التفكيكية</a:t>
          </a:r>
        </a:p>
      </dgm:t>
    </dgm:pt>
    <dgm:pt modelId="{03F170FC-30F1-4518-B60F-3257C0C3086E}" type="parTrans" cxnId="{87C6B554-04A7-4E01-AC45-3FB4846D3951}">
      <dgm:prSet/>
      <dgm:spPr/>
      <dgm:t>
        <a:bodyPr/>
        <a:lstStyle/>
        <a:p>
          <a:pPr rtl="1"/>
          <a:endParaRPr lang="ar-SA" sz="1200" b="1" strike="noStrike">
            <a:solidFill>
              <a:sysClr val="windowText" lastClr="000000"/>
            </a:solidFill>
          </a:endParaRPr>
        </a:p>
      </dgm:t>
    </dgm:pt>
    <dgm:pt modelId="{8084A3A8-EFCC-444E-B56F-189B1528D805}" type="sibTrans" cxnId="{87C6B554-04A7-4E01-AC45-3FB4846D3951}">
      <dgm:prSet/>
      <dgm:spPr/>
      <dgm:t>
        <a:bodyPr/>
        <a:lstStyle/>
        <a:p>
          <a:pPr rtl="1"/>
          <a:endParaRPr lang="ar-SA" sz="1200" b="1" strike="noStrike">
            <a:solidFill>
              <a:sysClr val="windowText" lastClr="000000"/>
            </a:solidFill>
          </a:endParaRPr>
        </a:p>
      </dgm:t>
    </dgm:pt>
    <dgm:pt modelId="{510AA927-C6D1-4B57-B7EB-637711A4F260}">
      <dgm:prSet phldrT="[Text]" custT="1">
        <dgm:style>
          <a:lnRef idx="2">
            <a:schemeClr val="accent3"/>
          </a:lnRef>
          <a:fillRef idx="1">
            <a:schemeClr val="lt1"/>
          </a:fillRef>
          <a:effectRef idx="0">
            <a:schemeClr val="accent3"/>
          </a:effectRef>
          <a:fontRef idx="minor">
            <a:schemeClr val="dk1"/>
          </a:fontRef>
        </dgm:style>
      </dgm:prSet>
      <dgm:spPr/>
      <dgm:t>
        <a:bodyPr/>
        <a:lstStyle/>
        <a:p>
          <a:pPr rtl="1"/>
          <a:r>
            <a:rPr lang="ar-SA" sz="1200" b="1" strike="noStrike"/>
            <a:t>الأقطاب المتنافرة</a:t>
          </a:r>
        </a:p>
      </dgm:t>
    </dgm:pt>
    <dgm:pt modelId="{628E1C71-CCF5-473E-B3BB-D0214865989F}" type="parTrans" cxnId="{67F309BC-8ACE-4F0B-A9E2-13F09ABFBF8B}">
      <dgm:prSet/>
      <dgm:spPr/>
      <dgm:t>
        <a:bodyPr/>
        <a:lstStyle/>
        <a:p>
          <a:pPr rtl="1"/>
          <a:endParaRPr lang="ar-SA" sz="1200" b="1" strike="noStrike">
            <a:solidFill>
              <a:sysClr val="windowText" lastClr="000000"/>
            </a:solidFill>
          </a:endParaRPr>
        </a:p>
      </dgm:t>
    </dgm:pt>
    <dgm:pt modelId="{23E5D8C5-8B5E-43E1-BA25-A0816302905F}" type="sibTrans" cxnId="{67F309BC-8ACE-4F0B-A9E2-13F09ABFBF8B}">
      <dgm:prSet/>
      <dgm:spPr/>
      <dgm:t>
        <a:bodyPr/>
        <a:lstStyle/>
        <a:p>
          <a:pPr rtl="1"/>
          <a:endParaRPr lang="ar-SA" sz="1200" b="1" strike="noStrike">
            <a:solidFill>
              <a:sysClr val="windowText" lastClr="000000"/>
            </a:solidFill>
          </a:endParaRPr>
        </a:p>
      </dgm:t>
    </dgm:pt>
    <dgm:pt modelId="{3B7E2165-78B8-41DB-B78D-1D76241FF98E}">
      <dgm:prSet phldrT="[Text]" custT="1">
        <dgm:style>
          <a:lnRef idx="2">
            <a:schemeClr val="accent4"/>
          </a:lnRef>
          <a:fillRef idx="1">
            <a:schemeClr val="lt1"/>
          </a:fillRef>
          <a:effectRef idx="0">
            <a:schemeClr val="accent4"/>
          </a:effectRef>
          <a:fontRef idx="minor">
            <a:schemeClr val="dk1"/>
          </a:fontRef>
        </dgm:style>
      </dgm:prSet>
      <dgm:spPr/>
      <dgm:t>
        <a:bodyPr/>
        <a:lstStyle/>
        <a:p>
          <a:pPr rtl="1"/>
          <a:r>
            <a:rPr lang="ar-SA" sz="1200" b="1" strike="noStrike"/>
            <a:t>الأثر</a:t>
          </a:r>
        </a:p>
      </dgm:t>
    </dgm:pt>
    <dgm:pt modelId="{758D2473-8F51-452A-8F87-70D686C1B2CD}" type="parTrans" cxnId="{941B552E-3336-47AD-AAC2-C036AC004572}">
      <dgm:prSet/>
      <dgm:spPr/>
      <dgm:t>
        <a:bodyPr/>
        <a:lstStyle/>
        <a:p>
          <a:pPr rtl="1"/>
          <a:endParaRPr lang="ar-SA" sz="1200" b="1" strike="noStrike">
            <a:solidFill>
              <a:sysClr val="windowText" lastClr="000000"/>
            </a:solidFill>
          </a:endParaRPr>
        </a:p>
      </dgm:t>
    </dgm:pt>
    <dgm:pt modelId="{B3E7A8B4-DA6E-4556-8D97-4A6C3B6760B8}" type="sibTrans" cxnId="{941B552E-3336-47AD-AAC2-C036AC004572}">
      <dgm:prSet/>
      <dgm:spPr/>
      <dgm:t>
        <a:bodyPr/>
        <a:lstStyle/>
        <a:p>
          <a:pPr rtl="1"/>
          <a:endParaRPr lang="ar-SA" sz="1200" b="1" strike="noStrike">
            <a:solidFill>
              <a:sysClr val="windowText" lastClr="000000"/>
            </a:solidFill>
          </a:endParaRPr>
        </a:p>
      </dgm:t>
    </dgm:pt>
    <dgm:pt modelId="{5A5F1A14-D17F-4D08-8137-B6B6E7994653}">
      <dgm:prSet phldrT="[Text]" custT="1">
        <dgm:style>
          <a:lnRef idx="2">
            <a:schemeClr val="accent6"/>
          </a:lnRef>
          <a:fillRef idx="1">
            <a:schemeClr val="lt1"/>
          </a:fillRef>
          <a:effectRef idx="0">
            <a:schemeClr val="accent6"/>
          </a:effectRef>
          <a:fontRef idx="minor">
            <a:schemeClr val="dk1"/>
          </a:fontRef>
        </dgm:style>
      </dgm:prSet>
      <dgm:spPr/>
      <dgm:t>
        <a:bodyPr/>
        <a:lstStyle/>
        <a:p>
          <a:pPr rtl="1"/>
          <a:r>
            <a:rPr lang="ar-SA" sz="1200" b="1" strike="noStrike"/>
            <a:t>الاختلاف/الارجاء</a:t>
          </a:r>
        </a:p>
      </dgm:t>
    </dgm:pt>
    <dgm:pt modelId="{666D695B-8D0A-4EA0-87BB-5F022643D202}" type="parTrans" cxnId="{8204FF3E-04E0-4495-A54D-784B56BC8780}">
      <dgm:prSet/>
      <dgm:spPr/>
      <dgm:t>
        <a:bodyPr/>
        <a:lstStyle/>
        <a:p>
          <a:pPr rtl="1"/>
          <a:endParaRPr lang="ar-SA" sz="1200" b="1" strike="noStrike">
            <a:solidFill>
              <a:sysClr val="windowText" lastClr="000000"/>
            </a:solidFill>
          </a:endParaRPr>
        </a:p>
      </dgm:t>
    </dgm:pt>
    <dgm:pt modelId="{35E84E9F-3F24-431B-807B-EA57648BFB96}" type="sibTrans" cxnId="{8204FF3E-04E0-4495-A54D-784B56BC8780}">
      <dgm:prSet/>
      <dgm:spPr/>
      <dgm:t>
        <a:bodyPr/>
        <a:lstStyle/>
        <a:p>
          <a:pPr rtl="1"/>
          <a:endParaRPr lang="ar-SA" sz="1200" b="1" strike="noStrike">
            <a:solidFill>
              <a:sysClr val="windowText" lastClr="000000"/>
            </a:solidFill>
          </a:endParaRPr>
        </a:p>
      </dgm:t>
    </dgm:pt>
    <dgm:pt modelId="{83C65A4D-BB7D-4240-9009-630786C008C7}">
      <dgm:prSet custT="1">
        <dgm:style>
          <a:lnRef idx="2">
            <a:schemeClr val="accent5"/>
          </a:lnRef>
          <a:fillRef idx="1">
            <a:schemeClr val="lt1"/>
          </a:fillRef>
          <a:effectRef idx="0">
            <a:schemeClr val="accent5"/>
          </a:effectRef>
          <a:fontRef idx="minor">
            <a:schemeClr val="dk1"/>
          </a:fontRef>
        </dgm:style>
      </dgm:prSet>
      <dgm:spPr/>
      <dgm:t>
        <a:bodyPr/>
        <a:lstStyle/>
        <a:p>
          <a:pPr rtl="1"/>
          <a:r>
            <a:rPr lang="ar-SA" sz="1200" b="1" strike="noStrike"/>
            <a:t>التشتت</a:t>
          </a:r>
        </a:p>
      </dgm:t>
    </dgm:pt>
    <dgm:pt modelId="{8A27222F-2E11-4193-8AA2-711BD7AAB1E6}" type="parTrans" cxnId="{9B3AE22C-7836-4454-B9A0-3CB118FF6E6A}">
      <dgm:prSet/>
      <dgm:spPr/>
      <dgm:t>
        <a:bodyPr/>
        <a:lstStyle/>
        <a:p>
          <a:pPr rtl="1"/>
          <a:endParaRPr lang="ar-SA" sz="1200" b="1" strike="noStrike">
            <a:solidFill>
              <a:sysClr val="windowText" lastClr="000000"/>
            </a:solidFill>
          </a:endParaRPr>
        </a:p>
      </dgm:t>
    </dgm:pt>
    <dgm:pt modelId="{780150F1-F97A-4B65-8C87-B3D27A69F414}" type="sibTrans" cxnId="{9B3AE22C-7836-4454-B9A0-3CB118FF6E6A}">
      <dgm:prSet/>
      <dgm:spPr/>
      <dgm:t>
        <a:bodyPr/>
        <a:lstStyle/>
        <a:p>
          <a:pPr rtl="1"/>
          <a:endParaRPr lang="ar-SA" sz="1200" b="1" strike="noStrike">
            <a:solidFill>
              <a:sysClr val="windowText" lastClr="000000"/>
            </a:solidFill>
          </a:endParaRPr>
        </a:p>
      </dgm:t>
    </dgm:pt>
    <dgm:pt modelId="{8EA8E566-8194-476B-9F56-32616D36BDA7}">
      <dgm:prSet custT="1">
        <dgm:style>
          <a:lnRef idx="2">
            <a:schemeClr val="accent2"/>
          </a:lnRef>
          <a:fillRef idx="1">
            <a:schemeClr val="lt1"/>
          </a:fillRef>
          <a:effectRef idx="0">
            <a:schemeClr val="accent2"/>
          </a:effectRef>
          <a:fontRef idx="minor">
            <a:schemeClr val="dk1"/>
          </a:fontRef>
        </dgm:style>
      </dgm:prSet>
      <dgm:spPr/>
      <dgm:t>
        <a:bodyPr/>
        <a:lstStyle/>
        <a:p>
          <a:pPr rtl="1"/>
          <a:r>
            <a:rPr lang="ar-SA" sz="1200" b="1" strike="noStrike"/>
            <a:t>تفتيت المركزية</a:t>
          </a:r>
        </a:p>
      </dgm:t>
    </dgm:pt>
    <dgm:pt modelId="{A2B641F8-50D8-4903-A28A-22E416CB8E8F}" type="parTrans" cxnId="{BA9EB3B0-807D-49C3-89A2-DEA1101F3B0C}">
      <dgm:prSet/>
      <dgm:spPr/>
      <dgm:t>
        <a:bodyPr/>
        <a:lstStyle/>
        <a:p>
          <a:pPr rtl="1"/>
          <a:endParaRPr lang="ar-SA" sz="1200" b="1" strike="noStrike">
            <a:solidFill>
              <a:sysClr val="windowText" lastClr="000000"/>
            </a:solidFill>
          </a:endParaRPr>
        </a:p>
      </dgm:t>
    </dgm:pt>
    <dgm:pt modelId="{2C992290-4744-4D5B-8605-BC3712201B4A}" type="sibTrans" cxnId="{BA9EB3B0-807D-49C3-89A2-DEA1101F3B0C}">
      <dgm:prSet/>
      <dgm:spPr/>
      <dgm:t>
        <a:bodyPr/>
        <a:lstStyle/>
        <a:p>
          <a:pPr rtl="1"/>
          <a:endParaRPr lang="ar-SA" sz="1200" b="1" strike="noStrike">
            <a:solidFill>
              <a:sysClr val="windowText" lastClr="000000"/>
            </a:solidFill>
          </a:endParaRPr>
        </a:p>
      </dgm:t>
    </dgm:pt>
    <dgm:pt modelId="{CC783F5E-0A23-4314-AEAE-E1948FF42DB9}">
      <dgm:prSet custT="1">
        <dgm:style>
          <a:lnRef idx="2">
            <a:schemeClr val="dk1"/>
          </a:lnRef>
          <a:fillRef idx="1">
            <a:schemeClr val="lt1"/>
          </a:fillRef>
          <a:effectRef idx="0">
            <a:schemeClr val="dk1"/>
          </a:effectRef>
          <a:fontRef idx="minor">
            <a:schemeClr val="dk1"/>
          </a:fontRef>
        </dgm:style>
      </dgm:prSet>
      <dgm:spPr>
        <a:ln>
          <a:solidFill>
            <a:schemeClr val="accent4">
              <a:lumMod val="75000"/>
            </a:schemeClr>
          </a:solidFill>
        </a:ln>
      </dgm:spPr>
      <dgm:t>
        <a:bodyPr/>
        <a:lstStyle/>
        <a:p>
          <a:pPr rtl="1"/>
          <a:r>
            <a:rPr lang="ar-EG" sz="1100" b="1" strike="noStrike"/>
            <a:t>رفض </a:t>
          </a:r>
          <a:r>
            <a:rPr lang="ar-SA" sz="1100" b="1" strike="noStrike"/>
            <a:t>الميتافيزيقا</a:t>
          </a:r>
        </a:p>
      </dgm:t>
    </dgm:pt>
    <dgm:pt modelId="{785DA027-863F-4132-9AAB-AAAD5392ADDF}" type="parTrans" cxnId="{3D0A780C-1196-40A4-BDFA-BEABDE283867}">
      <dgm:prSet/>
      <dgm:spPr/>
      <dgm:t>
        <a:bodyPr/>
        <a:lstStyle/>
        <a:p>
          <a:pPr rtl="1"/>
          <a:endParaRPr lang="ar-SA" sz="1200" b="1" strike="noStrike">
            <a:solidFill>
              <a:sysClr val="windowText" lastClr="000000"/>
            </a:solidFill>
          </a:endParaRPr>
        </a:p>
      </dgm:t>
    </dgm:pt>
    <dgm:pt modelId="{D94CEB23-2293-4DFF-BCDA-A43FE5933B19}" type="sibTrans" cxnId="{3D0A780C-1196-40A4-BDFA-BEABDE283867}">
      <dgm:prSet/>
      <dgm:spPr/>
      <dgm:t>
        <a:bodyPr/>
        <a:lstStyle/>
        <a:p>
          <a:pPr rtl="1"/>
          <a:endParaRPr lang="ar-SA" sz="1200" b="1" strike="noStrike">
            <a:solidFill>
              <a:sysClr val="windowText" lastClr="000000"/>
            </a:solidFill>
          </a:endParaRPr>
        </a:p>
      </dgm:t>
    </dgm:pt>
    <dgm:pt modelId="{4A80AB76-458C-426F-918F-2EAABF9BEDC1}">
      <dgm:prSet custT="1">
        <dgm:style>
          <a:lnRef idx="2">
            <a:schemeClr val="accent1"/>
          </a:lnRef>
          <a:fillRef idx="1">
            <a:schemeClr val="lt1"/>
          </a:fillRef>
          <a:effectRef idx="0">
            <a:schemeClr val="accent1"/>
          </a:effectRef>
          <a:fontRef idx="minor">
            <a:schemeClr val="dk1"/>
          </a:fontRef>
        </dgm:style>
      </dgm:prSet>
      <dgm:spPr/>
      <dgm:t>
        <a:bodyPr/>
        <a:lstStyle/>
        <a:p>
          <a:pPr rtl="1"/>
          <a:r>
            <a:rPr lang="ar-EG" sz="1200" b="1" strike="noStrike"/>
            <a:t>رفض الرجوع للتراث</a:t>
          </a:r>
          <a:endParaRPr lang="ar-SA" sz="1200" b="1" strike="noStrike"/>
        </a:p>
      </dgm:t>
    </dgm:pt>
    <dgm:pt modelId="{AA77A3C6-BA97-4A8F-9D88-97FB665A6DA8}" type="parTrans" cxnId="{F889FD33-D8D7-446E-B5FE-EBD0405E5B94}">
      <dgm:prSet/>
      <dgm:spPr/>
      <dgm:t>
        <a:bodyPr/>
        <a:lstStyle/>
        <a:p>
          <a:pPr rtl="1"/>
          <a:endParaRPr lang="ar-SA" sz="1200" b="1" strike="noStrike">
            <a:solidFill>
              <a:sysClr val="windowText" lastClr="000000"/>
            </a:solidFill>
          </a:endParaRPr>
        </a:p>
      </dgm:t>
    </dgm:pt>
    <dgm:pt modelId="{7B6CD0F4-9687-4DBD-A20B-C006C37E5CE5}" type="sibTrans" cxnId="{F889FD33-D8D7-446E-B5FE-EBD0405E5B94}">
      <dgm:prSet/>
      <dgm:spPr/>
      <dgm:t>
        <a:bodyPr/>
        <a:lstStyle/>
        <a:p>
          <a:pPr rtl="1"/>
          <a:endParaRPr lang="ar-SA" sz="1200" b="1" strike="noStrike">
            <a:solidFill>
              <a:sysClr val="windowText" lastClr="000000"/>
            </a:solidFill>
          </a:endParaRPr>
        </a:p>
      </dgm:t>
    </dgm:pt>
    <dgm:pt modelId="{D05333DE-A843-412C-954D-BDFEC25675CF}">
      <dgm:prSet custT="1">
        <dgm:style>
          <a:lnRef idx="2">
            <a:schemeClr val="accent4"/>
          </a:lnRef>
          <a:fillRef idx="1">
            <a:schemeClr val="lt1"/>
          </a:fillRef>
          <a:effectRef idx="0">
            <a:schemeClr val="accent4"/>
          </a:effectRef>
          <a:fontRef idx="minor">
            <a:schemeClr val="dk1"/>
          </a:fontRef>
        </dgm:style>
      </dgm:prSet>
      <dgm:spPr>
        <a:ln>
          <a:solidFill>
            <a:srgbClr val="00B050"/>
          </a:solidFill>
        </a:ln>
      </dgm:spPr>
      <dgm:t>
        <a:bodyPr/>
        <a:lstStyle/>
        <a:p>
          <a:pPr rtl="1"/>
          <a:r>
            <a:rPr lang="ar-EG" sz="1200" b="1" strike="noStrike"/>
            <a:t>التحرر من القواعد</a:t>
          </a:r>
          <a:endParaRPr lang="ar-SA" sz="1200" b="1" strike="noStrike"/>
        </a:p>
      </dgm:t>
    </dgm:pt>
    <dgm:pt modelId="{71940B30-71EC-46D0-A805-7611F6F420A2}" type="parTrans" cxnId="{1179C4D2-374F-46E3-8C88-AC6B4020F446}">
      <dgm:prSet/>
      <dgm:spPr/>
      <dgm:t>
        <a:bodyPr/>
        <a:lstStyle/>
        <a:p>
          <a:pPr rtl="1"/>
          <a:endParaRPr lang="ar-SA" sz="1200" b="1" strike="noStrike">
            <a:solidFill>
              <a:sysClr val="windowText" lastClr="000000"/>
            </a:solidFill>
          </a:endParaRPr>
        </a:p>
      </dgm:t>
    </dgm:pt>
    <dgm:pt modelId="{7887A01B-B043-452B-BD37-DBDD0B0CE9AD}" type="sibTrans" cxnId="{1179C4D2-374F-46E3-8C88-AC6B4020F446}">
      <dgm:prSet/>
      <dgm:spPr/>
      <dgm:t>
        <a:bodyPr/>
        <a:lstStyle/>
        <a:p>
          <a:pPr rtl="1"/>
          <a:endParaRPr lang="ar-SA" sz="1200" b="1" strike="noStrike">
            <a:solidFill>
              <a:sysClr val="windowText" lastClr="000000"/>
            </a:solidFill>
          </a:endParaRPr>
        </a:p>
      </dgm:t>
    </dgm:pt>
    <dgm:pt modelId="{7E94A3C7-65E2-4D02-AC22-EE22F289D9C4}" type="pres">
      <dgm:prSet presAssocID="{6136B2A2-2DDD-4936-8D51-CE6FC8C08F68}" presName="hierChild1" presStyleCnt="0">
        <dgm:presLayoutVars>
          <dgm:chPref val="1"/>
          <dgm:dir/>
          <dgm:animOne val="branch"/>
          <dgm:animLvl val="lvl"/>
          <dgm:resizeHandles/>
        </dgm:presLayoutVars>
      </dgm:prSet>
      <dgm:spPr/>
      <dgm:t>
        <a:bodyPr/>
        <a:lstStyle/>
        <a:p>
          <a:pPr rtl="1"/>
          <a:endParaRPr lang="ar-SA"/>
        </a:p>
      </dgm:t>
    </dgm:pt>
    <dgm:pt modelId="{C64B97E3-5727-42D4-AAE2-8EA393B2EB18}" type="pres">
      <dgm:prSet presAssocID="{CDB089B0-B68C-4A0D-BC3B-E25EB0CA3AA4}" presName="hierRoot1" presStyleCnt="0"/>
      <dgm:spPr/>
    </dgm:pt>
    <dgm:pt modelId="{6C2DDAFE-9D51-4804-8347-11A5C5256D42}" type="pres">
      <dgm:prSet presAssocID="{CDB089B0-B68C-4A0D-BC3B-E25EB0CA3AA4}" presName="composite" presStyleCnt="0"/>
      <dgm:spPr/>
    </dgm:pt>
    <dgm:pt modelId="{EE70BA98-F53D-413F-A58D-04EB09B454C2}" type="pres">
      <dgm:prSet presAssocID="{CDB089B0-B68C-4A0D-BC3B-E25EB0CA3AA4}" presName="background" presStyleLbl="node0" presStyleIdx="0" presStyleCnt="1"/>
      <dgm:spPr/>
    </dgm:pt>
    <dgm:pt modelId="{DAAA710C-1C6C-48D8-99D8-6E47573A9862}" type="pres">
      <dgm:prSet presAssocID="{CDB089B0-B68C-4A0D-BC3B-E25EB0CA3AA4}" presName="text" presStyleLbl="fgAcc0" presStyleIdx="0" presStyleCnt="1" custScaleX="316835" custLinFactNeighborY="-35128">
        <dgm:presLayoutVars>
          <dgm:chPref val="3"/>
        </dgm:presLayoutVars>
      </dgm:prSet>
      <dgm:spPr/>
      <dgm:t>
        <a:bodyPr/>
        <a:lstStyle/>
        <a:p>
          <a:pPr rtl="1"/>
          <a:endParaRPr lang="ar-SA"/>
        </a:p>
      </dgm:t>
    </dgm:pt>
    <dgm:pt modelId="{BBFBE0ED-4E55-45C1-8856-DFEBDC869CFA}" type="pres">
      <dgm:prSet presAssocID="{CDB089B0-B68C-4A0D-BC3B-E25EB0CA3AA4}" presName="hierChild2" presStyleCnt="0"/>
      <dgm:spPr/>
    </dgm:pt>
    <dgm:pt modelId="{436640E9-7C3E-4E5D-902E-9FD90D9E0C9D}" type="pres">
      <dgm:prSet presAssocID="{628E1C71-CCF5-473E-B3BB-D0214865989F}" presName="Name10" presStyleLbl="parChTrans1D2" presStyleIdx="0" presStyleCnt="8"/>
      <dgm:spPr/>
      <dgm:t>
        <a:bodyPr/>
        <a:lstStyle/>
        <a:p>
          <a:pPr rtl="1"/>
          <a:endParaRPr lang="ar-SA"/>
        </a:p>
      </dgm:t>
    </dgm:pt>
    <dgm:pt modelId="{F97813D7-94C3-43BB-92DE-E75D5A4C67B1}" type="pres">
      <dgm:prSet presAssocID="{510AA927-C6D1-4B57-B7EB-637711A4F260}" presName="hierRoot2" presStyleCnt="0"/>
      <dgm:spPr/>
    </dgm:pt>
    <dgm:pt modelId="{E774C271-4C95-4BDD-BDE3-9556568A1040}" type="pres">
      <dgm:prSet presAssocID="{510AA927-C6D1-4B57-B7EB-637711A4F260}" presName="composite2" presStyleCnt="0"/>
      <dgm:spPr/>
    </dgm:pt>
    <dgm:pt modelId="{6E063B00-4DB4-40FE-9966-6C9C81A35244}" type="pres">
      <dgm:prSet presAssocID="{510AA927-C6D1-4B57-B7EB-637711A4F260}" presName="background2" presStyleLbl="node2" presStyleIdx="0" presStyleCnt="8"/>
      <dgm:spPr/>
    </dgm:pt>
    <dgm:pt modelId="{2AB6A884-6F89-4E5A-9004-353F78E266C6}" type="pres">
      <dgm:prSet presAssocID="{510AA927-C6D1-4B57-B7EB-637711A4F260}" presName="text2" presStyleLbl="fgAcc2" presStyleIdx="0" presStyleCnt="8" custScaleY="200850">
        <dgm:presLayoutVars>
          <dgm:chPref val="3"/>
        </dgm:presLayoutVars>
      </dgm:prSet>
      <dgm:spPr/>
      <dgm:t>
        <a:bodyPr/>
        <a:lstStyle/>
        <a:p>
          <a:pPr rtl="1"/>
          <a:endParaRPr lang="ar-SA"/>
        </a:p>
      </dgm:t>
    </dgm:pt>
    <dgm:pt modelId="{90148471-3046-4974-B1DF-F485C69E20B8}" type="pres">
      <dgm:prSet presAssocID="{510AA927-C6D1-4B57-B7EB-637711A4F260}" presName="hierChild3" presStyleCnt="0"/>
      <dgm:spPr/>
    </dgm:pt>
    <dgm:pt modelId="{7462AA7B-168B-4EA5-AB2C-1469B5B76241}" type="pres">
      <dgm:prSet presAssocID="{758D2473-8F51-452A-8F87-70D686C1B2CD}" presName="Name10" presStyleLbl="parChTrans1D2" presStyleIdx="1" presStyleCnt="8"/>
      <dgm:spPr/>
      <dgm:t>
        <a:bodyPr/>
        <a:lstStyle/>
        <a:p>
          <a:pPr rtl="1"/>
          <a:endParaRPr lang="ar-SA"/>
        </a:p>
      </dgm:t>
    </dgm:pt>
    <dgm:pt modelId="{3EC9FA5C-4FAA-49AD-B8CC-13C7CCEFBE49}" type="pres">
      <dgm:prSet presAssocID="{3B7E2165-78B8-41DB-B78D-1D76241FF98E}" presName="hierRoot2" presStyleCnt="0"/>
      <dgm:spPr/>
    </dgm:pt>
    <dgm:pt modelId="{D1DBE6A7-6554-4699-B2B5-6F6D3B356F98}" type="pres">
      <dgm:prSet presAssocID="{3B7E2165-78B8-41DB-B78D-1D76241FF98E}" presName="composite2" presStyleCnt="0"/>
      <dgm:spPr/>
    </dgm:pt>
    <dgm:pt modelId="{582E7386-ECDC-4B74-B016-3B25D34141E8}" type="pres">
      <dgm:prSet presAssocID="{3B7E2165-78B8-41DB-B78D-1D76241FF98E}" presName="background2" presStyleLbl="node2" presStyleIdx="1" presStyleCnt="8"/>
      <dgm:spPr/>
    </dgm:pt>
    <dgm:pt modelId="{C579D347-00DC-4DCC-8740-FA7226422E8C}" type="pres">
      <dgm:prSet presAssocID="{3B7E2165-78B8-41DB-B78D-1D76241FF98E}" presName="text2" presStyleLbl="fgAcc2" presStyleIdx="1" presStyleCnt="8" custScaleY="198807">
        <dgm:presLayoutVars>
          <dgm:chPref val="3"/>
        </dgm:presLayoutVars>
      </dgm:prSet>
      <dgm:spPr/>
      <dgm:t>
        <a:bodyPr/>
        <a:lstStyle/>
        <a:p>
          <a:pPr rtl="1"/>
          <a:endParaRPr lang="ar-SA"/>
        </a:p>
      </dgm:t>
    </dgm:pt>
    <dgm:pt modelId="{085EC184-774A-43DA-A6D5-B394C6C03A11}" type="pres">
      <dgm:prSet presAssocID="{3B7E2165-78B8-41DB-B78D-1D76241FF98E}" presName="hierChild3" presStyleCnt="0"/>
      <dgm:spPr/>
    </dgm:pt>
    <dgm:pt modelId="{FB1BA435-788B-4B2E-BE18-8A330D38A175}" type="pres">
      <dgm:prSet presAssocID="{666D695B-8D0A-4EA0-87BB-5F022643D202}" presName="Name10" presStyleLbl="parChTrans1D2" presStyleIdx="2" presStyleCnt="8"/>
      <dgm:spPr/>
      <dgm:t>
        <a:bodyPr/>
        <a:lstStyle/>
        <a:p>
          <a:pPr rtl="1"/>
          <a:endParaRPr lang="ar-SA"/>
        </a:p>
      </dgm:t>
    </dgm:pt>
    <dgm:pt modelId="{3A3B4FE2-174D-4DEF-AAF7-D55C0F111FDA}" type="pres">
      <dgm:prSet presAssocID="{5A5F1A14-D17F-4D08-8137-B6B6E7994653}" presName="hierRoot2" presStyleCnt="0"/>
      <dgm:spPr/>
    </dgm:pt>
    <dgm:pt modelId="{37D4D943-4E24-41B5-8887-33CBFA2C6F2E}" type="pres">
      <dgm:prSet presAssocID="{5A5F1A14-D17F-4D08-8137-B6B6E7994653}" presName="composite2" presStyleCnt="0"/>
      <dgm:spPr/>
    </dgm:pt>
    <dgm:pt modelId="{1C4B6695-4056-4140-8951-1E48E93958A1}" type="pres">
      <dgm:prSet presAssocID="{5A5F1A14-D17F-4D08-8137-B6B6E7994653}" presName="background2" presStyleLbl="node2" presStyleIdx="2" presStyleCnt="8"/>
      <dgm:spPr/>
    </dgm:pt>
    <dgm:pt modelId="{553CC556-AEF2-43E5-85CA-1C80F3E7AA5C}" type="pres">
      <dgm:prSet presAssocID="{5A5F1A14-D17F-4D08-8137-B6B6E7994653}" presName="text2" presStyleLbl="fgAcc2" presStyleIdx="2" presStyleCnt="8" custScaleY="196590">
        <dgm:presLayoutVars>
          <dgm:chPref val="3"/>
        </dgm:presLayoutVars>
      </dgm:prSet>
      <dgm:spPr/>
      <dgm:t>
        <a:bodyPr/>
        <a:lstStyle/>
        <a:p>
          <a:pPr rtl="1"/>
          <a:endParaRPr lang="ar-SA"/>
        </a:p>
      </dgm:t>
    </dgm:pt>
    <dgm:pt modelId="{06506099-C235-4576-861E-DDC2E972FC8A}" type="pres">
      <dgm:prSet presAssocID="{5A5F1A14-D17F-4D08-8137-B6B6E7994653}" presName="hierChild3" presStyleCnt="0"/>
      <dgm:spPr/>
    </dgm:pt>
    <dgm:pt modelId="{353EF8CA-A1FC-4680-8E43-2786DC2C63D4}" type="pres">
      <dgm:prSet presAssocID="{8A27222F-2E11-4193-8AA2-711BD7AAB1E6}" presName="Name10" presStyleLbl="parChTrans1D2" presStyleIdx="3" presStyleCnt="8"/>
      <dgm:spPr/>
      <dgm:t>
        <a:bodyPr/>
        <a:lstStyle/>
        <a:p>
          <a:pPr rtl="1"/>
          <a:endParaRPr lang="ar-SA"/>
        </a:p>
      </dgm:t>
    </dgm:pt>
    <dgm:pt modelId="{13BC70BF-22A2-42C8-BCE8-2DD3F727AB9D}" type="pres">
      <dgm:prSet presAssocID="{83C65A4D-BB7D-4240-9009-630786C008C7}" presName="hierRoot2" presStyleCnt="0"/>
      <dgm:spPr/>
    </dgm:pt>
    <dgm:pt modelId="{07003A2D-866D-4063-B14F-20CD4EB789EB}" type="pres">
      <dgm:prSet presAssocID="{83C65A4D-BB7D-4240-9009-630786C008C7}" presName="composite2" presStyleCnt="0"/>
      <dgm:spPr/>
    </dgm:pt>
    <dgm:pt modelId="{29586611-6C61-406C-A91A-6D75FCDEA80F}" type="pres">
      <dgm:prSet presAssocID="{83C65A4D-BB7D-4240-9009-630786C008C7}" presName="background2" presStyleLbl="node2" presStyleIdx="3" presStyleCnt="8"/>
      <dgm:spPr/>
    </dgm:pt>
    <dgm:pt modelId="{449B1A07-3AE4-4AD1-B1F5-A8D17B7418E1}" type="pres">
      <dgm:prSet presAssocID="{83C65A4D-BB7D-4240-9009-630786C008C7}" presName="text2" presStyleLbl="fgAcc2" presStyleIdx="3" presStyleCnt="8" custScaleY="198736">
        <dgm:presLayoutVars>
          <dgm:chPref val="3"/>
        </dgm:presLayoutVars>
      </dgm:prSet>
      <dgm:spPr/>
      <dgm:t>
        <a:bodyPr/>
        <a:lstStyle/>
        <a:p>
          <a:pPr rtl="1"/>
          <a:endParaRPr lang="ar-SA"/>
        </a:p>
      </dgm:t>
    </dgm:pt>
    <dgm:pt modelId="{14CD4185-F4AC-41C0-ACD2-42753EBF7FF6}" type="pres">
      <dgm:prSet presAssocID="{83C65A4D-BB7D-4240-9009-630786C008C7}" presName="hierChild3" presStyleCnt="0"/>
      <dgm:spPr/>
    </dgm:pt>
    <dgm:pt modelId="{4C95F893-04AA-4C28-9229-6B21B62B4E0B}" type="pres">
      <dgm:prSet presAssocID="{A2B641F8-50D8-4903-A28A-22E416CB8E8F}" presName="Name10" presStyleLbl="parChTrans1D2" presStyleIdx="4" presStyleCnt="8"/>
      <dgm:spPr/>
      <dgm:t>
        <a:bodyPr/>
        <a:lstStyle/>
        <a:p>
          <a:pPr rtl="1"/>
          <a:endParaRPr lang="ar-SA"/>
        </a:p>
      </dgm:t>
    </dgm:pt>
    <dgm:pt modelId="{44DF19DF-6891-4141-99D3-C962DB1A5641}" type="pres">
      <dgm:prSet presAssocID="{8EA8E566-8194-476B-9F56-32616D36BDA7}" presName="hierRoot2" presStyleCnt="0"/>
      <dgm:spPr/>
    </dgm:pt>
    <dgm:pt modelId="{89AA8FA7-EE97-461F-881A-AE3076969BC1}" type="pres">
      <dgm:prSet presAssocID="{8EA8E566-8194-476B-9F56-32616D36BDA7}" presName="composite2" presStyleCnt="0"/>
      <dgm:spPr/>
    </dgm:pt>
    <dgm:pt modelId="{D42151DA-2580-46C4-8E5A-95DED6B75BDD}" type="pres">
      <dgm:prSet presAssocID="{8EA8E566-8194-476B-9F56-32616D36BDA7}" presName="background2" presStyleLbl="node2" presStyleIdx="4" presStyleCnt="8"/>
      <dgm:spPr/>
    </dgm:pt>
    <dgm:pt modelId="{0679571D-A872-4088-A839-C17F940AB51E}" type="pres">
      <dgm:prSet presAssocID="{8EA8E566-8194-476B-9F56-32616D36BDA7}" presName="text2" presStyleLbl="fgAcc2" presStyleIdx="4" presStyleCnt="8" custScaleY="201399">
        <dgm:presLayoutVars>
          <dgm:chPref val="3"/>
        </dgm:presLayoutVars>
      </dgm:prSet>
      <dgm:spPr/>
      <dgm:t>
        <a:bodyPr/>
        <a:lstStyle/>
        <a:p>
          <a:pPr rtl="1"/>
          <a:endParaRPr lang="ar-SA"/>
        </a:p>
      </dgm:t>
    </dgm:pt>
    <dgm:pt modelId="{F5DDB6CE-9C99-4BC3-A56D-73473965601C}" type="pres">
      <dgm:prSet presAssocID="{8EA8E566-8194-476B-9F56-32616D36BDA7}" presName="hierChild3" presStyleCnt="0"/>
      <dgm:spPr/>
    </dgm:pt>
    <dgm:pt modelId="{AFF0B6E6-63F1-4C2F-B9F3-8AD5B36A7525}" type="pres">
      <dgm:prSet presAssocID="{785DA027-863F-4132-9AAB-AAAD5392ADDF}" presName="Name10" presStyleLbl="parChTrans1D2" presStyleIdx="5" presStyleCnt="8"/>
      <dgm:spPr/>
      <dgm:t>
        <a:bodyPr/>
        <a:lstStyle/>
        <a:p>
          <a:pPr rtl="1"/>
          <a:endParaRPr lang="ar-SA"/>
        </a:p>
      </dgm:t>
    </dgm:pt>
    <dgm:pt modelId="{85087B60-27B4-4C76-93A1-5C6F327487A7}" type="pres">
      <dgm:prSet presAssocID="{CC783F5E-0A23-4314-AEAE-E1948FF42DB9}" presName="hierRoot2" presStyleCnt="0"/>
      <dgm:spPr/>
    </dgm:pt>
    <dgm:pt modelId="{AC6E747B-8D1D-4FF0-BDFA-E30590022812}" type="pres">
      <dgm:prSet presAssocID="{CC783F5E-0A23-4314-AEAE-E1948FF42DB9}" presName="composite2" presStyleCnt="0"/>
      <dgm:spPr/>
    </dgm:pt>
    <dgm:pt modelId="{E93821EE-9744-4E7B-B997-DF981547D38C}" type="pres">
      <dgm:prSet presAssocID="{CC783F5E-0A23-4314-AEAE-E1948FF42DB9}" presName="background2" presStyleLbl="node2" presStyleIdx="5" presStyleCnt="8"/>
      <dgm:spPr/>
    </dgm:pt>
    <dgm:pt modelId="{D61B8425-6D73-4351-BF3A-E6DC4E93B4F2}" type="pres">
      <dgm:prSet presAssocID="{CC783F5E-0A23-4314-AEAE-E1948FF42DB9}" presName="text2" presStyleLbl="fgAcc2" presStyleIdx="5" presStyleCnt="8" custScaleX="106179" custScaleY="198890">
        <dgm:presLayoutVars>
          <dgm:chPref val="3"/>
        </dgm:presLayoutVars>
      </dgm:prSet>
      <dgm:spPr/>
      <dgm:t>
        <a:bodyPr/>
        <a:lstStyle/>
        <a:p>
          <a:pPr rtl="1"/>
          <a:endParaRPr lang="ar-SA"/>
        </a:p>
      </dgm:t>
    </dgm:pt>
    <dgm:pt modelId="{20B0C795-C270-4054-B930-A70F43FFD7B2}" type="pres">
      <dgm:prSet presAssocID="{CC783F5E-0A23-4314-AEAE-E1948FF42DB9}" presName="hierChild3" presStyleCnt="0"/>
      <dgm:spPr/>
    </dgm:pt>
    <dgm:pt modelId="{907998B5-5C1D-46B5-B06E-EA70F6B6422B}" type="pres">
      <dgm:prSet presAssocID="{AA77A3C6-BA97-4A8F-9D88-97FB665A6DA8}" presName="Name10" presStyleLbl="parChTrans1D2" presStyleIdx="6" presStyleCnt="8"/>
      <dgm:spPr/>
      <dgm:t>
        <a:bodyPr/>
        <a:lstStyle/>
        <a:p>
          <a:pPr rtl="1"/>
          <a:endParaRPr lang="ar-SA"/>
        </a:p>
      </dgm:t>
    </dgm:pt>
    <dgm:pt modelId="{4292E324-6DEB-4265-9797-1154053480D5}" type="pres">
      <dgm:prSet presAssocID="{4A80AB76-458C-426F-918F-2EAABF9BEDC1}" presName="hierRoot2" presStyleCnt="0"/>
      <dgm:spPr/>
    </dgm:pt>
    <dgm:pt modelId="{E602B162-F339-4095-8BBA-DBF5BB87F1A7}" type="pres">
      <dgm:prSet presAssocID="{4A80AB76-458C-426F-918F-2EAABF9BEDC1}" presName="composite2" presStyleCnt="0"/>
      <dgm:spPr/>
    </dgm:pt>
    <dgm:pt modelId="{92B6C743-8C1E-4EC6-B69F-9CBD20AE75F8}" type="pres">
      <dgm:prSet presAssocID="{4A80AB76-458C-426F-918F-2EAABF9BEDC1}" presName="background2" presStyleLbl="node2" presStyleIdx="6" presStyleCnt="8"/>
      <dgm:spPr/>
    </dgm:pt>
    <dgm:pt modelId="{0BBA4496-8CF8-4880-AE50-C2A88B6AD073}" type="pres">
      <dgm:prSet presAssocID="{4A80AB76-458C-426F-918F-2EAABF9BEDC1}" presName="text2" presStyleLbl="fgAcc2" presStyleIdx="6" presStyleCnt="8" custScaleY="203908">
        <dgm:presLayoutVars>
          <dgm:chPref val="3"/>
        </dgm:presLayoutVars>
      </dgm:prSet>
      <dgm:spPr/>
      <dgm:t>
        <a:bodyPr/>
        <a:lstStyle/>
        <a:p>
          <a:pPr rtl="1"/>
          <a:endParaRPr lang="ar-SA"/>
        </a:p>
      </dgm:t>
    </dgm:pt>
    <dgm:pt modelId="{3632A84B-8413-4EA1-9FC5-7F26D47D58AF}" type="pres">
      <dgm:prSet presAssocID="{4A80AB76-458C-426F-918F-2EAABF9BEDC1}" presName="hierChild3" presStyleCnt="0"/>
      <dgm:spPr/>
    </dgm:pt>
    <dgm:pt modelId="{48D07627-AB3E-4972-BB42-CB5FC80ABBD6}" type="pres">
      <dgm:prSet presAssocID="{71940B30-71EC-46D0-A805-7611F6F420A2}" presName="Name10" presStyleLbl="parChTrans1D2" presStyleIdx="7" presStyleCnt="8"/>
      <dgm:spPr/>
      <dgm:t>
        <a:bodyPr/>
        <a:lstStyle/>
        <a:p>
          <a:pPr rtl="1"/>
          <a:endParaRPr lang="ar-SA"/>
        </a:p>
      </dgm:t>
    </dgm:pt>
    <dgm:pt modelId="{0828174B-DDA8-46B1-ACC1-792C8DCB9000}" type="pres">
      <dgm:prSet presAssocID="{D05333DE-A843-412C-954D-BDFEC25675CF}" presName="hierRoot2" presStyleCnt="0"/>
      <dgm:spPr/>
    </dgm:pt>
    <dgm:pt modelId="{E4A4F292-DE9E-40EA-8404-D1BEAC99785F}" type="pres">
      <dgm:prSet presAssocID="{D05333DE-A843-412C-954D-BDFEC25675CF}" presName="composite2" presStyleCnt="0"/>
      <dgm:spPr/>
    </dgm:pt>
    <dgm:pt modelId="{E73CC0F8-1481-4D1B-BDAB-B123BCA31C4A}" type="pres">
      <dgm:prSet presAssocID="{D05333DE-A843-412C-954D-BDFEC25675CF}" presName="background2" presStyleLbl="node2" presStyleIdx="7" presStyleCnt="8"/>
      <dgm:spPr/>
    </dgm:pt>
    <dgm:pt modelId="{AF8063B4-F9AE-4818-B66E-6CBBDD08BF23}" type="pres">
      <dgm:prSet presAssocID="{D05333DE-A843-412C-954D-BDFEC25675CF}" presName="text2" presStyleLbl="fgAcc2" presStyleIdx="7" presStyleCnt="8" custScaleY="198890">
        <dgm:presLayoutVars>
          <dgm:chPref val="3"/>
        </dgm:presLayoutVars>
      </dgm:prSet>
      <dgm:spPr/>
      <dgm:t>
        <a:bodyPr/>
        <a:lstStyle/>
        <a:p>
          <a:pPr rtl="1"/>
          <a:endParaRPr lang="ar-SA"/>
        </a:p>
      </dgm:t>
    </dgm:pt>
    <dgm:pt modelId="{75A986ED-494F-466C-A02E-168AFE2A26B2}" type="pres">
      <dgm:prSet presAssocID="{D05333DE-A843-412C-954D-BDFEC25675CF}" presName="hierChild3" presStyleCnt="0"/>
      <dgm:spPr/>
    </dgm:pt>
  </dgm:ptLst>
  <dgm:cxnLst>
    <dgm:cxn modelId="{67A8434F-E312-4839-B529-43BBF5F97707}" type="presOf" srcId="{8A27222F-2E11-4193-8AA2-711BD7AAB1E6}" destId="{353EF8CA-A1FC-4680-8E43-2786DC2C63D4}" srcOrd="0" destOrd="0" presId="urn:microsoft.com/office/officeart/2005/8/layout/hierarchy1"/>
    <dgm:cxn modelId="{9B3AE22C-7836-4454-B9A0-3CB118FF6E6A}" srcId="{CDB089B0-B68C-4A0D-BC3B-E25EB0CA3AA4}" destId="{83C65A4D-BB7D-4240-9009-630786C008C7}" srcOrd="3" destOrd="0" parTransId="{8A27222F-2E11-4193-8AA2-711BD7AAB1E6}" sibTransId="{780150F1-F97A-4B65-8C87-B3D27A69F414}"/>
    <dgm:cxn modelId="{8204FF3E-04E0-4495-A54D-784B56BC8780}" srcId="{CDB089B0-B68C-4A0D-BC3B-E25EB0CA3AA4}" destId="{5A5F1A14-D17F-4D08-8137-B6B6E7994653}" srcOrd="2" destOrd="0" parTransId="{666D695B-8D0A-4EA0-87BB-5F022643D202}" sibTransId="{35E84E9F-3F24-431B-807B-EA57648BFB96}"/>
    <dgm:cxn modelId="{965D400F-218A-46F7-B282-7DF4254F2044}" type="presOf" srcId="{4A80AB76-458C-426F-918F-2EAABF9BEDC1}" destId="{0BBA4496-8CF8-4880-AE50-C2A88B6AD073}" srcOrd="0" destOrd="0" presId="urn:microsoft.com/office/officeart/2005/8/layout/hierarchy1"/>
    <dgm:cxn modelId="{3D0A780C-1196-40A4-BDFA-BEABDE283867}" srcId="{CDB089B0-B68C-4A0D-BC3B-E25EB0CA3AA4}" destId="{CC783F5E-0A23-4314-AEAE-E1948FF42DB9}" srcOrd="5" destOrd="0" parTransId="{785DA027-863F-4132-9AAB-AAAD5392ADDF}" sibTransId="{D94CEB23-2293-4DFF-BCDA-A43FE5933B19}"/>
    <dgm:cxn modelId="{BA9EB3B0-807D-49C3-89A2-DEA1101F3B0C}" srcId="{CDB089B0-B68C-4A0D-BC3B-E25EB0CA3AA4}" destId="{8EA8E566-8194-476B-9F56-32616D36BDA7}" srcOrd="4" destOrd="0" parTransId="{A2B641F8-50D8-4903-A28A-22E416CB8E8F}" sibTransId="{2C992290-4744-4D5B-8605-BC3712201B4A}"/>
    <dgm:cxn modelId="{9825C312-AA07-4801-BF78-16B0435FB4BA}" type="presOf" srcId="{510AA927-C6D1-4B57-B7EB-637711A4F260}" destId="{2AB6A884-6F89-4E5A-9004-353F78E266C6}" srcOrd="0" destOrd="0" presId="urn:microsoft.com/office/officeart/2005/8/layout/hierarchy1"/>
    <dgm:cxn modelId="{5DDBE54A-4495-4AB3-9A85-7EDC465A848C}" type="presOf" srcId="{A2B641F8-50D8-4903-A28A-22E416CB8E8F}" destId="{4C95F893-04AA-4C28-9229-6B21B62B4E0B}" srcOrd="0" destOrd="0" presId="urn:microsoft.com/office/officeart/2005/8/layout/hierarchy1"/>
    <dgm:cxn modelId="{8AFDCA8D-022D-4005-A20A-A15937DA1F1C}" type="presOf" srcId="{CC783F5E-0A23-4314-AEAE-E1948FF42DB9}" destId="{D61B8425-6D73-4351-BF3A-E6DC4E93B4F2}" srcOrd="0" destOrd="0" presId="urn:microsoft.com/office/officeart/2005/8/layout/hierarchy1"/>
    <dgm:cxn modelId="{F889FD33-D8D7-446E-B5FE-EBD0405E5B94}" srcId="{CDB089B0-B68C-4A0D-BC3B-E25EB0CA3AA4}" destId="{4A80AB76-458C-426F-918F-2EAABF9BEDC1}" srcOrd="6" destOrd="0" parTransId="{AA77A3C6-BA97-4A8F-9D88-97FB665A6DA8}" sibTransId="{7B6CD0F4-9687-4DBD-A20B-C006C37E5CE5}"/>
    <dgm:cxn modelId="{E6AC3F33-7001-4AFB-8E6F-3BCA48DADB6E}" type="presOf" srcId="{758D2473-8F51-452A-8F87-70D686C1B2CD}" destId="{7462AA7B-168B-4EA5-AB2C-1469B5B76241}" srcOrd="0" destOrd="0" presId="urn:microsoft.com/office/officeart/2005/8/layout/hierarchy1"/>
    <dgm:cxn modelId="{730C3176-8653-415F-B022-F007A93BD8CB}" type="presOf" srcId="{3B7E2165-78B8-41DB-B78D-1D76241FF98E}" destId="{C579D347-00DC-4DCC-8740-FA7226422E8C}" srcOrd="0" destOrd="0" presId="urn:microsoft.com/office/officeart/2005/8/layout/hierarchy1"/>
    <dgm:cxn modelId="{CDA5B6A9-83E6-405E-AD23-C106C894FA68}" type="presOf" srcId="{CDB089B0-B68C-4A0D-BC3B-E25EB0CA3AA4}" destId="{DAAA710C-1C6C-48D8-99D8-6E47573A9862}" srcOrd="0" destOrd="0" presId="urn:microsoft.com/office/officeart/2005/8/layout/hierarchy1"/>
    <dgm:cxn modelId="{87C6B554-04A7-4E01-AC45-3FB4846D3951}" srcId="{6136B2A2-2DDD-4936-8D51-CE6FC8C08F68}" destId="{CDB089B0-B68C-4A0D-BC3B-E25EB0CA3AA4}" srcOrd="0" destOrd="0" parTransId="{03F170FC-30F1-4518-B60F-3257C0C3086E}" sibTransId="{8084A3A8-EFCC-444E-B56F-189B1528D805}"/>
    <dgm:cxn modelId="{2C9DC19B-AFB5-430D-9CF4-D0AE7F841A56}" type="presOf" srcId="{AA77A3C6-BA97-4A8F-9D88-97FB665A6DA8}" destId="{907998B5-5C1D-46B5-B06E-EA70F6B6422B}" srcOrd="0" destOrd="0" presId="urn:microsoft.com/office/officeart/2005/8/layout/hierarchy1"/>
    <dgm:cxn modelId="{804D431A-8DD4-427D-9A6E-74B7BF57FCBD}" type="presOf" srcId="{8EA8E566-8194-476B-9F56-32616D36BDA7}" destId="{0679571D-A872-4088-A839-C17F940AB51E}" srcOrd="0" destOrd="0" presId="urn:microsoft.com/office/officeart/2005/8/layout/hierarchy1"/>
    <dgm:cxn modelId="{CEB2F29A-AF35-49E0-A1AC-8296A0CA2AB5}" type="presOf" srcId="{628E1C71-CCF5-473E-B3BB-D0214865989F}" destId="{436640E9-7C3E-4E5D-902E-9FD90D9E0C9D}" srcOrd="0" destOrd="0" presId="urn:microsoft.com/office/officeart/2005/8/layout/hierarchy1"/>
    <dgm:cxn modelId="{1126FA75-565A-4A4F-B4B3-06B923B5A9C2}" type="presOf" srcId="{83C65A4D-BB7D-4240-9009-630786C008C7}" destId="{449B1A07-3AE4-4AD1-B1F5-A8D17B7418E1}" srcOrd="0" destOrd="0" presId="urn:microsoft.com/office/officeart/2005/8/layout/hierarchy1"/>
    <dgm:cxn modelId="{1179C4D2-374F-46E3-8C88-AC6B4020F446}" srcId="{CDB089B0-B68C-4A0D-BC3B-E25EB0CA3AA4}" destId="{D05333DE-A843-412C-954D-BDFEC25675CF}" srcOrd="7" destOrd="0" parTransId="{71940B30-71EC-46D0-A805-7611F6F420A2}" sibTransId="{7887A01B-B043-452B-BD37-DBDD0B0CE9AD}"/>
    <dgm:cxn modelId="{5CC2AC73-8495-49DB-911C-69DE94270AEB}" type="presOf" srcId="{D05333DE-A843-412C-954D-BDFEC25675CF}" destId="{AF8063B4-F9AE-4818-B66E-6CBBDD08BF23}" srcOrd="0" destOrd="0" presId="urn:microsoft.com/office/officeart/2005/8/layout/hierarchy1"/>
    <dgm:cxn modelId="{67F309BC-8ACE-4F0B-A9E2-13F09ABFBF8B}" srcId="{CDB089B0-B68C-4A0D-BC3B-E25EB0CA3AA4}" destId="{510AA927-C6D1-4B57-B7EB-637711A4F260}" srcOrd="0" destOrd="0" parTransId="{628E1C71-CCF5-473E-B3BB-D0214865989F}" sibTransId="{23E5D8C5-8B5E-43E1-BA25-A0816302905F}"/>
    <dgm:cxn modelId="{941B552E-3336-47AD-AAC2-C036AC004572}" srcId="{CDB089B0-B68C-4A0D-BC3B-E25EB0CA3AA4}" destId="{3B7E2165-78B8-41DB-B78D-1D76241FF98E}" srcOrd="1" destOrd="0" parTransId="{758D2473-8F51-452A-8F87-70D686C1B2CD}" sibTransId="{B3E7A8B4-DA6E-4556-8D97-4A6C3B6760B8}"/>
    <dgm:cxn modelId="{8A287910-1118-4745-AC3D-1AB789F1DC0F}" type="presOf" srcId="{5A5F1A14-D17F-4D08-8137-B6B6E7994653}" destId="{553CC556-AEF2-43E5-85CA-1C80F3E7AA5C}" srcOrd="0" destOrd="0" presId="urn:microsoft.com/office/officeart/2005/8/layout/hierarchy1"/>
    <dgm:cxn modelId="{B8D23A27-8298-41D8-B6BE-3D0E2E0FB288}" type="presOf" srcId="{666D695B-8D0A-4EA0-87BB-5F022643D202}" destId="{FB1BA435-788B-4B2E-BE18-8A330D38A175}" srcOrd="0" destOrd="0" presId="urn:microsoft.com/office/officeart/2005/8/layout/hierarchy1"/>
    <dgm:cxn modelId="{6EA87072-4D5E-4D21-8C6C-9A0A3D9CB51C}" type="presOf" srcId="{785DA027-863F-4132-9AAB-AAAD5392ADDF}" destId="{AFF0B6E6-63F1-4C2F-B9F3-8AD5B36A7525}" srcOrd="0" destOrd="0" presId="urn:microsoft.com/office/officeart/2005/8/layout/hierarchy1"/>
    <dgm:cxn modelId="{32733A4E-27FA-4A5D-AC64-CC278568084E}" type="presOf" srcId="{6136B2A2-2DDD-4936-8D51-CE6FC8C08F68}" destId="{7E94A3C7-65E2-4D02-AC22-EE22F289D9C4}" srcOrd="0" destOrd="0" presId="urn:microsoft.com/office/officeart/2005/8/layout/hierarchy1"/>
    <dgm:cxn modelId="{3E97BADD-C5D2-467F-ABD5-D2EB827E8F9D}" type="presOf" srcId="{71940B30-71EC-46D0-A805-7611F6F420A2}" destId="{48D07627-AB3E-4972-BB42-CB5FC80ABBD6}" srcOrd="0" destOrd="0" presId="urn:microsoft.com/office/officeart/2005/8/layout/hierarchy1"/>
    <dgm:cxn modelId="{06934CAC-ECB5-4240-9A91-565DEE12D195}" type="presParOf" srcId="{7E94A3C7-65E2-4D02-AC22-EE22F289D9C4}" destId="{C64B97E3-5727-42D4-AAE2-8EA393B2EB18}" srcOrd="0" destOrd="0" presId="urn:microsoft.com/office/officeart/2005/8/layout/hierarchy1"/>
    <dgm:cxn modelId="{4F1C9C0D-E23D-4DD2-AF48-05477064AD44}" type="presParOf" srcId="{C64B97E3-5727-42D4-AAE2-8EA393B2EB18}" destId="{6C2DDAFE-9D51-4804-8347-11A5C5256D42}" srcOrd="0" destOrd="0" presId="urn:microsoft.com/office/officeart/2005/8/layout/hierarchy1"/>
    <dgm:cxn modelId="{D0B041CE-E151-4609-917D-F10ABC577A8C}" type="presParOf" srcId="{6C2DDAFE-9D51-4804-8347-11A5C5256D42}" destId="{EE70BA98-F53D-413F-A58D-04EB09B454C2}" srcOrd="0" destOrd="0" presId="urn:microsoft.com/office/officeart/2005/8/layout/hierarchy1"/>
    <dgm:cxn modelId="{19B233D3-D372-4821-AE1E-3A36B3A72E78}" type="presParOf" srcId="{6C2DDAFE-9D51-4804-8347-11A5C5256D42}" destId="{DAAA710C-1C6C-48D8-99D8-6E47573A9862}" srcOrd="1" destOrd="0" presId="urn:microsoft.com/office/officeart/2005/8/layout/hierarchy1"/>
    <dgm:cxn modelId="{D5A12E77-77F0-4059-B74E-12F5C9CBB073}" type="presParOf" srcId="{C64B97E3-5727-42D4-AAE2-8EA393B2EB18}" destId="{BBFBE0ED-4E55-45C1-8856-DFEBDC869CFA}" srcOrd="1" destOrd="0" presId="urn:microsoft.com/office/officeart/2005/8/layout/hierarchy1"/>
    <dgm:cxn modelId="{FAB62032-8BE2-42BE-AC32-8CF7B0160D98}" type="presParOf" srcId="{BBFBE0ED-4E55-45C1-8856-DFEBDC869CFA}" destId="{436640E9-7C3E-4E5D-902E-9FD90D9E0C9D}" srcOrd="0" destOrd="0" presId="urn:microsoft.com/office/officeart/2005/8/layout/hierarchy1"/>
    <dgm:cxn modelId="{87191469-5FC0-4F8E-BE22-6553D21451F1}" type="presParOf" srcId="{BBFBE0ED-4E55-45C1-8856-DFEBDC869CFA}" destId="{F97813D7-94C3-43BB-92DE-E75D5A4C67B1}" srcOrd="1" destOrd="0" presId="urn:microsoft.com/office/officeart/2005/8/layout/hierarchy1"/>
    <dgm:cxn modelId="{DFA7868C-23EC-4C5B-BD00-C854AE01D507}" type="presParOf" srcId="{F97813D7-94C3-43BB-92DE-E75D5A4C67B1}" destId="{E774C271-4C95-4BDD-BDE3-9556568A1040}" srcOrd="0" destOrd="0" presId="urn:microsoft.com/office/officeart/2005/8/layout/hierarchy1"/>
    <dgm:cxn modelId="{94510B8B-A190-4BBA-B0D0-C99B57D6B623}" type="presParOf" srcId="{E774C271-4C95-4BDD-BDE3-9556568A1040}" destId="{6E063B00-4DB4-40FE-9966-6C9C81A35244}" srcOrd="0" destOrd="0" presId="urn:microsoft.com/office/officeart/2005/8/layout/hierarchy1"/>
    <dgm:cxn modelId="{D02E297C-4BBA-4C63-9042-3D208CD60BD0}" type="presParOf" srcId="{E774C271-4C95-4BDD-BDE3-9556568A1040}" destId="{2AB6A884-6F89-4E5A-9004-353F78E266C6}" srcOrd="1" destOrd="0" presId="urn:microsoft.com/office/officeart/2005/8/layout/hierarchy1"/>
    <dgm:cxn modelId="{AAFF53A3-432E-4E87-AEEB-48E850DF7F74}" type="presParOf" srcId="{F97813D7-94C3-43BB-92DE-E75D5A4C67B1}" destId="{90148471-3046-4974-B1DF-F485C69E20B8}" srcOrd="1" destOrd="0" presId="urn:microsoft.com/office/officeart/2005/8/layout/hierarchy1"/>
    <dgm:cxn modelId="{124588FC-EB57-47E4-B80E-B7B3CC8CD13A}" type="presParOf" srcId="{BBFBE0ED-4E55-45C1-8856-DFEBDC869CFA}" destId="{7462AA7B-168B-4EA5-AB2C-1469B5B76241}" srcOrd="2" destOrd="0" presId="urn:microsoft.com/office/officeart/2005/8/layout/hierarchy1"/>
    <dgm:cxn modelId="{313D1E3D-99D5-4C90-831C-FA48D82C884C}" type="presParOf" srcId="{BBFBE0ED-4E55-45C1-8856-DFEBDC869CFA}" destId="{3EC9FA5C-4FAA-49AD-B8CC-13C7CCEFBE49}" srcOrd="3" destOrd="0" presId="urn:microsoft.com/office/officeart/2005/8/layout/hierarchy1"/>
    <dgm:cxn modelId="{AB0198C3-429C-4957-805B-BBAA8CFEE93E}" type="presParOf" srcId="{3EC9FA5C-4FAA-49AD-B8CC-13C7CCEFBE49}" destId="{D1DBE6A7-6554-4699-B2B5-6F6D3B356F98}" srcOrd="0" destOrd="0" presId="urn:microsoft.com/office/officeart/2005/8/layout/hierarchy1"/>
    <dgm:cxn modelId="{15531687-D370-4AAC-8940-1614BE255C68}" type="presParOf" srcId="{D1DBE6A7-6554-4699-B2B5-6F6D3B356F98}" destId="{582E7386-ECDC-4B74-B016-3B25D34141E8}" srcOrd="0" destOrd="0" presId="urn:microsoft.com/office/officeart/2005/8/layout/hierarchy1"/>
    <dgm:cxn modelId="{B6DFF1EF-0425-4064-BDB2-3EBA4E3BA00B}" type="presParOf" srcId="{D1DBE6A7-6554-4699-B2B5-6F6D3B356F98}" destId="{C579D347-00DC-4DCC-8740-FA7226422E8C}" srcOrd="1" destOrd="0" presId="urn:microsoft.com/office/officeart/2005/8/layout/hierarchy1"/>
    <dgm:cxn modelId="{83444E1D-1AE6-42D0-B1C8-D22E2BA4ACC1}" type="presParOf" srcId="{3EC9FA5C-4FAA-49AD-B8CC-13C7CCEFBE49}" destId="{085EC184-774A-43DA-A6D5-B394C6C03A11}" srcOrd="1" destOrd="0" presId="urn:microsoft.com/office/officeart/2005/8/layout/hierarchy1"/>
    <dgm:cxn modelId="{088F0639-570F-40C5-A5FF-2BC5B3D016FE}" type="presParOf" srcId="{BBFBE0ED-4E55-45C1-8856-DFEBDC869CFA}" destId="{FB1BA435-788B-4B2E-BE18-8A330D38A175}" srcOrd="4" destOrd="0" presId="urn:microsoft.com/office/officeart/2005/8/layout/hierarchy1"/>
    <dgm:cxn modelId="{9E3DA06B-0B2D-47FC-9FEF-582586656EA7}" type="presParOf" srcId="{BBFBE0ED-4E55-45C1-8856-DFEBDC869CFA}" destId="{3A3B4FE2-174D-4DEF-AAF7-D55C0F111FDA}" srcOrd="5" destOrd="0" presId="urn:microsoft.com/office/officeart/2005/8/layout/hierarchy1"/>
    <dgm:cxn modelId="{A8AD7CD1-428C-45F1-A1CC-3BFDDFFBD0D9}" type="presParOf" srcId="{3A3B4FE2-174D-4DEF-AAF7-D55C0F111FDA}" destId="{37D4D943-4E24-41B5-8887-33CBFA2C6F2E}" srcOrd="0" destOrd="0" presId="urn:microsoft.com/office/officeart/2005/8/layout/hierarchy1"/>
    <dgm:cxn modelId="{016DB1F2-B4BC-4B9D-99F3-9CE03FA85C09}" type="presParOf" srcId="{37D4D943-4E24-41B5-8887-33CBFA2C6F2E}" destId="{1C4B6695-4056-4140-8951-1E48E93958A1}" srcOrd="0" destOrd="0" presId="urn:microsoft.com/office/officeart/2005/8/layout/hierarchy1"/>
    <dgm:cxn modelId="{C81D0632-5B2C-4343-8691-EBA24BD51714}" type="presParOf" srcId="{37D4D943-4E24-41B5-8887-33CBFA2C6F2E}" destId="{553CC556-AEF2-43E5-85CA-1C80F3E7AA5C}" srcOrd="1" destOrd="0" presId="urn:microsoft.com/office/officeart/2005/8/layout/hierarchy1"/>
    <dgm:cxn modelId="{EE575AC4-3A71-4F68-899E-818F3AC7997A}" type="presParOf" srcId="{3A3B4FE2-174D-4DEF-AAF7-D55C0F111FDA}" destId="{06506099-C235-4576-861E-DDC2E972FC8A}" srcOrd="1" destOrd="0" presId="urn:microsoft.com/office/officeart/2005/8/layout/hierarchy1"/>
    <dgm:cxn modelId="{D34A04F4-61F5-466F-8E51-3EB2AD13D6A1}" type="presParOf" srcId="{BBFBE0ED-4E55-45C1-8856-DFEBDC869CFA}" destId="{353EF8CA-A1FC-4680-8E43-2786DC2C63D4}" srcOrd="6" destOrd="0" presId="urn:microsoft.com/office/officeart/2005/8/layout/hierarchy1"/>
    <dgm:cxn modelId="{60C5D3F6-AB2F-4110-9491-60DE11900904}" type="presParOf" srcId="{BBFBE0ED-4E55-45C1-8856-DFEBDC869CFA}" destId="{13BC70BF-22A2-42C8-BCE8-2DD3F727AB9D}" srcOrd="7" destOrd="0" presId="urn:microsoft.com/office/officeart/2005/8/layout/hierarchy1"/>
    <dgm:cxn modelId="{6CF8119F-F6B8-4124-8CC6-6922D23D992E}" type="presParOf" srcId="{13BC70BF-22A2-42C8-BCE8-2DD3F727AB9D}" destId="{07003A2D-866D-4063-B14F-20CD4EB789EB}" srcOrd="0" destOrd="0" presId="urn:microsoft.com/office/officeart/2005/8/layout/hierarchy1"/>
    <dgm:cxn modelId="{8C63CA9E-F3FF-40AC-AB37-D827D220B03E}" type="presParOf" srcId="{07003A2D-866D-4063-B14F-20CD4EB789EB}" destId="{29586611-6C61-406C-A91A-6D75FCDEA80F}" srcOrd="0" destOrd="0" presId="urn:microsoft.com/office/officeart/2005/8/layout/hierarchy1"/>
    <dgm:cxn modelId="{FF6FAEAC-D544-482B-9F42-E8EA43B6C6D1}" type="presParOf" srcId="{07003A2D-866D-4063-B14F-20CD4EB789EB}" destId="{449B1A07-3AE4-4AD1-B1F5-A8D17B7418E1}" srcOrd="1" destOrd="0" presId="urn:microsoft.com/office/officeart/2005/8/layout/hierarchy1"/>
    <dgm:cxn modelId="{94170982-4B9F-49E5-9650-5D6B162BE26A}" type="presParOf" srcId="{13BC70BF-22A2-42C8-BCE8-2DD3F727AB9D}" destId="{14CD4185-F4AC-41C0-ACD2-42753EBF7FF6}" srcOrd="1" destOrd="0" presId="urn:microsoft.com/office/officeart/2005/8/layout/hierarchy1"/>
    <dgm:cxn modelId="{4D91F523-FA86-4A5F-84A4-6C69D16F40C8}" type="presParOf" srcId="{BBFBE0ED-4E55-45C1-8856-DFEBDC869CFA}" destId="{4C95F893-04AA-4C28-9229-6B21B62B4E0B}" srcOrd="8" destOrd="0" presId="urn:microsoft.com/office/officeart/2005/8/layout/hierarchy1"/>
    <dgm:cxn modelId="{0DB97C6D-1ABB-4791-8E9E-5788DA590E2C}" type="presParOf" srcId="{BBFBE0ED-4E55-45C1-8856-DFEBDC869CFA}" destId="{44DF19DF-6891-4141-99D3-C962DB1A5641}" srcOrd="9" destOrd="0" presId="urn:microsoft.com/office/officeart/2005/8/layout/hierarchy1"/>
    <dgm:cxn modelId="{1981E2F0-3801-467E-BA84-9B3459A803E2}" type="presParOf" srcId="{44DF19DF-6891-4141-99D3-C962DB1A5641}" destId="{89AA8FA7-EE97-461F-881A-AE3076969BC1}" srcOrd="0" destOrd="0" presId="urn:microsoft.com/office/officeart/2005/8/layout/hierarchy1"/>
    <dgm:cxn modelId="{FC3E0435-65DE-4F51-AC0F-7E4CB9C3A1FF}" type="presParOf" srcId="{89AA8FA7-EE97-461F-881A-AE3076969BC1}" destId="{D42151DA-2580-46C4-8E5A-95DED6B75BDD}" srcOrd="0" destOrd="0" presId="urn:microsoft.com/office/officeart/2005/8/layout/hierarchy1"/>
    <dgm:cxn modelId="{D265F98C-BF2E-48C5-9316-23BA5ADE4C11}" type="presParOf" srcId="{89AA8FA7-EE97-461F-881A-AE3076969BC1}" destId="{0679571D-A872-4088-A839-C17F940AB51E}" srcOrd="1" destOrd="0" presId="urn:microsoft.com/office/officeart/2005/8/layout/hierarchy1"/>
    <dgm:cxn modelId="{3D5BD500-E7D7-4F2F-981D-3C5556277DE0}" type="presParOf" srcId="{44DF19DF-6891-4141-99D3-C962DB1A5641}" destId="{F5DDB6CE-9C99-4BC3-A56D-73473965601C}" srcOrd="1" destOrd="0" presId="urn:microsoft.com/office/officeart/2005/8/layout/hierarchy1"/>
    <dgm:cxn modelId="{42C782AC-0B38-4929-9FA7-5949AA9F92B8}" type="presParOf" srcId="{BBFBE0ED-4E55-45C1-8856-DFEBDC869CFA}" destId="{AFF0B6E6-63F1-4C2F-B9F3-8AD5B36A7525}" srcOrd="10" destOrd="0" presId="urn:microsoft.com/office/officeart/2005/8/layout/hierarchy1"/>
    <dgm:cxn modelId="{A3679DD6-E6AC-43B2-8992-FBB404114D3E}" type="presParOf" srcId="{BBFBE0ED-4E55-45C1-8856-DFEBDC869CFA}" destId="{85087B60-27B4-4C76-93A1-5C6F327487A7}" srcOrd="11" destOrd="0" presId="urn:microsoft.com/office/officeart/2005/8/layout/hierarchy1"/>
    <dgm:cxn modelId="{60044F6E-8E62-4D62-8206-7494DADE6964}" type="presParOf" srcId="{85087B60-27B4-4C76-93A1-5C6F327487A7}" destId="{AC6E747B-8D1D-4FF0-BDFA-E30590022812}" srcOrd="0" destOrd="0" presId="urn:microsoft.com/office/officeart/2005/8/layout/hierarchy1"/>
    <dgm:cxn modelId="{F75C2FEC-7A1C-4384-97B2-60721121868A}" type="presParOf" srcId="{AC6E747B-8D1D-4FF0-BDFA-E30590022812}" destId="{E93821EE-9744-4E7B-B997-DF981547D38C}" srcOrd="0" destOrd="0" presId="urn:microsoft.com/office/officeart/2005/8/layout/hierarchy1"/>
    <dgm:cxn modelId="{A45A0379-0500-41D0-937B-71717765DE3B}" type="presParOf" srcId="{AC6E747B-8D1D-4FF0-BDFA-E30590022812}" destId="{D61B8425-6D73-4351-BF3A-E6DC4E93B4F2}" srcOrd="1" destOrd="0" presId="urn:microsoft.com/office/officeart/2005/8/layout/hierarchy1"/>
    <dgm:cxn modelId="{41FB68EC-99F5-4D0B-8081-0E1AC85F818A}" type="presParOf" srcId="{85087B60-27B4-4C76-93A1-5C6F327487A7}" destId="{20B0C795-C270-4054-B930-A70F43FFD7B2}" srcOrd="1" destOrd="0" presId="urn:microsoft.com/office/officeart/2005/8/layout/hierarchy1"/>
    <dgm:cxn modelId="{67B3F0EF-C8FB-4BB5-8F7D-B8F402D0CF80}" type="presParOf" srcId="{BBFBE0ED-4E55-45C1-8856-DFEBDC869CFA}" destId="{907998B5-5C1D-46B5-B06E-EA70F6B6422B}" srcOrd="12" destOrd="0" presId="urn:microsoft.com/office/officeart/2005/8/layout/hierarchy1"/>
    <dgm:cxn modelId="{230399AE-CDEC-45BD-9937-2A4163946D38}" type="presParOf" srcId="{BBFBE0ED-4E55-45C1-8856-DFEBDC869CFA}" destId="{4292E324-6DEB-4265-9797-1154053480D5}" srcOrd="13" destOrd="0" presId="urn:microsoft.com/office/officeart/2005/8/layout/hierarchy1"/>
    <dgm:cxn modelId="{26032383-E597-44BD-82D8-C247603905AB}" type="presParOf" srcId="{4292E324-6DEB-4265-9797-1154053480D5}" destId="{E602B162-F339-4095-8BBA-DBF5BB87F1A7}" srcOrd="0" destOrd="0" presId="urn:microsoft.com/office/officeart/2005/8/layout/hierarchy1"/>
    <dgm:cxn modelId="{FCE493FB-B3D9-436B-9C2A-484000168455}" type="presParOf" srcId="{E602B162-F339-4095-8BBA-DBF5BB87F1A7}" destId="{92B6C743-8C1E-4EC6-B69F-9CBD20AE75F8}" srcOrd="0" destOrd="0" presId="urn:microsoft.com/office/officeart/2005/8/layout/hierarchy1"/>
    <dgm:cxn modelId="{A8CCC77C-E512-40B6-AEB4-1C8F12F2530F}" type="presParOf" srcId="{E602B162-F339-4095-8BBA-DBF5BB87F1A7}" destId="{0BBA4496-8CF8-4880-AE50-C2A88B6AD073}" srcOrd="1" destOrd="0" presId="urn:microsoft.com/office/officeart/2005/8/layout/hierarchy1"/>
    <dgm:cxn modelId="{085340A5-2001-4BC8-9E34-1C79D8C8C264}" type="presParOf" srcId="{4292E324-6DEB-4265-9797-1154053480D5}" destId="{3632A84B-8413-4EA1-9FC5-7F26D47D58AF}" srcOrd="1" destOrd="0" presId="urn:microsoft.com/office/officeart/2005/8/layout/hierarchy1"/>
    <dgm:cxn modelId="{C765F076-D666-4D40-B038-346C53D2E1C7}" type="presParOf" srcId="{BBFBE0ED-4E55-45C1-8856-DFEBDC869CFA}" destId="{48D07627-AB3E-4972-BB42-CB5FC80ABBD6}" srcOrd="14" destOrd="0" presId="urn:microsoft.com/office/officeart/2005/8/layout/hierarchy1"/>
    <dgm:cxn modelId="{C537CFC4-FCBD-46C0-BA65-002BA5AABA7B}" type="presParOf" srcId="{BBFBE0ED-4E55-45C1-8856-DFEBDC869CFA}" destId="{0828174B-DDA8-46B1-ACC1-792C8DCB9000}" srcOrd="15" destOrd="0" presId="urn:microsoft.com/office/officeart/2005/8/layout/hierarchy1"/>
    <dgm:cxn modelId="{11D853BF-1BB0-49E0-8692-A7937265472F}" type="presParOf" srcId="{0828174B-DDA8-46B1-ACC1-792C8DCB9000}" destId="{E4A4F292-DE9E-40EA-8404-D1BEAC99785F}" srcOrd="0" destOrd="0" presId="urn:microsoft.com/office/officeart/2005/8/layout/hierarchy1"/>
    <dgm:cxn modelId="{C56AA83D-690A-4CA6-A810-3A204C7B24C7}" type="presParOf" srcId="{E4A4F292-DE9E-40EA-8404-D1BEAC99785F}" destId="{E73CC0F8-1481-4D1B-BDAB-B123BCA31C4A}" srcOrd="0" destOrd="0" presId="urn:microsoft.com/office/officeart/2005/8/layout/hierarchy1"/>
    <dgm:cxn modelId="{386548BA-0DC1-4A2A-9138-01E331E313EA}" type="presParOf" srcId="{E4A4F292-DE9E-40EA-8404-D1BEAC99785F}" destId="{AF8063B4-F9AE-4818-B66E-6CBBDD08BF23}" srcOrd="1" destOrd="0" presId="urn:microsoft.com/office/officeart/2005/8/layout/hierarchy1"/>
    <dgm:cxn modelId="{18B045E8-16DB-4C42-A6A7-552A7B11C37A}" type="presParOf" srcId="{0828174B-DDA8-46B1-ACC1-792C8DCB9000}" destId="{75A986ED-494F-466C-A02E-168AFE2A26B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07627-AB3E-4972-BB42-CB5FC80ABBD6}">
      <dsp:nvSpPr>
        <dsp:cNvPr id="0" name=""/>
        <dsp:cNvSpPr/>
      </dsp:nvSpPr>
      <dsp:spPr>
        <a:xfrm>
          <a:off x="5641978" y="1562917"/>
          <a:ext cx="5051896" cy="602540"/>
        </a:xfrm>
        <a:custGeom>
          <a:avLst/>
          <a:gdLst/>
          <a:ahLst/>
          <a:cxnLst/>
          <a:rect l="0" t="0" r="0" b="0"/>
          <a:pathLst>
            <a:path>
              <a:moveTo>
                <a:pt x="0" y="0"/>
              </a:moveTo>
              <a:lnTo>
                <a:pt x="0" y="493921"/>
              </a:lnTo>
              <a:lnTo>
                <a:pt x="5051896" y="493921"/>
              </a:lnTo>
              <a:lnTo>
                <a:pt x="5051896" y="60254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7998B5-5C1D-46B5-B06E-EA70F6B6422B}">
      <dsp:nvSpPr>
        <dsp:cNvPr id="0" name=""/>
        <dsp:cNvSpPr/>
      </dsp:nvSpPr>
      <dsp:spPr>
        <a:xfrm>
          <a:off x="5641978" y="1562917"/>
          <a:ext cx="3618847" cy="602540"/>
        </a:xfrm>
        <a:custGeom>
          <a:avLst/>
          <a:gdLst/>
          <a:ahLst/>
          <a:cxnLst/>
          <a:rect l="0" t="0" r="0" b="0"/>
          <a:pathLst>
            <a:path>
              <a:moveTo>
                <a:pt x="0" y="0"/>
              </a:moveTo>
              <a:lnTo>
                <a:pt x="0" y="493921"/>
              </a:lnTo>
              <a:lnTo>
                <a:pt x="3618847" y="493921"/>
              </a:lnTo>
              <a:lnTo>
                <a:pt x="3618847" y="60254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0B6E6-63F1-4C2F-B9F3-8AD5B36A7525}">
      <dsp:nvSpPr>
        <dsp:cNvPr id="0" name=""/>
        <dsp:cNvSpPr/>
      </dsp:nvSpPr>
      <dsp:spPr>
        <a:xfrm>
          <a:off x="5641978" y="1562917"/>
          <a:ext cx="2149573" cy="602540"/>
        </a:xfrm>
        <a:custGeom>
          <a:avLst/>
          <a:gdLst/>
          <a:ahLst/>
          <a:cxnLst/>
          <a:rect l="0" t="0" r="0" b="0"/>
          <a:pathLst>
            <a:path>
              <a:moveTo>
                <a:pt x="0" y="0"/>
              </a:moveTo>
              <a:lnTo>
                <a:pt x="0" y="493921"/>
              </a:lnTo>
              <a:lnTo>
                <a:pt x="2149573" y="493921"/>
              </a:lnTo>
              <a:lnTo>
                <a:pt x="2149573" y="60254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95F893-04AA-4C28-9229-6B21B62B4E0B}">
      <dsp:nvSpPr>
        <dsp:cNvPr id="0" name=""/>
        <dsp:cNvSpPr/>
      </dsp:nvSpPr>
      <dsp:spPr>
        <a:xfrm>
          <a:off x="5641978" y="1562917"/>
          <a:ext cx="680300" cy="602540"/>
        </a:xfrm>
        <a:custGeom>
          <a:avLst/>
          <a:gdLst/>
          <a:ahLst/>
          <a:cxnLst/>
          <a:rect l="0" t="0" r="0" b="0"/>
          <a:pathLst>
            <a:path>
              <a:moveTo>
                <a:pt x="0" y="0"/>
              </a:moveTo>
              <a:lnTo>
                <a:pt x="0" y="493921"/>
              </a:lnTo>
              <a:lnTo>
                <a:pt x="680300" y="493921"/>
              </a:lnTo>
              <a:lnTo>
                <a:pt x="680300" y="60254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3EF8CA-A1FC-4680-8E43-2786DC2C63D4}">
      <dsp:nvSpPr>
        <dsp:cNvPr id="0" name=""/>
        <dsp:cNvSpPr/>
      </dsp:nvSpPr>
      <dsp:spPr>
        <a:xfrm>
          <a:off x="4889229" y="1562917"/>
          <a:ext cx="752748" cy="602540"/>
        </a:xfrm>
        <a:custGeom>
          <a:avLst/>
          <a:gdLst/>
          <a:ahLst/>
          <a:cxnLst/>
          <a:rect l="0" t="0" r="0" b="0"/>
          <a:pathLst>
            <a:path>
              <a:moveTo>
                <a:pt x="752748" y="0"/>
              </a:moveTo>
              <a:lnTo>
                <a:pt x="752748" y="493921"/>
              </a:lnTo>
              <a:lnTo>
                <a:pt x="0" y="493921"/>
              </a:lnTo>
              <a:lnTo>
                <a:pt x="0" y="60254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1BA435-788B-4B2E-BE18-8A330D38A175}">
      <dsp:nvSpPr>
        <dsp:cNvPr id="0" name=""/>
        <dsp:cNvSpPr/>
      </dsp:nvSpPr>
      <dsp:spPr>
        <a:xfrm>
          <a:off x="3456180" y="1562917"/>
          <a:ext cx="2185798" cy="602540"/>
        </a:xfrm>
        <a:custGeom>
          <a:avLst/>
          <a:gdLst/>
          <a:ahLst/>
          <a:cxnLst/>
          <a:rect l="0" t="0" r="0" b="0"/>
          <a:pathLst>
            <a:path>
              <a:moveTo>
                <a:pt x="2185798" y="0"/>
              </a:moveTo>
              <a:lnTo>
                <a:pt x="2185798" y="493921"/>
              </a:lnTo>
              <a:lnTo>
                <a:pt x="0" y="493921"/>
              </a:lnTo>
              <a:lnTo>
                <a:pt x="0" y="60254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62AA7B-168B-4EA5-AB2C-1469B5B76241}">
      <dsp:nvSpPr>
        <dsp:cNvPr id="0" name=""/>
        <dsp:cNvSpPr/>
      </dsp:nvSpPr>
      <dsp:spPr>
        <a:xfrm>
          <a:off x="2023130" y="1562917"/>
          <a:ext cx="3618847" cy="602540"/>
        </a:xfrm>
        <a:custGeom>
          <a:avLst/>
          <a:gdLst/>
          <a:ahLst/>
          <a:cxnLst/>
          <a:rect l="0" t="0" r="0" b="0"/>
          <a:pathLst>
            <a:path>
              <a:moveTo>
                <a:pt x="3618847" y="0"/>
              </a:moveTo>
              <a:lnTo>
                <a:pt x="3618847" y="493921"/>
              </a:lnTo>
              <a:lnTo>
                <a:pt x="0" y="493921"/>
              </a:lnTo>
              <a:lnTo>
                <a:pt x="0" y="60254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6640E9-7C3E-4E5D-902E-9FD90D9E0C9D}">
      <dsp:nvSpPr>
        <dsp:cNvPr id="0" name=""/>
        <dsp:cNvSpPr/>
      </dsp:nvSpPr>
      <dsp:spPr>
        <a:xfrm>
          <a:off x="590081" y="1562917"/>
          <a:ext cx="5051896" cy="602540"/>
        </a:xfrm>
        <a:custGeom>
          <a:avLst/>
          <a:gdLst/>
          <a:ahLst/>
          <a:cxnLst/>
          <a:rect l="0" t="0" r="0" b="0"/>
          <a:pathLst>
            <a:path>
              <a:moveTo>
                <a:pt x="5051896" y="0"/>
              </a:moveTo>
              <a:lnTo>
                <a:pt x="5051896" y="493921"/>
              </a:lnTo>
              <a:lnTo>
                <a:pt x="0" y="493921"/>
              </a:lnTo>
              <a:lnTo>
                <a:pt x="0" y="60254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70BA98-F53D-413F-A58D-04EB09B454C2}">
      <dsp:nvSpPr>
        <dsp:cNvPr id="0" name=""/>
        <dsp:cNvSpPr/>
      </dsp:nvSpPr>
      <dsp:spPr>
        <a:xfrm>
          <a:off x="3784541" y="818383"/>
          <a:ext cx="3714874" cy="744534"/>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AAA710C-1C6C-48D8-99D8-6E47573A9862}">
      <dsp:nvSpPr>
        <dsp:cNvPr id="0" name=""/>
        <dsp:cNvSpPr/>
      </dsp:nvSpPr>
      <dsp:spPr>
        <a:xfrm>
          <a:off x="3914818" y="942146"/>
          <a:ext cx="3714874" cy="744534"/>
        </a:xfrm>
        <a:prstGeom prst="roundRect">
          <a:avLst>
            <a:gd name="adj" fmla="val 10000"/>
          </a:avLst>
        </a:prstGeom>
        <a:solidFill>
          <a:schemeClr val="accent3"/>
        </a:solidFill>
        <a:ln w="22225" cap="rnd"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b="1" strike="noStrike" kern="1200">
              <a:solidFill>
                <a:sysClr val="windowText" lastClr="000000"/>
              </a:solidFill>
            </a:rPr>
            <a:t>خصائص التفكيكية</a:t>
          </a:r>
        </a:p>
      </dsp:txBody>
      <dsp:txXfrm>
        <a:off x="3936625" y="963953"/>
        <a:ext cx="3671260" cy="700920"/>
      </dsp:txXfrm>
    </dsp:sp>
    <dsp:sp modelId="{6E063B00-4DB4-40FE-9966-6C9C81A35244}">
      <dsp:nvSpPr>
        <dsp:cNvPr id="0" name=""/>
        <dsp:cNvSpPr/>
      </dsp:nvSpPr>
      <dsp:spPr>
        <a:xfrm>
          <a:off x="3834" y="2165458"/>
          <a:ext cx="1172494" cy="1495397"/>
        </a:xfrm>
        <a:prstGeom prst="roundRect">
          <a:avLst>
            <a:gd name="adj" fmla="val 10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AB6A884-6F89-4E5A-9004-353F78E266C6}">
      <dsp:nvSpPr>
        <dsp:cNvPr id="0" name=""/>
        <dsp:cNvSpPr/>
      </dsp:nvSpPr>
      <dsp:spPr>
        <a:xfrm>
          <a:off x="134111" y="2289221"/>
          <a:ext cx="1172494" cy="1495397"/>
        </a:xfrm>
        <a:prstGeom prst="roundRect">
          <a:avLst>
            <a:gd name="adj" fmla="val 10000"/>
          </a:avLst>
        </a:prstGeom>
        <a:solidFill>
          <a:schemeClr val="lt1"/>
        </a:solidFill>
        <a:ln w="15875"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SA" sz="1200" b="1" strike="noStrike" kern="1200"/>
            <a:t>الأقطاب المتنافرة</a:t>
          </a:r>
        </a:p>
      </dsp:txBody>
      <dsp:txXfrm>
        <a:off x="168452" y="2323562"/>
        <a:ext cx="1103812" cy="1426715"/>
      </dsp:txXfrm>
    </dsp:sp>
    <dsp:sp modelId="{582E7386-ECDC-4B74-B016-3B25D34141E8}">
      <dsp:nvSpPr>
        <dsp:cNvPr id="0" name=""/>
        <dsp:cNvSpPr/>
      </dsp:nvSpPr>
      <dsp:spPr>
        <a:xfrm>
          <a:off x="1436883" y="2165458"/>
          <a:ext cx="1172494" cy="1480186"/>
        </a:xfrm>
        <a:prstGeom prst="roundRect">
          <a:avLst>
            <a:gd name="adj" fmla="val 10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579D347-00DC-4DCC-8740-FA7226422E8C}">
      <dsp:nvSpPr>
        <dsp:cNvPr id="0" name=""/>
        <dsp:cNvSpPr/>
      </dsp:nvSpPr>
      <dsp:spPr>
        <a:xfrm>
          <a:off x="1567160" y="2289221"/>
          <a:ext cx="1172494" cy="1480186"/>
        </a:xfrm>
        <a:prstGeom prst="roundRect">
          <a:avLst>
            <a:gd name="adj" fmla="val 10000"/>
          </a:avLst>
        </a:prstGeom>
        <a:solidFill>
          <a:schemeClr val="lt1"/>
        </a:solidFill>
        <a:ln w="15875"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SA" sz="1200" b="1" strike="noStrike" kern="1200"/>
            <a:t>الأثر</a:t>
          </a:r>
        </a:p>
      </dsp:txBody>
      <dsp:txXfrm>
        <a:off x="1601501" y="2323562"/>
        <a:ext cx="1103812" cy="1411504"/>
      </dsp:txXfrm>
    </dsp:sp>
    <dsp:sp modelId="{1C4B6695-4056-4140-8951-1E48E93958A1}">
      <dsp:nvSpPr>
        <dsp:cNvPr id="0" name=""/>
        <dsp:cNvSpPr/>
      </dsp:nvSpPr>
      <dsp:spPr>
        <a:xfrm>
          <a:off x="2869932" y="2165458"/>
          <a:ext cx="1172494" cy="1463679"/>
        </a:xfrm>
        <a:prstGeom prst="roundRect">
          <a:avLst>
            <a:gd name="adj" fmla="val 10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53CC556-AEF2-43E5-85CA-1C80F3E7AA5C}">
      <dsp:nvSpPr>
        <dsp:cNvPr id="0" name=""/>
        <dsp:cNvSpPr/>
      </dsp:nvSpPr>
      <dsp:spPr>
        <a:xfrm>
          <a:off x="3000210" y="2289221"/>
          <a:ext cx="1172494" cy="1463679"/>
        </a:xfrm>
        <a:prstGeom prst="roundRect">
          <a:avLst>
            <a:gd name="adj" fmla="val 10000"/>
          </a:avLst>
        </a:prstGeom>
        <a:solidFill>
          <a:schemeClr val="lt1"/>
        </a:solidFill>
        <a:ln w="15875"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SA" sz="1200" b="1" strike="noStrike" kern="1200"/>
            <a:t>الاختلاف/الارجاء</a:t>
          </a:r>
        </a:p>
      </dsp:txBody>
      <dsp:txXfrm>
        <a:off x="3034551" y="2323562"/>
        <a:ext cx="1103812" cy="1394997"/>
      </dsp:txXfrm>
    </dsp:sp>
    <dsp:sp modelId="{29586611-6C61-406C-A91A-6D75FCDEA80F}">
      <dsp:nvSpPr>
        <dsp:cNvPr id="0" name=""/>
        <dsp:cNvSpPr/>
      </dsp:nvSpPr>
      <dsp:spPr>
        <a:xfrm>
          <a:off x="4302982" y="2165458"/>
          <a:ext cx="1172494" cy="1479657"/>
        </a:xfrm>
        <a:prstGeom prst="roundRect">
          <a:avLst>
            <a:gd name="adj" fmla="val 10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49B1A07-3AE4-4AD1-B1F5-A8D17B7418E1}">
      <dsp:nvSpPr>
        <dsp:cNvPr id="0" name=""/>
        <dsp:cNvSpPr/>
      </dsp:nvSpPr>
      <dsp:spPr>
        <a:xfrm>
          <a:off x="4433259" y="2289221"/>
          <a:ext cx="1172494" cy="1479657"/>
        </a:xfrm>
        <a:prstGeom prst="roundRect">
          <a:avLst>
            <a:gd name="adj" fmla="val 10000"/>
          </a:avLst>
        </a:prstGeom>
        <a:solidFill>
          <a:schemeClr val="lt1"/>
        </a:solidFill>
        <a:ln w="15875" cap="rnd"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SA" sz="1200" b="1" strike="noStrike" kern="1200"/>
            <a:t>التشتت</a:t>
          </a:r>
        </a:p>
      </dsp:txBody>
      <dsp:txXfrm>
        <a:off x="4467600" y="2323562"/>
        <a:ext cx="1103812" cy="1410975"/>
      </dsp:txXfrm>
    </dsp:sp>
    <dsp:sp modelId="{D42151DA-2580-46C4-8E5A-95DED6B75BDD}">
      <dsp:nvSpPr>
        <dsp:cNvPr id="0" name=""/>
        <dsp:cNvSpPr/>
      </dsp:nvSpPr>
      <dsp:spPr>
        <a:xfrm>
          <a:off x="5736031" y="2165458"/>
          <a:ext cx="1172494" cy="1499484"/>
        </a:xfrm>
        <a:prstGeom prst="roundRect">
          <a:avLst>
            <a:gd name="adj" fmla="val 10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679571D-A872-4088-A839-C17F940AB51E}">
      <dsp:nvSpPr>
        <dsp:cNvPr id="0" name=""/>
        <dsp:cNvSpPr/>
      </dsp:nvSpPr>
      <dsp:spPr>
        <a:xfrm>
          <a:off x="5866308" y="2289221"/>
          <a:ext cx="1172494" cy="1499484"/>
        </a:xfrm>
        <a:prstGeom prst="roundRect">
          <a:avLst>
            <a:gd name="adj" fmla="val 10000"/>
          </a:avLst>
        </a:prstGeom>
        <a:solidFill>
          <a:schemeClr val="lt1"/>
        </a:solidFill>
        <a:ln w="15875"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SA" sz="1200" b="1" strike="noStrike" kern="1200"/>
            <a:t>تفتيت المركزية</a:t>
          </a:r>
        </a:p>
      </dsp:txBody>
      <dsp:txXfrm>
        <a:off x="5900649" y="2323562"/>
        <a:ext cx="1103812" cy="1430802"/>
      </dsp:txXfrm>
    </dsp:sp>
    <dsp:sp modelId="{E93821EE-9744-4E7B-B997-DF981547D38C}">
      <dsp:nvSpPr>
        <dsp:cNvPr id="0" name=""/>
        <dsp:cNvSpPr/>
      </dsp:nvSpPr>
      <dsp:spPr>
        <a:xfrm>
          <a:off x="7169080" y="2165458"/>
          <a:ext cx="1244943" cy="1480804"/>
        </a:xfrm>
        <a:prstGeom prst="roundRect">
          <a:avLst>
            <a:gd name="adj" fmla="val 10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61B8425-6D73-4351-BF3A-E6DC4E93B4F2}">
      <dsp:nvSpPr>
        <dsp:cNvPr id="0" name=""/>
        <dsp:cNvSpPr/>
      </dsp:nvSpPr>
      <dsp:spPr>
        <a:xfrm>
          <a:off x="7299357" y="2289221"/>
          <a:ext cx="1244943" cy="1480804"/>
        </a:xfrm>
        <a:prstGeom prst="roundRect">
          <a:avLst>
            <a:gd name="adj" fmla="val 10000"/>
          </a:avLst>
        </a:prstGeom>
        <a:solidFill>
          <a:schemeClr val="lt1"/>
        </a:solidFill>
        <a:ln w="15875" cap="rnd" cmpd="sng" algn="ctr">
          <a:solidFill>
            <a:schemeClr val="accent4">
              <a:lumMod val="75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EG" sz="1100" b="1" strike="noStrike" kern="1200"/>
            <a:t>رفض </a:t>
          </a:r>
          <a:r>
            <a:rPr lang="ar-SA" sz="1100" b="1" strike="noStrike" kern="1200"/>
            <a:t>الميتافيزيقا</a:t>
          </a:r>
        </a:p>
      </dsp:txBody>
      <dsp:txXfrm>
        <a:off x="7335820" y="2325684"/>
        <a:ext cx="1172017" cy="1407878"/>
      </dsp:txXfrm>
    </dsp:sp>
    <dsp:sp modelId="{92B6C743-8C1E-4EC6-B69F-9CBD20AE75F8}">
      <dsp:nvSpPr>
        <dsp:cNvPr id="0" name=""/>
        <dsp:cNvSpPr/>
      </dsp:nvSpPr>
      <dsp:spPr>
        <a:xfrm>
          <a:off x="8674578" y="2165458"/>
          <a:ext cx="1172494" cy="1518164"/>
        </a:xfrm>
        <a:prstGeom prst="roundRect">
          <a:avLst>
            <a:gd name="adj" fmla="val 10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BBA4496-8CF8-4880-AE50-C2A88B6AD073}">
      <dsp:nvSpPr>
        <dsp:cNvPr id="0" name=""/>
        <dsp:cNvSpPr/>
      </dsp:nvSpPr>
      <dsp:spPr>
        <a:xfrm>
          <a:off x="8804855" y="2289221"/>
          <a:ext cx="1172494" cy="1518164"/>
        </a:xfrm>
        <a:prstGeom prst="roundRect">
          <a:avLst>
            <a:gd name="adj" fmla="val 10000"/>
          </a:avLst>
        </a:prstGeom>
        <a:solidFill>
          <a:schemeClr val="lt1"/>
        </a:solidFill>
        <a:ln w="1587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EG" sz="1200" b="1" strike="noStrike" kern="1200"/>
            <a:t>رفض الرجوع للتراث</a:t>
          </a:r>
          <a:endParaRPr lang="ar-SA" sz="1200" b="1" strike="noStrike" kern="1200"/>
        </a:p>
      </dsp:txBody>
      <dsp:txXfrm>
        <a:off x="8839196" y="2323562"/>
        <a:ext cx="1103812" cy="1449482"/>
      </dsp:txXfrm>
    </dsp:sp>
    <dsp:sp modelId="{E73CC0F8-1481-4D1B-BDAB-B123BCA31C4A}">
      <dsp:nvSpPr>
        <dsp:cNvPr id="0" name=""/>
        <dsp:cNvSpPr/>
      </dsp:nvSpPr>
      <dsp:spPr>
        <a:xfrm>
          <a:off x="10107627" y="2165458"/>
          <a:ext cx="1172494" cy="1480804"/>
        </a:xfrm>
        <a:prstGeom prst="roundRect">
          <a:avLst>
            <a:gd name="adj" fmla="val 10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F8063B4-F9AE-4818-B66E-6CBBDD08BF23}">
      <dsp:nvSpPr>
        <dsp:cNvPr id="0" name=""/>
        <dsp:cNvSpPr/>
      </dsp:nvSpPr>
      <dsp:spPr>
        <a:xfrm>
          <a:off x="10237904" y="2289221"/>
          <a:ext cx="1172494" cy="1480804"/>
        </a:xfrm>
        <a:prstGeom prst="roundRect">
          <a:avLst>
            <a:gd name="adj" fmla="val 10000"/>
          </a:avLst>
        </a:prstGeom>
        <a:solidFill>
          <a:schemeClr val="lt1"/>
        </a:solidFill>
        <a:ln w="15875" cap="rnd" cmpd="sng" algn="ctr">
          <a:solidFill>
            <a:srgbClr val="00B050"/>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EG" sz="1200" b="1" strike="noStrike" kern="1200"/>
            <a:t>التحرر من القواعد</a:t>
          </a:r>
          <a:endParaRPr lang="ar-SA" sz="1200" b="1" strike="noStrike" kern="1200"/>
        </a:p>
      </dsp:txBody>
      <dsp:txXfrm>
        <a:off x="10272245" y="2323562"/>
        <a:ext cx="1103812" cy="14121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814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EF52CC-F3D9-41D4-BCE4-C208E61A3F31}" type="datetimeFigureOut">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8366922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EF52CC-F3D9-41D4-BCE4-C208E61A3F31}" type="datetimeFigureOut">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884310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0D7255A-4AD5-4D3E-9A0A-689DA3BA976C}" type="datetimeFigureOut">
              <a:rPr lang="en-US" smtClean="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6074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0EF52CC-F3D9-41D4-BCE4-C208E61A3F31}" type="datetimeFigureOut">
              <a:rPr lang="en-US" smtClean="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33278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0EF52CC-F3D9-41D4-BCE4-C208E61A3F31}" type="datetimeFigureOut">
              <a:rPr lang="en-US" smtClean="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4583741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9713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7B1BF-4039-460D-A637-65428CBD720E}" type="datetimeFigureOut">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20359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25036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097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158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3627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3/18/2020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923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3/18/2020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5477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ECC86-1672-4627-AEFE-EC5485C73905}" type="datetimeFigureOut">
              <a:rPr lang="en-US" smtClean="0"/>
              <a:t>3/18/2020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02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DCB01F-D966-4C62-B900-0BE008A90C98}" type="datetimeFigureOut">
              <a:rPr lang="en-US" smtClean="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873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smtClean="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1296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0EF52CC-F3D9-41D4-BCE4-C208E61A3F31}" type="datetimeFigureOut">
              <a:rPr lang="en-US" smtClean="0"/>
              <a:t>3/18/2020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209519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7.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8.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http://www.alukah.net/books/files/book_3876/bookfile/nazaryat.pdf"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EG" dirty="0" err="1" smtClean="0"/>
              <a:t>أ.م.د</a:t>
            </a:r>
            <a:r>
              <a:rPr lang="ar-EG" dirty="0" smtClean="0"/>
              <a:t>/ منى نصر </a:t>
            </a:r>
            <a:endParaRPr lang="en-US" dirty="0"/>
          </a:p>
        </p:txBody>
      </p:sp>
      <p:sp>
        <p:nvSpPr>
          <p:cNvPr id="3" name="Subtitle 2"/>
          <p:cNvSpPr>
            <a:spLocks noGrp="1"/>
          </p:cNvSpPr>
          <p:nvPr>
            <p:ph type="subTitle" idx="1"/>
          </p:nvPr>
        </p:nvSpPr>
        <p:spPr/>
        <p:txBody>
          <a:bodyPr/>
          <a:lstStyle/>
          <a:p>
            <a:r>
              <a:rPr lang="ar-EG" dirty="0" smtClean="0"/>
              <a:t>تصميم وتنفيذ المكملات  - الفرقة الثانية –قسم تكنولوجيا </a:t>
            </a:r>
            <a:r>
              <a:rPr lang="ar-EG" smtClean="0"/>
              <a:t>الملابس والموضة</a:t>
            </a:r>
            <a:endParaRPr lang="en-US" dirty="0"/>
          </a:p>
        </p:txBody>
      </p:sp>
    </p:spTree>
    <p:extLst>
      <p:ext uri="{BB962C8B-B14F-4D97-AF65-F5344CB8AC3E}">
        <p14:creationId xmlns:p14="http://schemas.microsoft.com/office/powerpoint/2010/main" val="3558449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482279" y="1686638"/>
            <a:ext cx="7612063" cy="2677924"/>
            <a:chOff x="0" y="0"/>
            <a:chExt cx="4972050" cy="161925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1746" t="30112" r="27689" b="10918"/>
            <a:stretch/>
          </p:blipFill>
          <p:spPr bwMode="auto">
            <a:xfrm>
              <a:off x="3343275" y="295275"/>
              <a:ext cx="1628775" cy="1323975"/>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2029" t="30740" r="30335" b="9349"/>
            <a:stretch/>
          </p:blipFill>
          <p:spPr bwMode="auto">
            <a:xfrm>
              <a:off x="0" y="0"/>
              <a:ext cx="657225" cy="1257300"/>
            </a:xfrm>
            <a:prstGeom prst="rect">
              <a:avLst/>
            </a:prstGeom>
            <a:ln>
              <a:noFill/>
            </a:ln>
            <a:extLst>
              <a:ext uri="{53640926-AAD7-44D8-BBD7-CCE9431645EC}">
                <a14:shadowObscured xmlns:a14="http://schemas.microsoft.com/office/drawing/2010/main"/>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0436" t="31948" r="25059" b="27582"/>
            <a:stretch/>
          </p:blipFill>
          <p:spPr bwMode="auto">
            <a:xfrm>
              <a:off x="1352550" y="304800"/>
              <a:ext cx="1123950" cy="1038225"/>
            </a:xfrm>
            <a:prstGeom prst="rect">
              <a:avLst/>
            </a:prstGeom>
            <a:ln>
              <a:noFill/>
            </a:ln>
            <a:extLst>
              <a:ext uri="{53640926-AAD7-44D8-BBD7-CCE9431645EC}">
                <a14:shadowObscured xmlns:a14="http://schemas.microsoft.com/office/drawing/2010/main"/>
              </a:ext>
            </a:extLst>
          </p:spPr>
        </p:pic>
      </p:grpSp>
      <p:sp>
        <p:nvSpPr>
          <p:cNvPr id="10" name="Rectangle 5"/>
          <p:cNvSpPr>
            <a:spLocks noChangeArrowheads="1"/>
          </p:cNvSpPr>
          <p:nvPr/>
        </p:nvSpPr>
        <p:spPr bwMode="auto">
          <a:xfrm>
            <a:off x="1169293" y="4247872"/>
            <a:ext cx="97350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Lst>
              <a:defRPr>
                <a:solidFill>
                  <a:schemeClr val="tx1"/>
                </a:solidFill>
                <a:latin typeface="Arial" panose="020B0604020202020204" pitchFamily="34" charset="0"/>
              </a:defRPr>
            </a:lvl1pPr>
            <a:lvl2pPr eaLnBrk="0" fontAlgn="base" hangingPunct="0">
              <a:spcBef>
                <a:spcPct val="0"/>
              </a:spcBef>
              <a:spcAft>
                <a:spcPct val="0"/>
              </a:spcAft>
              <a:tabLst>
                <a:tab pos="179388" algn="l"/>
              </a:tabLst>
              <a:defRPr>
                <a:solidFill>
                  <a:schemeClr val="tx1"/>
                </a:solidFill>
                <a:latin typeface="Arial" panose="020B0604020202020204" pitchFamily="34" charset="0"/>
              </a:defRPr>
            </a:lvl2pPr>
            <a:lvl3pPr eaLnBrk="0" fontAlgn="base" hangingPunct="0">
              <a:spcBef>
                <a:spcPct val="0"/>
              </a:spcBef>
              <a:spcAft>
                <a:spcPct val="0"/>
              </a:spcAft>
              <a:tabLst>
                <a:tab pos="179388" algn="l"/>
              </a:tabLst>
              <a:defRPr>
                <a:solidFill>
                  <a:schemeClr val="tx1"/>
                </a:solidFill>
                <a:latin typeface="Arial" panose="020B0604020202020204" pitchFamily="34" charset="0"/>
              </a:defRPr>
            </a:lvl3pPr>
            <a:lvl4pPr eaLnBrk="0" fontAlgn="base" hangingPunct="0">
              <a:spcBef>
                <a:spcPct val="0"/>
              </a:spcBef>
              <a:spcAft>
                <a:spcPct val="0"/>
              </a:spcAft>
              <a:tabLst>
                <a:tab pos="179388" algn="l"/>
              </a:tabLst>
              <a:defRPr>
                <a:solidFill>
                  <a:schemeClr val="tx1"/>
                </a:solidFill>
                <a:latin typeface="Arial" panose="020B0604020202020204" pitchFamily="34" charset="0"/>
              </a:defRPr>
            </a:lvl4pPr>
            <a:lvl5pPr eaLnBrk="0" fontAlgn="base" hangingPunct="0">
              <a:spcBef>
                <a:spcPct val="0"/>
              </a:spcBef>
              <a:spcAft>
                <a:spcPct val="0"/>
              </a:spcAft>
              <a:tabLst>
                <a:tab pos="179388" algn="l"/>
              </a:tabLst>
              <a:defRPr>
                <a:solidFill>
                  <a:schemeClr val="tx1"/>
                </a:solidFill>
                <a:latin typeface="Arial" panose="020B0604020202020204" pitchFamily="34" charset="0"/>
              </a:defRPr>
            </a:lvl5pPr>
            <a:lvl6pPr eaLnBrk="0" fontAlgn="base" hangingPunct="0">
              <a:spcBef>
                <a:spcPct val="0"/>
              </a:spcBef>
              <a:spcAft>
                <a:spcPct val="0"/>
              </a:spcAft>
              <a:tabLst>
                <a:tab pos="179388" algn="l"/>
              </a:tabLst>
              <a:defRPr>
                <a:solidFill>
                  <a:schemeClr val="tx1"/>
                </a:solidFill>
                <a:latin typeface="Arial" panose="020B0604020202020204" pitchFamily="34" charset="0"/>
              </a:defRPr>
            </a:lvl6pPr>
            <a:lvl7pPr eaLnBrk="0" fontAlgn="base" hangingPunct="0">
              <a:spcBef>
                <a:spcPct val="0"/>
              </a:spcBef>
              <a:spcAft>
                <a:spcPct val="0"/>
              </a:spcAft>
              <a:tabLst>
                <a:tab pos="179388" algn="l"/>
              </a:tabLst>
              <a:defRPr>
                <a:solidFill>
                  <a:schemeClr val="tx1"/>
                </a:solidFill>
                <a:latin typeface="Arial" panose="020B0604020202020204" pitchFamily="34" charset="0"/>
              </a:defRPr>
            </a:lvl7pPr>
            <a:lvl8pPr eaLnBrk="0" fontAlgn="base" hangingPunct="0">
              <a:spcBef>
                <a:spcPct val="0"/>
              </a:spcBef>
              <a:spcAft>
                <a:spcPct val="0"/>
              </a:spcAft>
              <a:tabLst>
                <a:tab pos="179388" algn="l"/>
              </a:tabLst>
              <a:defRPr>
                <a:solidFill>
                  <a:schemeClr val="tx1"/>
                </a:solidFill>
                <a:latin typeface="Arial" panose="020B0604020202020204" pitchFamily="34" charset="0"/>
              </a:defRPr>
            </a:lvl8pPr>
            <a:lvl9pPr eaLnBrk="0" fontAlgn="base" hangingPunct="0">
              <a:spcBef>
                <a:spcPct val="0"/>
              </a:spcBef>
              <a:spcAft>
                <a:spcPct val="0"/>
              </a:spcAft>
              <a:tabLst>
                <a:tab pos="179388" algn="l"/>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tab pos="179388" algn="l"/>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ar-EG"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ar-EG" altLang="en-US" sz="2400" b="0" i="0" u="none" strike="noStrike" cap="none" normalizeH="0" baseline="0" dirty="0" smtClean="0">
                <a:ln>
                  <a:noFill/>
                </a:ln>
                <a:solidFill>
                  <a:schemeClr val="tx1"/>
                </a:solidFill>
                <a:effectLst/>
                <a:ea typeface="Times New Roman" panose="02020603050405020304" pitchFamily="18" charset="0"/>
                <a:cs typeface="Simplified Arabic" panose="02020603050405020304" pitchFamily="18" charset="-78"/>
              </a:rPr>
              <a:t> </a:t>
            </a:r>
            <a:endParaRPr kumimoji="0" lang="en-US" altLang="en-US" sz="240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tab pos="179388" algn="l"/>
              </a:tabLst>
            </a:pPr>
            <a:r>
              <a:rPr kumimoji="0" lang="ar-EG"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حذاء</a:t>
            </a: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La Nova </a:t>
            </a:r>
            <a:r>
              <a:rPr kumimoji="0" lang="ar-EG"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تشكيل المنحنيات في المجوهرات   </a:t>
            </a:r>
            <a:endParaRPr kumimoji="0" lang="ar-EG" altLang="en-US" sz="2400" b="0" i="0" u="none" strike="noStrike" cap="none" normalizeH="0" baseline="0" dirty="0" smtClean="0">
              <a:ln>
                <a:noFill/>
              </a:ln>
              <a:solidFill>
                <a:schemeClr val="tx1"/>
              </a:solidFill>
              <a:effectLst/>
              <a:cs typeface="Arial" panose="020B0604020202020204" pitchFamily="34" charset="0"/>
            </a:endParaRPr>
          </a:p>
        </p:txBody>
      </p:sp>
      <p:sp>
        <p:nvSpPr>
          <p:cNvPr id="2" name="Rectangle 1"/>
          <p:cNvSpPr/>
          <p:nvPr/>
        </p:nvSpPr>
        <p:spPr>
          <a:xfrm>
            <a:off x="1420786" y="782455"/>
            <a:ext cx="9735051" cy="1200329"/>
          </a:xfrm>
          <a:prstGeom prst="rect">
            <a:avLst/>
          </a:prstGeom>
        </p:spPr>
        <p:txBody>
          <a:bodyPr wrap="square">
            <a:spAutoFit/>
          </a:bodyPr>
          <a:lstStyle/>
          <a:p>
            <a:pPr algn="r" rtl="1"/>
            <a:r>
              <a:rPr lang="ar-EG" b="1" dirty="0">
                <a:latin typeface="Times New Roman" panose="02020603050405020304" pitchFamily="18" charset="0"/>
                <a:ea typeface="Times New Roman" panose="02020603050405020304" pitchFamily="18" charset="0"/>
                <a:cs typeface="Simplified Arabic" panose="02020603050405020304" pitchFamily="18" charset="-78"/>
              </a:rPr>
              <a:t>أحذية يونايتد </a:t>
            </a:r>
            <a:r>
              <a:rPr lang="ar-EG" b="1" dirty="0" err="1">
                <a:latin typeface="Times New Roman" panose="02020603050405020304" pitchFamily="18" charset="0"/>
                <a:ea typeface="Times New Roman" panose="02020603050405020304" pitchFamily="18" charset="0"/>
                <a:cs typeface="Simplified Arabic" panose="02020603050405020304" pitchFamily="18" charset="-78"/>
              </a:rPr>
              <a:t>نيود</a:t>
            </a:r>
            <a:r>
              <a:rPr lang="ar-EG" b="1" dirty="0">
                <a:latin typeface="Times New Roman" panose="02020603050405020304" pitchFamily="18" charset="0"/>
                <a:ea typeface="Times New Roman" panose="02020603050405020304" pitchFamily="18" charset="0"/>
                <a:cs typeface="Simplified Arabic" panose="02020603050405020304" pitchFamily="18" charset="-78"/>
              </a:rPr>
              <a:t> </a:t>
            </a:r>
            <a:r>
              <a:rPr lang="en-US" b="1" dirty="0">
                <a:latin typeface="Times New Roman" panose="02020603050405020304" pitchFamily="18" charset="0"/>
                <a:ea typeface="Times New Roman" panose="02020603050405020304" pitchFamily="18" charset="0"/>
                <a:cs typeface="Simplified Arabic" panose="02020603050405020304" pitchFamily="18" charset="-78"/>
              </a:rPr>
              <a:t> United Nude</a:t>
            </a:r>
            <a:r>
              <a:rPr lang="ar-EG" b="1" dirty="0">
                <a:latin typeface="Times New Roman" panose="02020603050405020304" pitchFamily="18" charset="0"/>
                <a:ea typeface="Times New Roman" panose="02020603050405020304" pitchFamily="18" charset="0"/>
                <a:cs typeface="Simplified Arabic" panose="02020603050405020304" pitchFamily="18" charset="-78"/>
              </a:rPr>
              <a:t>: </a:t>
            </a:r>
            <a:r>
              <a:rPr lang="ar-EG" dirty="0">
                <a:ea typeface="Times New Roman" panose="02020603050405020304" pitchFamily="18" charset="0"/>
                <a:cs typeface="Times New Roman" panose="02020603050405020304" pitchFamily="18" charset="0"/>
              </a:rPr>
              <a:t>ظهر فكر الهدم والبناء من خلال إطلاق أحذية “نوفا</a:t>
            </a:r>
            <a:r>
              <a:rPr lang="en-US" dirty="0">
                <a:latin typeface="Times New Roman" panose="02020603050405020304" pitchFamily="18" charset="0"/>
                <a:ea typeface="Times New Roman" panose="02020603050405020304" pitchFamily="18" charset="0"/>
              </a:rPr>
              <a:t>” Nova </a:t>
            </a:r>
            <a:r>
              <a:rPr lang="ar-EG" dirty="0">
                <a:latin typeface="Times New Roman" panose="02020603050405020304" pitchFamily="18" charset="0"/>
                <a:ea typeface="Times New Roman" panose="02020603050405020304" pitchFamily="18" charset="0"/>
              </a:rPr>
              <a:t>عام م٢٠١٣، من تصميم زها حديد بالتعاون مع المصمم</a:t>
            </a:r>
            <a:r>
              <a:rPr lang="en-US" dirty="0">
                <a:latin typeface="Times New Roman" panose="02020603050405020304" pitchFamily="18" charset="0"/>
                <a:ea typeface="Times New Roman" panose="02020603050405020304" pitchFamily="18" charset="0"/>
              </a:rPr>
              <a:t> Rem </a:t>
            </a:r>
            <a:r>
              <a:rPr lang="en-US" dirty="0" err="1">
                <a:latin typeface="Times New Roman" panose="02020603050405020304" pitchFamily="18" charset="0"/>
                <a:ea typeface="Times New Roman" panose="02020603050405020304" pitchFamily="18" charset="0"/>
              </a:rPr>
              <a:t>D.Koolhaas</a:t>
            </a:r>
            <a:r>
              <a:rPr lang="en-US" dirty="0">
                <a:latin typeface="Times New Roman" panose="02020603050405020304" pitchFamily="18" charset="0"/>
                <a:ea typeface="Times New Roman" panose="02020603050405020304" pitchFamily="18" charset="0"/>
              </a:rPr>
              <a:t>, </a:t>
            </a:r>
            <a:r>
              <a:rPr lang="ar-EG" dirty="0">
                <a:latin typeface="Times New Roman" panose="02020603050405020304" pitchFamily="18" charset="0"/>
                <a:ea typeface="Times New Roman" panose="02020603050405020304" pitchFamily="18" charset="0"/>
              </a:rPr>
              <a:t>مؤسس دار</a:t>
            </a:r>
            <a:r>
              <a:rPr lang="en-US" dirty="0">
                <a:latin typeface="Times New Roman" panose="02020603050405020304" pitchFamily="18" charset="0"/>
                <a:ea typeface="Times New Roman" panose="02020603050405020304" pitchFamily="18" charset="0"/>
              </a:rPr>
              <a:t> United Nude</a:t>
            </a:r>
            <a:r>
              <a:rPr lang="ar-EG" dirty="0">
                <a:latin typeface="Times New Roman" panose="02020603050405020304" pitchFamily="18" charset="0"/>
                <a:ea typeface="Times New Roman" panose="02020603050405020304" pitchFamily="18" charset="0"/>
              </a:rPr>
              <a:t>وهو حذاء من </a:t>
            </a:r>
            <a:r>
              <a:rPr lang="ar-EG" dirty="0" err="1">
                <a:latin typeface="Times New Roman" panose="02020603050405020304" pitchFamily="18" charset="0"/>
                <a:ea typeface="Times New Roman" panose="02020603050405020304" pitchFamily="18" charset="0"/>
              </a:rPr>
              <a:t>الفينيل</a:t>
            </a:r>
            <a:r>
              <a:rPr lang="ar-EG" dirty="0">
                <a:latin typeface="Times New Roman" panose="02020603050405020304" pitchFamily="18" charset="0"/>
                <a:ea typeface="Times New Roman" panose="02020603050405020304" pitchFamily="18" charset="0"/>
              </a:rPr>
              <a:t> مطلي بالكروم المطاط مع الجلد من الخارج، بمنصة خفيفة وكعب مصنوع من الألياف الزجاجية كما في الشكل </a:t>
            </a:r>
            <a:r>
              <a:rPr lang="ar-EG" dirty="0" err="1">
                <a:latin typeface="Times New Roman" panose="02020603050405020304" pitchFamily="18" charset="0"/>
                <a:ea typeface="Times New Roman" panose="02020603050405020304" pitchFamily="18" charset="0"/>
              </a:rPr>
              <a:t>التالى</a:t>
            </a:r>
            <a:r>
              <a:rPr lang="ar-EG" dirty="0">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221652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770022" y="4071607"/>
            <a:ext cx="1142197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Lst>
              <a:defRPr>
                <a:solidFill>
                  <a:schemeClr val="tx1"/>
                </a:solidFill>
                <a:latin typeface="Arial" panose="020B0604020202020204" pitchFamily="34" charset="0"/>
              </a:defRPr>
            </a:lvl1pPr>
            <a:lvl2pPr eaLnBrk="0" fontAlgn="base" hangingPunct="0">
              <a:spcBef>
                <a:spcPct val="0"/>
              </a:spcBef>
              <a:spcAft>
                <a:spcPct val="0"/>
              </a:spcAft>
              <a:tabLst>
                <a:tab pos="179388" algn="l"/>
              </a:tabLst>
              <a:defRPr>
                <a:solidFill>
                  <a:schemeClr val="tx1"/>
                </a:solidFill>
                <a:latin typeface="Arial" panose="020B0604020202020204" pitchFamily="34" charset="0"/>
              </a:defRPr>
            </a:lvl2pPr>
            <a:lvl3pPr eaLnBrk="0" fontAlgn="base" hangingPunct="0">
              <a:spcBef>
                <a:spcPct val="0"/>
              </a:spcBef>
              <a:spcAft>
                <a:spcPct val="0"/>
              </a:spcAft>
              <a:tabLst>
                <a:tab pos="179388" algn="l"/>
              </a:tabLst>
              <a:defRPr>
                <a:solidFill>
                  <a:schemeClr val="tx1"/>
                </a:solidFill>
                <a:latin typeface="Arial" panose="020B0604020202020204" pitchFamily="34" charset="0"/>
              </a:defRPr>
            </a:lvl3pPr>
            <a:lvl4pPr eaLnBrk="0" fontAlgn="base" hangingPunct="0">
              <a:spcBef>
                <a:spcPct val="0"/>
              </a:spcBef>
              <a:spcAft>
                <a:spcPct val="0"/>
              </a:spcAft>
              <a:tabLst>
                <a:tab pos="179388" algn="l"/>
              </a:tabLst>
              <a:defRPr>
                <a:solidFill>
                  <a:schemeClr val="tx1"/>
                </a:solidFill>
                <a:latin typeface="Arial" panose="020B0604020202020204" pitchFamily="34" charset="0"/>
              </a:defRPr>
            </a:lvl4pPr>
            <a:lvl5pPr eaLnBrk="0" fontAlgn="base" hangingPunct="0">
              <a:spcBef>
                <a:spcPct val="0"/>
              </a:spcBef>
              <a:spcAft>
                <a:spcPct val="0"/>
              </a:spcAft>
              <a:tabLst>
                <a:tab pos="179388" algn="l"/>
              </a:tabLst>
              <a:defRPr>
                <a:solidFill>
                  <a:schemeClr val="tx1"/>
                </a:solidFill>
                <a:latin typeface="Arial" panose="020B0604020202020204" pitchFamily="34" charset="0"/>
              </a:defRPr>
            </a:lvl5pPr>
            <a:lvl6pPr eaLnBrk="0" fontAlgn="base" hangingPunct="0">
              <a:spcBef>
                <a:spcPct val="0"/>
              </a:spcBef>
              <a:spcAft>
                <a:spcPct val="0"/>
              </a:spcAft>
              <a:tabLst>
                <a:tab pos="179388" algn="l"/>
              </a:tabLst>
              <a:defRPr>
                <a:solidFill>
                  <a:schemeClr val="tx1"/>
                </a:solidFill>
                <a:latin typeface="Arial" panose="020B0604020202020204" pitchFamily="34" charset="0"/>
              </a:defRPr>
            </a:lvl6pPr>
            <a:lvl7pPr eaLnBrk="0" fontAlgn="base" hangingPunct="0">
              <a:spcBef>
                <a:spcPct val="0"/>
              </a:spcBef>
              <a:spcAft>
                <a:spcPct val="0"/>
              </a:spcAft>
              <a:tabLst>
                <a:tab pos="179388" algn="l"/>
              </a:tabLst>
              <a:defRPr>
                <a:solidFill>
                  <a:schemeClr val="tx1"/>
                </a:solidFill>
                <a:latin typeface="Arial" panose="020B0604020202020204" pitchFamily="34" charset="0"/>
              </a:defRPr>
            </a:lvl7pPr>
            <a:lvl8pPr eaLnBrk="0" fontAlgn="base" hangingPunct="0">
              <a:spcBef>
                <a:spcPct val="0"/>
              </a:spcBef>
              <a:spcAft>
                <a:spcPct val="0"/>
              </a:spcAft>
              <a:tabLst>
                <a:tab pos="179388" algn="l"/>
              </a:tabLst>
              <a:defRPr>
                <a:solidFill>
                  <a:schemeClr val="tx1"/>
                </a:solidFill>
                <a:latin typeface="Arial" panose="020B0604020202020204" pitchFamily="34" charset="0"/>
              </a:defRPr>
            </a:lvl8pPr>
            <a:lvl9pPr eaLnBrk="0" fontAlgn="base" hangingPunct="0">
              <a:spcBef>
                <a:spcPct val="0"/>
              </a:spcBef>
              <a:spcAft>
                <a:spcPct val="0"/>
              </a:spcAft>
              <a:tabLst>
                <a:tab pos="179388" algn="l"/>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tab pos="179388" algn="l"/>
              </a:tabLst>
            </a:pPr>
            <a:r>
              <a:rPr kumimoji="0" lang="ar-EG" altLang="en-US" sz="2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حقيبة لويس </a:t>
            </a:r>
            <a:r>
              <a:rPr kumimoji="0" lang="ar-EG" altLang="en-US" sz="28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فيتون</a:t>
            </a:r>
            <a:r>
              <a:rPr kumimoji="0" lang="en-US" altLang="en-US" sz="28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Louis Vuitton</a:t>
            </a:r>
            <a:r>
              <a:rPr kumimoji="0" lang="ar-EG"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:عام ٢٠٠٦ أثمر تعاون زها حديد مع دار لوي </a:t>
            </a:r>
            <a:r>
              <a:rPr kumimoji="0" lang="ar-EG"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فيتون</a:t>
            </a:r>
            <a:r>
              <a:rPr kumimoji="0" lang="ar-EG"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من خلال المشاركة في مشروع </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Icone</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Bag</a:t>
            </a:r>
            <a:r>
              <a:rPr kumimoji="0" lang="ar-EG"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فابتكرت حقيبة على شكل دلو من البلاستيك الأبيض المصبوب، وغطت داخلها بالجلد بلون قرمزي  </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Char char="•"/>
              <a:tabLst>
                <a:tab pos="179388" algn="l"/>
              </a:tabLst>
            </a:pPr>
            <a:r>
              <a:rPr kumimoji="0" lang="ar-EG" altLang="en-US" sz="2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حذاء لاكوست </a:t>
            </a:r>
            <a:r>
              <a:rPr kumimoji="0" lang="en-US" altLang="en-US" sz="28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Lacoste</a:t>
            </a:r>
            <a:r>
              <a:rPr kumimoji="0" lang="ar-EG" altLang="en-US" sz="2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ar-EG"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عام ٢٠٠٨ تم اطلاق حذاءً بلسان طويل من الجلد الناعم يلتف حول الساق  </a:t>
            </a:r>
            <a:endParaRPr kumimoji="0" lang="en-US" altLang="en-US" sz="2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79388" algn="l"/>
              </a:tabLst>
            </a:pPr>
            <a:endParaRPr kumimoji="0" lang="en-US" altLang="en-US" sz="2800" b="0" i="0" u="none" strike="noStrike" cap="none" normalizeH="0" baseline="0" dirty="0" smtClean="0">
              <a:ln>
                <a:noFill/>
              </a:ln>
              <a:solidFill>
                <a:schemeClr val="tx1"/>
              </a:solidFill>
              <a:effectLst/>
              <a:cs typeface="Arial" panose="020B0604020202020204" pitchFamily="34" charset="0"/>
            </a:endParaRPr>
          </a:p>
        </p:txBody>
      </p:sp>
      <p:grpSp>
        <p:nvGrpSpPr>
          <p:cNvPr id="4" name="Group 3"/>
          <p:cNvGrpSpPr/>
          <p:nvPr/>
        </p:nvGrpSpPr>
        <p:grpSpPr>
          <a:xfrm>
            <a:off x="1046748" y="594978"/>
            <a:ext cx="9674643" cy="2794317"/>
            <a:chOff x="0" y="0"/>
            <a:chExt cx="3476625" cy="1600200"/>
          </a:xfrm>
        </p:grpSpPr>
        <p:pic>
          <p:nvPicPr>
            <p:cNvPr id="5" name="Picture 4" descr="ÙØªÙØ¬Ø© Ø¨Ø­Ø« Ø§ÙØµÙØ± Ø¹Ù Ø­ÙÙØ¨Ø© ÙÙÙØ³ ÙÙØªÙÙ ØªØµÙÙÙ Ø²ÙØ§"/>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1100" cy="1504950"/>
            </a:xfrm>
            <a:prstGeom prst="rect">
              <a:avLst/>
            </a:prstGeom>
            <a:noFill/>
            <a:ln>
              <a:noFill/>
            </a:ln>
          </p:spPr>
        </p:pic>
        <p:pic>
          <p:nvPicPr>
            <p:cNvPr id="6" name="Picture 5" descr="ÙØªÙØ¬Ø© Ø¨Ø­Ø« Ø§ÙØµÙØ± Ø¹Ù Ø­ÙÙØ¨Ø© ÙÙÙØ³ ÙÙØªÙÙ ØªØµÙÙÙ Ø²ÙØ§"/>
            <p:cNvPicPr>
              <a:picLocks noChangeAspect="1"/>
            </p:cNvPicPr>
            <p:nvPr/>
          </p:nvPicPr>
          <p:blipFill rotWithShape="1">
            <a:blip r:embed="rId3" cstate="print">
              <a:extLst>
                <a:ext uri="{28A0092B-C50C-407E-A947-70E740481C1C}">
                  <a14:useLocalDpi xmlns:a14="http://schemas.microsoft.com/office/drawing/2010/main" val="0"/>
                </a:ext>
              </a:extLst>
            </a:blip>
            <a:srcRect l="33813"/>
            <a:stretch/>
          </p:blipFill>
          <p:spPr bwMode="auto">
            <a:xfrm>
              <a:off x="1933575" y="57150"/>
              <a:ext cx="1543050" cy="1543050"/>
            </a:xfrm>
            <a:prstGeom prst="rect">
              <a:avLst/>
            </a:prstGeom>
            <a:noFill/>
            <a:ln>
              <a:noFill/>
            </a:ln>
            <a:extLst>
              <a:ext uri="{53640926-AAD7-44D8-BBD7-CCE9431645EC}">
                <a14:shadowObscured xmlns:a14="http://schemas.microsoft.com/office/drawing/2010/main"/>
              </a:ext>
            </a:extLst>
          </p:spPr>
        </p:pic>
      </p:grpSp>
      <p:sp>
        <p:nvSpPr>
          <p:cNvPr id="7" name="Rectangle 5"/>
          <p:cNvSpPr>
            <a:spLocks noChangeArrowheads="1"/>
          </p:cNvSpPr>
          <p:nvPr/>
        </p:nvSpPr>
        <p:spPr bwMode="auto">
          <a:xfrm>
            <a:off x="4106863" y="44275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1490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479884" y="4075182"/>
            <a:ext cx="106015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Lst>
              <a:defRPr>
                <a:solidFill>
                  <a:schemeClr val="tx1"/>
                </a:solidFill>
                <a:latin typeface="Arial" panose="020B0604020202020204" pitchFamily="34" charset="0"/>
              </a:defRPr>
            </a:lvl1pPr>
            <a:lvl2pPr eaLnBrk="0" fontAlgn="base" hangingPunct="0">
              <a:spcBef>
                <a:spcPct val="0"/>
              </a:spcBef>
              <a:spcAft>
                <a:spcPct val="0"/>
              </a:spcAft>
              <a:tabLst>
                <a:tab pos="179388" algn="l"/>
              </a:tabLst>
              <a:defRPr>
                <a:solidFill>
                  <a:schemeClr val="tx1"/>
                </a:solidFill>
                <a:latin typeface="Arial" panose="020B0604020202020204" pitchFamily="34" charset="0"/>
              </a:defRPr>
            </a:lvl2pPr>
            <a:lvl3pPr eaLnBrk="0" fontAlgn="base" hangingPunct="0">
              <a:spcBef>
                <a:spcPct val="0"/>
              </a:spcBef>
              <a:spcAft>
                <a:spcPct val="0"/>
              </a:spcAft>
              <a:tabLst>
                <a:tab pos="179388" algn="l"/>
              </a:tabLst>
              <a:defRPr>
                <a:solidFill>
                  <a:schemeClr val="tx1"/>
                </a:solidFill>
                <a:latin typeface="Arial" panose="020B0604020202020204" pitchFamily="34" charset="0"/>
              </a:defRPr>
            </a:lvl3pPr>
            <a:lvl4pPr eaLnBrk="0" fontAlgn="base" hangingPunct="0">
              <a:spcBef>
                <a:spcPct val="0"/>
              </a:spcBef>
              <a:spcAft>
                <a:spcPct val="0"/>
              </a:spcAft>
              <a:tabLst>
                <a:tab pos="179388" algn="l"/>
              </a:tabLst>
              <a:defRPr>
                <a:solidFill>
                  <a:schemeClr val="tx1"/>
                </a:solidFill>
                <a:latin typeface="Arial" panose="020B0604020202020204" pitchFamily="34" charset="0"/>
              </a:defRPr>
            </a:lvl4pPr>
            <a:lvl5pPr eaLnBrk="0" fontAlgn="base" hangingPunct="0">
              <a:spcBef>
                <a:spcPct val="0"/>
              </a:spcBef>
              <a:spcAft>
                <a:spcPct val="0"/>
              </a:spcAft>
              <a:tabLst>
                <a:tab pos="179388" algn="l"/>
              </a:tabLst>
              <a:defRPr>
                <a:solidFill>
                  <a:schemeClr val="tx1"/>
                </a:solidFill>
                <a:latin typeface="Arial" panose="020B0604020202020204" pitchFamily="34" charset="0"/>
              </a:defRPr>
            </a:lvl5pPr>
            <a:lvl6pPr eaLnBrk="0" fontAlgn="base" hangingPunct="0">
              <a:spcBef>
                <a:spcPct val="0"/>
              </a:spcBef>
              <a:spcAft>
                <a:spcPct val="0"/>
              </a:spcAft>
              <a:tabLst>
                <a:tab pos="179388" algn="l"/>
              </a:tabLst>
              <a:defRPr>
                <a:solidFill>
                  <a:schemeClr val="tx1"/>
                </a:solidFill>
                <a:latin typeface="Arial" panose="020B0604020202020204" pitchFamily="34" charset="0"/>
              </a:defRPr>
            </a:lvl6pPr>
            <a:lvl7pPr eaLnBrk="0" fontAlgn="base" hangingPunct="0">
              <a:spcBef>
                <a:spcPct val="0"/>
              </a:spcBef>
              <a:spcAft>
                <a:spcPct val="0"/>
              </a:spcAft>
              <a:tabLst>
                <a:tab pos="179388" algn="l"/>
              </a:tabLst>
              <a:defRPr>
                <a:solidFill>
                  <a:schemeClr val="tx1"/>
                </a:solidFill>
                <a:latin typeface="Arial" panose="020B0604020202020204" pitchFamily="34" charset="0"/>
              </a:defRPr>
            </a:lvl7pPr>
            <a:lvl8pPr eaLnBrk="0" fontAlgn="base" hangingPunct="0">
              <a:spcBef>
                <a:spcPct val="0"/>
              </a:spcBef>
              <a:spcAft>
                <a:spcPct val="0"/>
              </a:spcAft>
              <a:tabLst>
                <a:tab pos="179388" algn="l"/>
              </a:tabLst>
              <a:defRPr>
                <a:solidFill>
                  <a:schemeClr val="tx1"/>
                </a:solidFill>
                <a:latin typeface="Arial" panose="020B0604020202020204" pitchFamily="34" charset="0"/>
              </a:defRPr>
            </a:lvl8pPr>
            <a:lvl9pPr eaLnBrk="0" fontAlgn="base" hangingPunct="0">
              <a:spcBef>
                <a:spcPct val="0"/>
              </a:spcBef>
              <a:spcAft>
                <a:spcPct val="0"/>
              </a:spcAft>
              <a:tabLst>
                <a:tab pos="179388" algn="l"/>
              </a:tabLst>
              <a:defRPr>
                <a:solidFill>
                  <a:schemeClr val="tx1"/>
                </a:solidFill>
                <a:latin typeface="Arial" panose="020B0604020202020204" pitchFamily="34" charset="0"/>
              </a:defRPr>
            </a:lvl9pPr>
          </a:lstStyle>
          <a:p>
            <a:pPr marL="0" marR="0" lvl="0" indent="0" algn="l" defTabSz="914400" rtl="1" eaLnBrk="0" fontAlgn="base" latinLnBrk="0" hangingPunct="0">
              <a:lnSpc>
                <a:spcPct val="100000"/>
              </a:lnSpc>
              <a:spcBef>
                <a:spcPct val="0"/>
              </a:spcBef>
              <a:spcAft>
                <a:spcPct val="0"/>
              </a:spcAft>
              <a:buClrTx/>
              <a:buSzTx/>
              <a:buFontTx/>
              <a:buChar char="•"/>
              <a:tabLst>
                <a:tab pos="179388" algn="l"/>
              </a:tabLst>
            </a:pPr>
            <a:r>
              <a:rPr kumimoji="0" lang="ar-EG"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أساور </a:t>
            </a:r>
            <a:r>
              <a:rPr kumimoji="0" lang="ar-EG" altLang="en-US" sz="20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سواروفسكي</a:t>
            </a:r>
            <a:r>
              <a:rPr kumimoji="0" lang="ar-EG"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Swarovski</a:t>
            </a:r>
            <a:r>
              <a:rPr kumimoji="0" lang="ar-EG"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تم تصميم أساور من الكريستال بألوان دافئة مشرقة لعلامة</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Swarovski </a:t>
            </a:r>
            <a:r>
              <a:rPr kumimoji="0" lang="ar-EG"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79388" algn="l"/>
              </a:tabLst>
            </a:pPr>
            <a:endParaRPr kumimoji="0" lang="en-US" altLang="en-US" sz="2000" b="0" i="0" u="none" strike="noStrike" cap="none" normalizeH="0" baseline="0" dirty="0" smtClean="0">
              <a:ln>
                <a:noFill/>
              </a:ln>
              <a:solidFill>
                <a:schemeClr val="tx1"/>
              </a:solidFill>
              <a:effectLst/>
              <a:cs typeface="Arial" panose="020B0604020202020204" pitchFamily="34" charset="0"/>
            </a:endParaRPr>
          </a:p>
        </p:txBody>
      </p:sp>
      <p:grpSp>
        <p:nvGrpSpPr>
          <p:cNvPr id="4" name="Group 3"/>
          <p:cNvGrpSpPr/>
          <p:nvPr/>
        </p:nvGrpSpPr>
        <p:grpSpPr>
          <a:xfrm>
            <a:off x="3031958" y="735233"/>
            <a:ext cx="6609347" cy="3104231"/>
            <a:chOff x="0" y="0"/>
            <a:chExt cx="3543300" cy="1485900"/>
          </a:xfrm>
        </p:grpSpPr>
        <p:pic>
          <p:nvPicPr>
            <p:cNvPr id="5" name="Picture 4" descr="ÙØ¬ÙÙØ±Ø§Øª Ø²ÙØ§ Ø­Ø¯ÙØ¯ ÙØµØ§ÙØ­ Ø³ÙØ§Ø±ÙÙØ³ÙÙ"/>
            <p:cNvPicPr>
              <a:picLocks noChangeAspect="1"/>
            </p:cNvPicPr>
            <p:nvPr/>
          </p:nvPicPr>
          <p:blipFill rotWithShape="1">
            <a:blip r:embed="rId2" cstate="print">
              <a:extLst>
                <a:ext uri="{28A0092B-C50C-407E-A947-70E740481C1C}">
                  <a14:useLocalDpi xmlns:a14="http://schemas.microsoft.com/office/drawing/2010/main" val="0"/>
                </a:ext>
              </a:extLst>
            </a:blip>
            <a:srcRect l="18315" t="3928" r="19780" b="10119"/>
            <a:stretch/>
          </p:blipFill>
          <p:spPr bwMode="auto">
            <a:xfrm>
              <a:off x="2190750" y="0"/>
              <a:ext cx="1352550" cy="1400175"/>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1765" b="7058"/>
            <a:stretch/>
          </p:blipFill>
          <p:spPr bwMode="auto">
            <a:xfrm>
              <a:off x="0" y="76200"/>
              <a:ext cx="1838325" cy="1409700"/>
            </a:xfrm>
            <a:prstGeom prst="rect">
              <a:avLst/>
            </a:prstGeom>
            <a:ln>
              <a:noFill/>
            </a:ln>
            <a:extLst>
              <a:ext uri="{53640926-AAD7-44D8-BBD7-CCE9431645EC}">
                <a14:shadowObscured xmlns:a14="http://schemas.microsoft.com/office/drawing/2010/main"/>
              </a:ext>
            </a:extLst>
          </p:spPr>
        </p:pic>
      </p:grpSp>
      <p:sp>
        <p:nvSpPr>
          <p:cNvPr id="7" name="Rectangle 5"/>
          <p:cNvSpPr>
            <a:spLocks noChangeArrowheads="1"/>
          </p:cNvSpPr>
          <p:nvPr/>
        </p:nvSpPr>
        <p:spPr bwMode="auto">
          <a:xfrm>
            <a:off x="4106863" y="44291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Lst>
              <a:defRPr>
                <a:solidFill>
                  <a:schemeClr val="tx1"/>
                </a:solidFill>
                <a:latin typeface="Arial" panose="020B0604020202020204" pitchFamily="34" charset="0"/>
              </a:defRPr>
            </a:lvl1pPr>
            <a:lvl2pPr eaLnBrk="0" fontAlgn="base" hangingPunct="0">
              <a:spcBef>
                <a:spcPct val="0"/>
              </a:spcBef>
              <a:spcAft>
                <a:spcPct val="0"/>
              </a:spcAft>
              <a:tabLst>
                <a:tab pos="179388" algn="l"/>
              </a:tabLst>
              <a:defRPr>
                <a:solidFill>
                  <a:schemeClr val="tx1"/>
                </a:solidFill>
                <a:latin typeface="Arial" panose="020B0604020202020204" pitchFamily="34" charset="0"/>
              </a:defRPr>
            </a:lvl2pPr>
            <a:lvl3pPr eaLnBrk="0" fontAlgn="base" hangingPunct="0">
              <a:spcBef>
                <a:spcPct val="0"/>
              </a:spcBef>
              <a:spcAft>
                <a:spcPct val="0"/>
              </a:spcAft>
              <a:tabLst>
                <a:tab pos="179388" algn="l"/>
              </a:tabLst>
              <a:defRPr>
                <a:solidFill>
                  <a:schemeClr val="tx1"/>
                </a:solidFill>
                <a:latin typeface="Arial" panose="020B0604020202020204" pitchFamily="34" charset="0"/>
              </a:defRPr>
            </a:lvl3pPr>
            <a:lvl4pPr eaLnBrk="0" fontAlgn="base" hangingPunct="0">
              <a:spcBef>
                <a:spcPct val="0"/>
              </a:spcBef>
              <a:spcAft>
                <a:spcPct val="0"/>
              </a:spcAft>
              <a:tabLst>
                <a:tab pos="179388" algn="l"/>
              </a:tabLst>
              <a:defRPr>
                <a:solidFill>
                  <a:schemeClr val="tx1"/>
                </a:solidFill>
                <a:latin typeface="Arial" panose="020B0604020202020204" pitchFamily="34" charset="0"/>
              </a:defRPr>
            </a:lvl4pPr>
            <a:lvl5pPr eaLnBrk="0" fontAlgn="base" hangingPunct="0">
              <a:spcBef>
                <a:spcPct val="0"/>
              </a:spcBef>
              <a:spcAft>
                <a:spcPct val="0"/>
              </a:spcAft>
              <a:tabLst>
                <a:tab pos="179388" algn="l"/>
              </a:tabLst>
              <a:defRPr>
                <a:solidFill>
                  <a:schemeClr val="tx1"/>
                </a:solidFill>
                <a:latin typeface="Arial" panose="020B0604020202020204" pitchFamily="34" charset="0"/>
              </a:defRPr>
            </a:lvl5pPr>
            <a:lvl6pPr eaLnBrk="0" fontAlgn="base" hangingPunct="0">
              <a:spcBef>
                <a:spcPct val="0"/>
              </a:spcBef>
              <a:spcAft>
                <a:spcPct val="0"/>
              </a:spcAft>
              <a:tabLst>
                <a:tab pos="179388" algn="l"/>
              </a:tabLst>
              <a:defRPr>
                <a:solidFill>
                  <a:schemeClr val="tx1"/>
                </a:solidFill>
                <a:latin typeface="Arial" panose="020B0604020202020204" pitchFamily="34" charset="0"/>
              </a:defRPr>
            </a:lvl6pPr>
            <a:lvl7pPr eaLnBrk="0" fontAlgn="base" hangingPunct="0">
              <a:spcBef>
                <a:spcPct val="0"/>
              </a:spcBef>
              <a:spcAft>
                <a:spcPct val="0"/>
              </a:spcAft>
              <a:tabLst>
                <a:tab pos="179388" algn="l"/>
              </a:tabLst>
              <a:defRPr>
                <a:solidFill>
                  <a:schemeClr val="tx1"/>
                </a:solidFill>
                <a:latin typeface="Arial" panose="020B0604020202020204" pitchFamily="34" charset="0"/>
              </a:defRPr>
            </a:lvl7pPr>
            <a:lvl8pPr eaLnBrk="0" fontAlgn="base" hangingPunct="0">
              <a:spcBef>
                <a:spcPct val="0"/>
              </a:spcBef>
              <a:spcAft>
                <a:spcPct val="0"/>
              </a:spcAft>
              <a:tabLst>
                <a:tab pos="179388" algn="l"/>
              </a:tabLst>
              <a:defRPr>
                <a:solidFill>
                  <a:schemeClr val="tx1"/>
                </a:solidFill>
                <a:latin typeface="Arial" panose="020B0604020202020204" pitchFamily="34" charset="0"/>
              </a:defRPr>
            </a:lvl8pPr>
            <a:lvl9pPr eaLnBrk="0" fontAlgn="base" hangingPunct="0">
              <a:spcBef>
                <a:spcPct val="0"/>
              </a:spcBef>
              <a:spcAft>
                <a:spcPct val="0"/>
              </a:spcAft>
              <a:tabLst>
                <a:tab pos="179388" algn="l"/>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tab pos="179388" algn="l"/>
              </a:tabLst>
            </a:pPr>
            <a:r>
              <a:rPr kumimoji="0" lang="ar-EG" altLang="en-US"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ar-EG"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8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1" descr="ÙØªÙØ¬Ø© Ø¨Ø­Ø« Ø§ÙØµÙØ± Ø¹Ù Ø­ÙÙØ¨Ø© ÙÙÙØ³ ÙÙØªÙÙ ØªØµÙÙÙ Ø²ÙØ§"/>
          <p:cNvPicPr>
            <a:picLocks noChangeAspect="1" noChangeArrowheads="1"/>
          </p:cNvPicPr>
          <p:nvPr/>
        </p:nvPicPr>
        <p:blipFill>
          <a:blip r:embed="rId2">
            <a:extLst>
              <a:ext uri="{28A0092B-C50C-407E-A947-70E740481C1C}">
                <a14:useLocalDpi xmlns:a14="http://schemas.microsoft.com/office/drawing/2010/main" val="0"/>
              </a:ext>
            </a:extLst>
          </a:blip>
          <a:srcRect l="20293" t="2927" r="18826"/>
          <a:stretch>
            <a:fillRect/>
          </a:stretch>
        </p:blipFill>
        <p:spPr bwMode="auto">
          <a:xfrm>
            <a:off x="5610809" y="394088"/>
            <a:ext cx="5374021" cy="4179794"/>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42" descr="Zaha Hadid Peekaboo leather bag for Fendi"/>
          <p:cNvPicPr>
            <a:picLocks noChangeAspect="1" noChangeArrowheads="1"/>
          </p:cNvPicPr>
          <p:nvPr/>
        </p:nvPicPr>
        <p:blipFill>
          <a:blip r:embed="rId3">
            <a:extLst>
              <a:ext uri="{28A0092B-C50C-407E-A947-70E740481C1C}">
                <a14:useLocalDpi xmlns:a14="http://schemas.microsoft.com/office/drawing/2010/main" val="0"/>
              </a:ext>
            </a:extLst>
          </a:blip>
          <a:srcRect l="16562" r="18230"/>
          <a:stretch>
            <a:fillRect/>
          </a:stretch>
        </p:blipFill>
        <p:spPr bwMode="auto">
          <a:xfrm>
            <a:off x="1568200" y="244809"/>
            <a:ext cx="3317297" cy="44783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68200" y="4728115"/>
            <a:ext cx="987792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altLang="en-US"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حقيبة </a:t>
            </a:r>
            <a:r>
              <a:rPr kumimoji="0" lang="ar-EG" altLang="en-US" sz="28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بيكابو</a:t>
            </a:r>
            <a:r>
              <a:rPr kumimoji="0" lang="ar-EG" altLang="en-US"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فندي </a:t>
            </a: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Fendi</a:t>
            </a: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Peekaboo</a:t>
            </a:r>
            <a:r>
              <a:rPr kumimoji="0" lang="ar-EG"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عام ٢٠١٤ أعادت زها حديد تعريف حقيبة </a:t>
            </a:r>
            <a:r>
              <a:rPr kumimoji="0" lang="ar-EG"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بيكابو</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Peekaboo </a:t>
            </a:r>
            <a:r>
              <a:rPr kumimoji="0" lang="ar-EG"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من دار فندي</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Fendi</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ar-EG"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من أجل المشروع الخيري الذي أطلقت العلامة آنذاك وقد بيعت الحقيبة في مزاد دار </a:t>
            </a:r>
            <a:r>
              <a:rPr kumimoji="0" lang="ar-EG"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سوثبي</a:t>
            </a:r>
            <a:r>
              <a:rPr kumimoji="0" lang="ar-EG"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وذهبت الأموال لصالح الأطفال  </a:t>
            </a:r>
            <a:endParaRPr kumimoji="0" lang="en-US" altLang="en-US" sz="2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7858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517359" y="3109520"/>
            <a:ext cx="1039528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Lst>
              <a:defRPr>
                <a:solidFill>
                  <a:schemeClr val="tx1"/>
                </a:solidFill>
                <a:latin typeface="Arial" panose="020B0604020202020204" pitchFamily="34" charset="0"/>
              </a:defRPr>
            </a:lvl1pPr>
            <a:lvl2pPr eaLnBrk="0" fontAlgn="base" hangingPunct="0">
              <a:spcBef>
                <a:spcPct val="0"/>
              </a:spcBef>
              <a:spcAft>
                <a:spcPct val="0"/>
              </a:spcAft>
              <a:tabLst>
                <a:tab pos="179388" algn="l"/>
              </a:tabLst>
              <a:defRPr>
                <a:solidFill>
                  <a:schemeClr val="tx1"/>
                </a:solidFill>
                <a:latin typeface="Arial" panose="020B0604020202020204" pitchFamily="34" charset="0"/>
              </a:defRPr>
            </a:lvl2pPr>
            <a:lvl3pPr eaLnBrk="0" fontAlgn="base" hangingPunct="0">
              <a:spcBef>
                <a:spcPct val="0"/>
              </a:spcBef>
              <a:spcAft>
                <a:spcPct val="0"/>
              </a:spcAft>
              <a:tabLst>
                <a:tab pos="179388" algn="l"/>
              </a:tabLst>
              <a:defRPr>
                <a:solidFill>
                  <a:schemeClr val="tx1"/>
                </a:solidFill>
                <a:latin typeface="Arial" panose="020B0604020202020204" pitchFamily="34" charset="0"/>
              </a:defRPr>
            </a:lvl3pPr>
            <a:lvl4pPr eaLnBrk="0" fontAlgn="base" hangingPunct="0">
              <a:spcBef>
                <a:spcPct val="0"/>
              </a:spcBef>
              <a:spcAft>
                <a:spcPct val="0"/>
              </a:spcAft>
              <a:tabLst>
                <a:tab pos="179388" algn="l"/>
              </a:tabLst>
              <a:defRPr>
                <a:solidFill>
                  <a:schemeClr val="tx1"/>
                </a:solidFill>
                <a:latin typeface="Arial" panose="020B0604020202020204" pitchFamily="34" charset="0"/>
              </a:defRPr>
            </a:lvl4pPr>
            <a:lvl5pPr eaLnBrk="0" fontAlgn="base" hangingPunct="0">
              <a:spcBef>
                <a:spcPct val="0"/>
              </a:spcBef>
              <a:spcAft>
                <a:spcPct val="0"/>
              </a:spcAft>
              <a:tabLst>
                <a:tab pos="179388" algn="l"/>
              </a:tabLst>
              <a:defRPr>
                <a:solidFill>
                  <a:schemeClr val="tx1"/>
                </a:solidFill>
                <a:latin typeface="Arial" panose="020B0604020202020204" pitchFamily="34" charset="0"/>
              </a:defRPr>
            </a:lvl5pPr>
            <a:lvl6pPr eaLnBrk="0" fontAlgn="base" hangingPunct="0">
              <a:spcBef>
                <a:spcPct val="0"/>
              </a:spcBef>
              <a:spcAft>
                <a:spcPct val="0"/>
              </a:spcAft>
              <a:tabLst>
                <a:tab pos="179388" algn="l"/>
              </a:tabLst>
              <a:defRPr>
                <a:solidFill>
                  <a:schemeClr val="tx1"/>
                </a:solidFill>
                <a:latin typeface="Arial" panose="020B0604020202020204" pitchFamily="34" charset="0"/>
              </a:defRPr>
            </a:lvl6pPr>
            <a:lvl7pPr eaLnBrk="0" fontAlgn="base" hangingPunct="0">
              <a:spcBef>
                <a:spcPct val="0"/>
              </a:spcBef>
              <a:spcAft>
                <a:spcPct val="0"/>
              </a:spcAft>
              <a:tabLst>
                <a:tab pos="179388" algn="l"/>
              </a:tabLst>
              <a:defRPr>
                <a:solidFill>
                  <a:schemeClr val="tx1"/>
                </a:solidFill>
                <a:latin typeface="Arial" panose="020B0604020202020204" pitchFamily="34" charset="0"/>
              </a:defRPr>
            </a:lvl7pPr>
            <a:lvl8pPr eaLnBrk="0" fontAlgn="base" hangingPunct="0">
              <a:spcBef>
                <a:spcPct val="0"/>
              </a:spcBef>
              <a:spcAft>
                <a:spcPct val="0"/>
              </a:spcAft>
              <a:tabLst>
                <a:tab pos="179388" algn="l"/>
              </a:tabLst>
              <a:defRPr>
                <a:solidFill>
                  <a:schemeClr val="tx1"/>
                </a:solidFill>
                <a:latin typeface="Arial" panose="020B0604020202020204" pitchFamily="34" charset="0"/>
              </a:defRPr>
            </a:lvl8pPr>
            <a:lvl9pPr eaLnBrk="0" fontAlgn="base" hangingPunct="0">
              <a:spcBef>
                <a:spcPct val="0"/>
              </a:spcBef>
              <a:spcAft>
                <a:spcPct val="0"/>
              </a:spcAft>
              <a:tabLst>
                <a:tab pos="179388" algn="l"/>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tab pos="179388" algn="l"/>
              </a:tabLst>
            </a:pPr>
            <a:r>
              <a:rPr kumimoji="0" lang="ar-EG" altLang="en-US"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مجوهرات عزيز ووليد مزنر: </a:t>
            </a:r>
            <a:r>
              <a:rPr kumimoji="0" lang="ar-EG"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التعاون مع دار المجوهرات اللبنانية “عزيز ووليد مزنر” كان آخر تعاون بين الموضة والمعمارية العراقية الراحلة، حيث أطلقت المجوهرات هذا العام  </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79388" algn="l"/>
              </a:tabLst>
            </a:pPr>
            <a:endParaRPr kumimoji="0" lang="en-US" altLang="en-US" sz="2800" b="0" i="0" u="none" strike="noStrike" cap="none" normalizeH="0" baseline="0" dirty="0" smtClean="0">
              <a:ln>
                <a:noFill/>
              </a:ln>
              <a:solidFill>
                <a:schemeClr val="tx1"/>
              </a:solidFill>
              <a:effectLst/>
              <a:cs typeface="Arial" panose="020B0604020202020204" pitchFamily="34" charset="0"/>
            </a:endParaRPr>
          </a:p>
        </p:txBody>
      </p:sp>
      <p:grpSp>
        <p:nvGrpSpPr>
          <p:cNvPr id="4" name="Group 3"/>
          <p:cNvGrpSpPr/>
          <p:nvPr/>
        </p:nvGrpSpPr>
        <p:grpSpPr>
          <a:xfrm>
            <a:off x="2169778" y="540336"/>
            <a:ext cx="8081127" cy="2720222"/>
            <a:chOff x="0" y="0"/>
            <a:chExt cx="5314950" cy="133350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1147" t="24466" r="29453" b="33189"/>
            <a:stretch/>
          </p:blipFill>
          <p:spPr bwMode="auto">
            <a:xfrm>
              <a:off x="2114550" y="19050"/>
              <a:ext cx="952500" cy="1171575"/>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2504" t="20702" r="19754" b="28483"/>
            <a:stretch/>
          </p:blipFill>
          <p:spPr bwMode="auto">
            <a:xfrm>
              <a:off x="0" y="19050"/>
              <a:ext cx="1743075" cy="1314450"/>
            </a:xfrm>
            <a:prstGeom prst="rect">
              <a:avLst/>
            </a:prstGeom>
            <a:ln>
              <a:noFill/>
            </a:ln>
            <a:extLst>
              <a:ext uri="{53640926-AAD7-44D8-BBD7-CCE9431645EC}">
                <a14:shadowObscured xmlns:a14="http://schemas.microsoft.com/office/drawing/2010/main"/>
              </a:ext>
            </a:extLst>
          </p:spPr>
        </p:pic>
        <p:pic>
          <p:nvPicPr>
            <p:cNvPr id="7" name="Picture 6" descr="ØµÙØ±Ø© Ø°Ø§Øª ØµÙØ©"/>
            <p:cNvPicPr>
              <a:picLocks noChangeAspect="1"/>
            </p:cNvPicPr>
            <p:nvPr/>
          </p:nvPicPr>
          <p:blipFill rotWithShape="1">
            <a:blip r:embed="rId4" cstate="print">
              <a:extLst>
                <a:ext uri="{28A0092B-C50C-407E-A947-70E740481C1C}">
                  <a14:useLocalDpi xmlns:a14="http://schemas.microsoft.com/office/drawing/2010/main" val="0"/>
                </a:ext>
              </a:extLst>
            </a:blip>
            <a:srcRect l="4593" t="5582" r="3887" b="3597"/>
            <a:stretch/>
          </p:blipFill>
          <p:spPr bwMode="auto">
            <a:xfrm>
              <a:off x="3686175" y="0"/>
              <a:ext cx="1628775" cy="133350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477256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ChangeArrowheads="1"/>
          </p:cNvSpPr>
          <p:nvPr/>
        </p:nvSpPr>
        <p:spPr bwMode="auto">
          <a:xfrm>
            <a:off x="5674811" y="282252"/>
            <a:ext cx="65171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Lst>
              <a:defRPr>
                <a:solidFill>
                  <a:schemeClr val="tx1"/>
                </a:solidFill>
                <a:latin typeface="Arial" panose="020B0604020202020204" pitchFamily="34" charset="0"/>
              </a:defRPr>
            </a:lvl1pPr>
            <a:lvl2pPr eaLnBrk="0" fontAlgn="base" hangingPunct="0">
              <a:spcBef>
                <a:spcPct val="0"/>
              </a:spcBef>
              <a:spcAft>
                <a:spcPct val="0"/>
              </a:spcAft>
              <a:tabLst>
                <a:tab pos="179388" algn="l"/>
              </a:tabLst>
              <a:defRPr>
                <a:solidFill>
                  <a:schemeClr val="tx1"/>
                </a:solidFill>
                <a:latin typeface="Arial" panose="020B0604020202020204" pitchFamily="34" charset="0"/>
              </a:defRPr>
            </a:lvl2pPr>
            <a:lvl3pPr eaLnBrk="0" fontAlgn="base" hangingPunct="0">
              <a:spcBef>
                <a:spcPct val="0"/>
              </a:spcBef>
              <a:spcAft>
                <a:spcPct val="0"/>
              </a:spcAft>
              <a:tabLst>
                <a:tab pos="179388" algn="l"/>
              </a:tabLst>
              <a:defRPr>
                <a:solidFill>
                  <a:schemeClr val="tx1"/>
                </a:solidFill>
                <a:latin typeface="Arial" panose="020B0604020202020204" pitchFamily="34" charset="0"/>
              </a:defRPr>
            </a:lvl3pPr>
            <a:lvl4pPr eaLnBrk="0" fontAlgn="base" hangingPunct="0">
              <a:spcBef>
                <a:spcPct val="0"/>
              </a:spcBef>
              <a:spcAft>
                <a:spcPct val="0"/>
              </a:spcAft>
              <a:tabLst>
                <a:tab pos="179388" algn="l"/>
              </a:tabLst>
              <a:defRPr>
                <a:solidFill>
                  <a:schemeClr val="tx1"/>
                </a:solidFill>
                <a:latin typeface="Arial" panose="020B0604020202020204" pitchFamily="34" charset="0"/>
              </a:defRPr>
            </a:lvl4pPr>
            <a:lvl5pPr eaLnBrk="0" fontAlgn="base" hangingPunct="0">
              <a:spcBef>
                <a:spcPct val="0"/>
              </a:spcBef>
              <a:spcAft>
                <a:spcPct val="0"/>
              </a:spcAft>
              <a:tabLst>
                <a:tab pos="179388" algn="l"/>
              </a:tabLst>
              <a:defRPr>
                <a:solidFill>
                  <a:schemeClr val="tx1"/>
                </a:solidFill>
                <a:latin typeface="Arial" panose="020B0604020202020204" pitchFamily="34" charset="0"/>
              </a:defRPr>
            </a:lvl5pPr>
            <a:lvl6pPr eaLnBrk="0" fontAlgn="base" hangingPunct="0">
              <a:spcBef>
                <a:spcPct val="0"/>
              </a:spcBef>
              <a:spcAft>
                <a:spcPct val="0"/>
              </a:spcAft>
              <a:tabLst>
                <a:tab pos="179388" algn="l"/>
              </a:tabLst>
              <a:defRPr>
                <a:solidFill>
                  <a:schemeClr val="tx1"/>
                </a:solidFill>
                <a:latin typeface="Arial" panose="020B0604020202020204" pitchFamily="34" charset="0"/>
              </a:defRPr>
            </a:lvl6pPr>
            <a:lvl7pPr eaLnBrk="0" fontAlgn="base" hangingPunct="0">
              <a:spcBef>
                <a:spcPct val="0"/>
              </a:spcBef>
              <a:spcAft>
                <a:spcPct val="0"/>
              </a:spcAft>
              <a:tabLst>
                <a:tab pos="179388" algn="l"/>
              </a:tabLst>
              <a:defRPr>
                <a:solidFill>
                  <a:schemeClr val="tx1"/>
                </a:solidFill>
                <a:latin typeface="Arial" panose="020B0604020202020204" pitchFamily="34" charset="0"/>
              </a:defRPr>
            </a:lvl7pPr>
            <a:lvl8pPr eaLnBrk="0" fontAlgn="base" hangingPunct="0">
              <a:spcBef>
                <a:spcPct val="0"/>
              </a:spcBef>
              <a:spcAft>
                <a:spcPct val="0"/>
              </a:spcAft>
              <a:tabLst>
                <a:tab pos="179388" algn="l"/>
              </a:tabLst>
              <a:defRPr>
                <a:solidFill>
                  <a:schemeClr val="tx1"/>
                </a:solidFill>
                <a:latin typeface="Arial" panose="020B0604020202020204" pitchFamily="34" charset="0"/>
              </a:defRPr>
            </a:lvl8pPr>
            <a:lvl9pPr eaLnBrk="0" fontAlgn="base" hangingPunct="0">
              <a:spcBef>
                <a:spcPct val="0"/>
              </a:spcBef>
              <a:spcAft>
                <a:spcPct val="0"/>
              </a:spcAft>
              <a:tabLst>
                <a:tab pos="179388" algn="l"/>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tab pos="179388" algn="l"/>
              </a:tabLst>
            </a:pPr>
            <a:r>
              <a:rPr kumimoji="0" lang="ar-EG" alt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أشكال أخرى من مكملات الأزياء تعتمد على اتجاه الهدم والبناء</a:t>
            </a:r>
            <a:r>
              <a:rPr kumimoji="0" lang="ar-EG"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79388" algn="l"/>
              </a:tabLst>
            </a:pPr>
            <a:endParaRPr kumimoji="0" lang="en-US" altLang="en-US" sz="2400" b="0" i="0" u="none" strike="noStrike" cap="none" normalizeH="0" baseline="0" dirty="0" smtClean="0">
              <a:ln>
                <a:noFill/>
              </a:ln>
              <a:solidFill>
                <a:schemeClr val="tx1"/>
              </a:solidFill>
              <a:effectLst/>
              <a:cs typeface="Arial" panose="020B0604020202020204" pitchFamily="34" charset="0"/>
            </a:endParaRPr>
          </a:p>
        </p:txBody>
      </p:sp>
      <p:grpSp>
        <p:nvGrpSpPr>
          <p:cNvPr id="7" name="Group 6"/>
          <p:cNvGrpSpPr/>
          <p:nvPr/>
        </p:nvGrpSpPr>
        <p:grpSpPr>
          <a:xfrm>
            <a:off x="2213811" y="914400"/>
            <a:ext cx="9793704" cy="5690937"/>
            <a:chOff x="0" y="0"/>
            <a:chExt cx="6080166" cy="5640780"/>
          </a:xfrm>
        </p:grpSpPr>
        <p:pic>
          <p:nvPicPr>
            <p:cNvPr id="8" name="Picture 7" descr="https://static.dezeen.com/uploads/2010/03/dzn_United-Nude-Shoes-19.jpg"/>
            <p:cNvPicPr>
              <a:picLocks noChangeAspect="1"/>
            </p:cNvPicPr>
            <p:nvPr/>
          </p:nvPicPr>
          <p:blipFill rotWithShape="1">
            <a:blip r:embed="rId2" cstate="print">
              <a:extLst>
                <a:ext uri="{28A0092B-C50C-407E-A947-70E740481C1C}">
                  <a14:useLocalDpi xmlns:a14="http://schemas.microsoft.com/office/drawing/2010/main" val="0"/>
                </a:ext>
              </a:extLst>
            </a:blip>
            <a:srcRect t="13333" b="10222"/>
            <a:stretch/>
          </p:blipFill>
          <p:spPr bwMode="auto">
            <a:xfrm>
              <a:off x="4346368" y="2731325"/>
              <a:ext cx="1472541" cy="1128156"/>
            </a:xfrm>
            <a:prstGeom prst="rect">
              <a:avLst/>
            </a:prstGeom>
            <a:noFill/>
            <a:ln>
              <a:noFill/>
            </a:ln>
            <a:extLst>
              <a:ext uri="{53640926-AAD7-44D8-BBD7-CCE9431645EC}">
                <a14:shadowObscured xmlns:a14="http://schemas.microsoft.com/office/drawing/2010/main"/>
              </a:ext>
            </a:extLst>
          </p:spPr>
        </p:pic>
        <p:pic>
          <p:nvPicPr>
            <p:cNvPr id="9" name="Picture 8" descr="ØµÙØ±Ø© Ø°Ø§Øª ØµÙØ©"/>
            <p:cNvPicPr>
              <a:picLocks noChangeAspect="1"/>
            </p:cNvPicPr>
            <p:nvPr/>
          </p:nvPicPr>
          <p:blipFill rotWithShape="1">
            <a:blip r:embed="rId3">
              <a:extLst>
                <a:ext uri="{28A0092B-C50C-407E-A947-70E740481C1C}">
                  <a14:useLocalDpi xmlns:a14="http://schemas.microsoft.com/office/drawing/2010/main" val="0"/>
                </a:ext>
              </a:extLst>
            </a:blip>
            <a:srcRect l="4622" t="5660" b="5660"/>
            <a:stretch/>
          </p:blipFill>
          <p:spPr bwMode="auto">
            <a:xfrm>
              <a:off x="1140031" y="0"/>
              <a:ext cx="1531917" cy="1258785"/>
            </a:xfrm>
            <a:prstGeom prst="rect">
              <a:avLst/>
            </a:prstGeom>
            <a:noFill/>
            <a:ln>
              <a:noFill/>
            </a:ln>
            <a:extLst>
              <a:ext uri="{53640926-AAD7-44D8-BBD7-CCE9431645EC}">
                <a14:shadowObscured xmlns:a14="http://schemas.microsoft.com/office/drawing/2010/main"/>
              </a:ext>
            </a:extLst>
          </p:spPr>
        </p:pic>
        <p:pic>
          <p:nvPicPr>
            <p:cNvPr id="10" name="Picture 9" descr="http://www.m5zn.com/newuploads/2017/06/15/png/0c4cd1e3a37ee8e.png"/>
            <p:cNvPicPr>
              <a:picLocks noChangeAspect="1"/>
            </p:cNvPicPr>
            <p:nvPr/>
          </p:nvPicPr>
          <p:blipFill rotWithShape="1">
            <a:blip r:embed="rId4" cstate="print">
              <a:extLst>
                <a:ext uri="{28A0092B-C50C-407E-A947-70E740481C1C}">
                  <a14:useLocalDpi xmlns:a14="http://schemas.microsoft.com/office/drawing/2010/main" val="0"/>
                </a:ext>
              </a:extLst>
            </a:blip>
            <a:srcRect l="2000" t="7600" r="1001" b="8800"/>
            <a:stretch/>
          </p:blipFill>
          <p:spPr bwMode="auto">
            <a:xfrm>
              <a:off x="2956955" y="154380"/>
              <a:ext cx="2422567" cy="1045028"/>
            </a:xfrm>
            <a:prstGeom prst="rect">
              <a:avLst/>
            </a:prstGeom>
            <a:noFill/>
            <a:ln>
              <a:noFill/>
            </a:ln>
            <a:extLst>
              <a:ext uri="{53640926-AAD7-44D8-BBD7-CCE9431645EC}">
                <a14:shadowObscured xmlns:a14="http://schemas.microsoft.com/office/drawing/2010/main"/>
              </a:ext>
            </a:extLst>
          </p:spPr>
        </p:pic>
        <p:pic>
          <p:nvPicPr>
            <p:cNvPr id="11" name="Picture 10" descr="Rapidprototypedshoe by Marloes ten Bhomer"/>
            <p:cNvPicPr>
              <a:picLocks noChangeAspect="1"/>
            </p:cNvPicPr>
            <p:nvPr/>
          </p:nvPicPr>
          <p:blipFill rotWithShape="1">
            <a:blip r:embed="rId5" cstate="print">
              <a:extLst>
                <a:ext uri="{28A0092B-C50C-407E-A947-70E740481C1C}">
                  <a14:useLocalDpi xmlns:a14="http://schemas.microsoft.com/office/drawing/2010/main" val="0"/>
                </a:ext>
              </a:extLst>
            </a:blip>
            <a:srcRect l="18376" r="29487"/>
            <a:stretch/>
          </p:blipFill>
          <p:spPr bwMode="auto">
            <a:xfrm>
              <a:off x="1911927" y="4013860"/>
              <a:ext cx="843148" cy="1626920"/>
            </a:xfrm>
            <a:prstGeom prst="rect">
              <a:avLst/>
            </a:prstGeom>
            <a:noFill/>
            <a:ln>
              <a:noFill/>
            </a:ln>
            <a:extLst>
              <a:ext uri="{53640926-AAD7-44D8-BBD7-CCE9431645EC}">
                <a14:shadowObscured xmlns:a14="http://schemas.microsoft.com/office/drawing/2010/main"/>
              </a:ext>
            </a:ex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5097" t="26348" r="30688" b="9349"/>
            <a:stretch/>
          </p:blipFill>
          <p:spPr bwMode="auto">
            <a:xfrm>
              <a:off x="83127" y="47502"/>
              <a:ext cx="1151906" cy="1223158"/>
            </a:xfrm>
            <a:prstGeom prst="rect">
              <a:avLst/>
            </a:prstGeom>
            <a:ln>
              <a:noFill/>
            </a:ln>
            <a:extLst>
              <a:ext uri="{53640926-AAD7-44D8-BBD7-CCE9431645EC}">
                <a14:shadowObscured xmlns:a14="http://schemas.microsoft.com/office/drawing/2010/main"/>
              </a:ext>
            </a:extLst>
          </p:spPr>
        </p:pic>
        <p:pic>
          <p:nvPicPr>
            <p:cNvPr id="13" name="Picture 12" descr="Rapidprototypedshoe by Marloes ten Bhomer"/>
            <p:cNvPicPr>
              <a:picLocks noChangeAspect="1"/>
            </p:cNvPicPr>
            <p:nvPr/>
          </p:nvPicPr>
          <p:blipFill rotWithShape="1">
            <a:blip r:embed="rId7" cstate="print">
              <a:extLst>
                <a:ext uri="{28A0092B-C50C-407E-A947-70E740481C1C}">
                  <a14:useLocalDpi xmlns:a14="http://schemas.microsoft.com/office/drawing/2010/main" val="0"/>
                </a:ext>
              </a:extLst>
            </a:blip>
            <a:srcRect t="16667" b="16667"/>
            <a:stretch/>
          </p:blipFill>
          <p:spPr bwMode="auto">
            <a:xfrm>
              <a:off x="0" y="4144489"/>
              <a:ext cx="1805049" cy="1199407"/>
            </a:xfrm>
            <a:prstGeom prst="rect">
              <a:avLst/>
            </a:prstGeom>
            <a:noFill/>
            <a:ln>
              <a:noFill/>
            </a:ln>
            <a:extLst>
              <a:ext uri="{53640926-AAD7-44D8-BBD7-CCE9431645EC}">
                <a14:shadowObscured xmlns:a14="http://schemas.microsoft.com/office/drawing/2010/main"/>
              </a:ext>
            </a:extLst>
          </p:spPr>
        </p:pic>
        <p:pic>
          <p:nvPicPr>
            <p:cNvPr id="14" name="Picture 13" descr="Invisible Shoe by Andreia Chaves"/>
            <p:cNvPicPr>
              <a:picLocks noChangeAspect="1"/>
            </p:cNvPicPr>
            <p:nvPr/>
          </p:nvPicPr>
          <p:blipFill rotWithShape="1">
            <a:blip r:embed="rId8" cstate="print">
              <a:extLst>
                <a:ext uri="{28A0092B-C50C-407E-A947-70E740481C1C}">
                  <a14:useLocalDpi xmlns:a14="http://schemas.microsoft.com/office/drawing/2010/main" val="0"/>
                </a:ext>
              </a:extLst>
            </a:blip>
            <a:srcRect l="2564" t="10897" b="22650"/>
            <a:stretch/>
          </p:blipFill>
          <p:spPr bwMode="auto">
            <a:xfrm>
              <a:off x="3562597" y="1258785"/>
              <a:ext cx="1959429" cy="1341911"/>
            </a:xfrm>
            <a:prstGeom prst="rect">
              <a:avLst/>
            </a:prstGeom>
            <a:noFill/>
            <a:ln>
              <a:noFill/>
            </a:ln>
            <a:extLst>
              <a:ext uri="{53640926-AAD7-44D8-BBD7-CCE9431645EC}">
                <a14:shadowObscured xmlns:a14="http://schemas.microsoft.com/office/drawing/2010/main"/>
              </a:ext>
            </a:extLst>
          </p:spPr>
        </p:pic>
        <p:pic>
          <p:nvPicPr>
            <p:cNvPr id="15" name="Picture 14" descr="Invisible Shoe by Andreia Chaves"/>
            <p:cNvPicPr>
              <a:picLocks noChangeAspect="1"/>
            </p:cNvPicPr>
            <p:nvPr/>
          </p:nvPicPr>
          <p:blipFill rotWithShape="1">
            <a:blip r:embed="rId9" cstate="print">
              <a:extLst>
                <a:ext uri="{28A0092B-C50C-407E-A947-70E740481C1C}">
                  <a14:useLocalDpi xmlns:a14="http://schemas.microsoft.com/office/drawing/2010/main" val="0"/>
                </a:ext>
              </a:extLst>
            </a:blip>
            <a:srcRect l="3205" t="12607" r="4701" b="22436"/>
            <a:stretch/>
          </p:blipFill>
          <p:spPr bwMode="auto">
            <a:xfrm>
              <a:off x="1662545" y="1318161"/>
              <a:ext cx="1816925" cy="1282535"/>
            </a:xfrm>
            <a:prstGeom prst="rect">
              <a:avLst/>
            </a:prstGeom>
            <a:noFill/>
            <a:ln>
              <a:noFill/>
            </a:ln>
            <a:extLst>
              <a:ext uri="{53640926-AAD7-44D8-BBD7-CCE9431645EC}">
                <a14:shadowObscured xmlns:a14="http://schemas.microsoft.com/office/drawing/2010/main"/>
              </a:ext>
            </a:extLst>
          </p:spPr>
        </p:pic>
        <p:pic>
          <p:nvPicPr>
            <p:cNvPr id="16" name="Picture 15" descr="beigefoldedshoe-by-marloes-ten-bhomer-15.jpg"/>
            <p:cNvPicPr>
              <a:picLocks noChangeAspect="1"/>
            </p:cNvPicPr>
            <p:nvPr/>
          </p:nvPicPr>
          <p:blipFill rotWithShape="1">
            <a:blip r:embed="rId10" cstate="print">
              <a:extLst>
                <a:ext uri="{28A0092B-C50C-407E-A947-70E740481C1C}">
                  <a14:useLocalDpi xmlns:a14="http://schemas.microsoft.com/office/drawing/2010/main" val="0"/>
                </a:ext>
              </a:extLst>
            </a:blip>
            <a:srcRect l="6889" t="17778" r="2223" b="22889"/>
            <a:stretch/>
          </p:blipFill>
          <p:spPr bwMode="auto">
            <a:xfrm>
              <a:off x="201880" y="2802577"/>
              <a:ext cx="1698171" cy="1116280"/>
            </a:xfrm>
            <a:prstGeom prst="rect">
              <a:avLst/>
            </a:prstGeom>
            <a:noFill/>
            <a:ln>
              <a:noFill/>
            </a:ln>
            <a:extLst>
              <a:ext uri="{53640926-AAD7-44D8-BBD7-CCE9431645EC}">
                <a14:shadowObscured xmlns:a14="http://schemas.microsoft.com/office/drawing/2010/main"/>
              </a:ext>
            </a:extLst>
          </p:spPr>
        </p:pic>
        <p:pic>
          <p:nvPicPr>
            <p:cNvPr id="17" name="Picture 16" descr="ØªØµÙÙÙ Ø­Ø°Ø§Ø¡ Ø¢Ø®Ø± Ø¨ÙÙØ³Ø© ÙÙØ¯Ø³ÙØ© "/>
            <p:cNvPicPr>
              <a:picLocks noChangeAspect="1"/>
            </p:cNvPicPr>
            <p:nvPr/>
          </p:nvPicPr>
          <p:blipFill rotWithShape="1">
            <a:blip r:embed="rId11" cstate="print">
              <a:extLst>
                <a:ext uri="{28A0092B-C50C-407E-A947-70E740481C1C}">
                  <a14:useLocalDpi xmlns:a14="http://schemas.microsoft.com/office/drawing/2010/main" val="0"/>
                </a:ext>
              </a:extLst>
            </a:blip>
            <a:srcRect l="12265" t="9378" r="9749" b="10056"/>
            <a:stretch/>
          </p:blipFill>
          <p:spPr bwMode="auto">
            <a:xfrm>
              <a:off x="4607626" y="4156364"/>
              <a:ext cx="1472540" cy="1116280"/>
            </a:xfrm>
            <a:prstGeom prst="rect">
              <a:avLst/>
            </a:prstGeom>
            <a:noFill/>
            <a:ln>
              <a:noFill/>
            </a:ln>
            <a:extLst>
              <a:ext uri="{53640926-AAD7-44D8-BBD7-CCE9431645EC}">
                <a14:shadowObscured xmlns:a14="http://schemas.microsoft.com/office/drawing/2010/main"/>
              </a:ext>
            </a:extLst>
          </p:spPr>
        </p:pic>
        <p:pic>
          <p:nvPicPr>
            <p:cNvPr id="18" name="Picture 17" descr="https://static.dezeen.com/uploads/2010/03/mobius-strappy-hi-red-out.jpg"/>
            <p:cNvPicPr>
              <a:picLocks noChangeAspect="1"/>
            </p:cNvPicPr>
            <p:nvPr/>
          </p:nvPicPr>
          <p:blipFill rotWithShape="1">
            <a:blip r:embed="rId12" cstate="print">
              <a:extLst>
                <a:ext uri="{28A0092B-C50C-407E-A947-70E740481C1C}">
                  <a14:useLocalDpi xmlns:a14="http://schemas.microsoft.com/office/drawing/2010/main" val="0"/>
                </a:ext>
              </a:extLst>
            </a:blip>
            <a:srcRect t="11999" b="15778"/>
            <a:stretch/>
          </p:blipFill>
          <p:spPr bwMode="auto">
            <a:xfrm>
              <a:off x="2956955" y="4073237"/>
              <a:ext cx="1484416" cy="1068779"/>
            </a:xfrm>
            <a:prstGeom prst="rect">
              <a:avLst/>
            </a:prstGeom>
            <a:noFill/>
            <a:ln>
              <a:noFill/>
            </a:ln>
            <a:extLst>
              <a:ext uri="{53640926-AAD7-44D8-BBD7-CCE9431645EC}">
                <a14:shadowObscured xmlns:a14="http://schemas.microsoft.com/office/drawing/2010/main"/>
              </a:ext>
            </a:extLst>
          </p:spPr>
        </p:pic>
        <p:pic>
          <p:nvPicPr>
            <p:cNvPr id="19" name="Picture 18" descr="https://static.dezeen.com/uploads/2010/03/dzn_United-Nude-Shoes-16.jpg"/>
            <p:cNvPicPr>
              <a:picLocks noChangeAspect="1"/>
            </p:cNvPicPr>
            <p:nvPr/>
          </p:nvPicPr>
          <p:blipFill rotWithShape="1">
            <a:blip r:embed="rId13" cstate="print">
              <a:extLst>
                <a:ext uri="{28A0092B-C50C-407E-A947-70E740481C1C}">
                  <a14:useLocalDpi xmlns:a14="http://schemas.microsoft.com/office/drawing/2010/main" val="0"/>
                </a:ext>
              </a:extLst>
            </a:blip>
            <a:srcRect l="7778" t="6889" b="11112"/>
            <a:stretch/>
          </p:blipFill>
          <p:spPr bwMode="auto">
            <a:xfrm>
              <a:off x="201880" y="1413164"/>
              <a:ext cx="1246909" cy="1116280"/>
            </a:xfrm>
            <a:prstGeom prst="rect">
              <a:avLst/>
            </a:prstGeom>
            <a:noFill/>
            <a:ln>
              <a:noFill/>
            </a:ln>
            <a:extLst>
              <a:ext uri="{53640926-AAD7-44D8-BBD7-CCE9431645EC}">
                <a14:shadowObscured xmlns:a14="http://schemas.microsoft.com/office/drawing/2010/main"/>
              </a:ext>
            </a:extLst>
          </p:spPr>
        </p:pic>
        <p:pic>
          <p:nvPicPr>
            <p:cNvPr id="20" name="Picture 19" descr="https://static.dezeen.com/uploads/2010/03/dzn_United-Nude-Shoes-17.jpg"/>
            <p:cNvPicPr>
              <a:picLocks noChangeAspect="1"/>
            </p:cNvPicPr>
            <p:nvPr/>
          </p:nvPicPr>
          <p:blipFill rotWithShape="1">
            <a:blip r:embed="rId14" cstate="print">
              <a:extLst>
                <a:ext uri="{28A0092B-C50C-407E-A947-70E740481C1C}">
                  <a14:useLocalDpi xmlns:a14="http://schemas.microsoft.com/office/drawing/2010/main" val="0"/>
                </a:ext>
              </a:extLst>
            </a:blip>
            <a:srcRect l="3333" t="12667" b="15333"/>
            <a:stretch/>
          </p:blipFill>
          <p:spPr bwMode="auto">
            <a:xfrm>
              <a:off x="2505693" y="2802577"/>
              <a:ext cx="1413164" cy="1045029"/>
            </a:xfrm>
            <a:prstGeom prst="rect">
              <a:avLst/>
            </a:prstGeom>
            <a:noFill/>
            <a:ln>
              <a:noFill/>
            </a:ln>
            <a:extLst>
              <a:ext uri="{53640926-AAD7-44D8-BBD7-CCE9431645EC}">
                <a14:shadowObscured xmlns:a14="http://schemas.microsoft.com/office/drawing/2010/main"/>
              </a:ext>
            </a:extLst>
          </p:spPr>
        </p:pic>
      </p:grpSp>
      <p:sp>
        <p:nvSpPr>
          <p:cNvPr id="21" name="Rectangle 16"/>
          <p:cNvSpPr>
            <a:spLocks noChangeArrowheads="1"/>
          </p:cNvSpPr>
          <p:nvPr/>
        </p:nvSpPr>
        <p:spPr bwMode="auto">
          <a:xfrm>
            <a:off x="4106863" y="44275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3012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9918" y="0"/>
            <a:ext cx="10149950" cy="6555641"/>
          </a:xfrm>
          <a:prstGeom prst="rect">
            <a:avLst/>
          </a:prstGeom>
        </p:spPr>
        <p:txBody>
          <a:bodyPr wrap="square">
            <a:spAutoFit/>
          </a:bodyPr>
          <a:lstStyle/>
          <a:p>
            <a:pPr algn="r">
              <a:lnSpc>
                <a:spcPct val="150000"/>
              </a:lnSpc>
            </a:pPr>
            <a:r>
              <a:rPr lang="ar-SA" sz="2800" b="1" dirty="0">
                <a:ea typeface="Times New Roman" panose="02020603050405020304" pitchFamily="18" charset="0"/>
                <a:cs typeface="Times New Roman" panose="02020603050405020304" pitchFamily="18" charset="0"/>
              </a:rPr>
              <a:t>تعد نظرية الهدم أو التفكيك ثم أعادة البناء من النظريات الهامة  </a:t>
            </a:r>
            <a:r>
              <a:rPr lang="ar-SA" sz="2800" b="1" dirty="0" err="1">
                <a:ea typeface="Times New Roman" panose="02020603050405020304" pitchFamily="18" charset="0"/>
                <a:cs typeface="Times New Roman" panose="02020603050405020304" pitchFamily="18" charset="0"/>
              </a:rPr>
              <a:t>التى</a:t>
            </a:r>
            <a:r>
              <a:rPr lang="ar-SA" sz="2800" b="1" dirty="0">
                <a:ea typeface="Times New Roman" panose="02020603050405020304" pitchFamily="18" charset="0"/>
                <a:cs typeface="Times New Roman" panose="02020603050405020304" pitchFamily="18" charset="0"/>
              </a:rPr>
              <a:t> تعد مصدرا ثريا </a:t>
            </a:r>
            <a:r>
              <a:rPr lang="ar-SA" sz="2800" b="1" dirty="0" err="1">
                <a:ea typeface="Times New Roman" panose="02020603050405020304" pitchFamily="18" charset="0"/>
                <a:cs typeface="Times New Roman" panose="02020603050405020304" pitchFamily="18" charset="0"/>
              </a:rPr>
              <a:t>للأبتكار</a:t>
            </a:r>
            <a:r>
              <a:rPr lang="ar-SA" sz="2800" b="1" dirty="0">
                <a:ea typeface="Times New Roman" panose="02020603050405020304" pitchFamily="18" charset="0"/>
                <a:cs typeface="Times New Roman" panose="02020603050405020304" pitchFamily="18" charset="0"/>
              </a:rPr>
              <a:t> والابداع ، فتفكيك العمل </a:t>
            </a:r>
            <a:r>
              <a:rPr lang="ar-SA" sz="2800" b="1" dirty="0" err="1">
                <a:ea typeface="Times New Roman" panose="02020603050405020304" pitchFamily="18" charset="0"/>
                <a:cs typeface="Times New Roman" panose="02020603050405020304" pitchFamily="18" charset="0"/>
              </a:rPr>
              <a:t>الفنى</a:t>
            </a:r>
            <a:r>
              <a:rPr lang="ar-SA" sz="2800" b="1" dirty="0">
                <a:ea typeface="Times New Roman" panose="02020603050405020304" pitchFamily="18" charset="0"/>
                <a:cs typeface="Times New Roman" panose="02020603050405020304" pitchFamily="18" charset="0"/>
              </a:rPr>
              <a:t> او المصدر عموما ، وهو ما تم بالدراسة حيث تناولت الدراسة بالهدم والتفكيك لثلاث اشكال مختلفة  </a:t>
            </a:r>
            <a:r>
              <a:rPr lang="ar-EG" sz="2800" b="1" dirty="0">
                <a:ea typeface="Times New Roman" panose="02020603050405020304" pitchFamily="18" charset="0"/>
                <a:cs typeface="Times New Roman" panose="02020603050405020304" pitchFamily="18" charset="0"/>
              </a:rPr>
              <a:t>لقناع الوجه </a:t>
            </a:r>
            <a:r>
              <a:rPr lang="ar-SA" sz="2800" b="1" dirty="0" err="1">
                <a:ea typeface="Times New Roman" panose="02020603050405020304" pitchFamily="18" charset="0"/>
                <a:cs typeface="Times New Roman" panose="02020603050405020304" pitchFamily="18" charset="0"/>
              </a:rPr>
              <a:t>الافريقى</a:t>
            </a:r>
            <a:r>
              <a:rPr lang="ar-SA" sz="2800" b="1" dirty="0">
                <a:ea typeface="Times New Roman" panose="02020603050405020304" pitchFamily="18" charset="0"/>
                <a:cs typeface="Times New Roman" panose="02020603050405020304" pitchFamily="18" charset="0"/>
              </a:rPr>
              <a:t> ( وهو عمل فنى متكامل وثرى ) الى عناصره الاولية من خطوط ونقاط واشكال هندسية منتظمة وغير منتظمة ووحدات زخرفية تم تفكيكها </a:t>
            </a:r>
            <a:r>
              <a:rPr lang="ar-SA" sz="2800" b="1" dirty="0" err="1">
                <a:ea typeface="Times New Roman" panose="02020603050405020304" pitchFamily="18" charset="0"/>
                <a:cs typeface="Times New Roman" panose="02020603050405020304" pitchFamily="18" charset="0"/>
              </a:rPr>
              <a:t>هى</a:t>
            </a:r>
            <a:r>
              <a:rPr lang="ar-SA" sz="2800" b="1" dirty="0">
                <a:ea typeface="Times New Roman" panose="02020603050405020304" pitchFamily="18" charset="0"/>
                <a:cs typeface="Times New Roman" panose="02020603050405020304" pitchFamily="18" charset="0"/>
              </a:rPr>
              <a:t> ايضا الى عناصرها الاولية ، ثم اعادة أعادة بناء عناصر كل قناع وجه </a:t>
            </a:r>
            <a:r>
              <a:rPr lang="ar-SA" sz="2800" b="1" dirty="0" err="1">
                <a:ea typeface="Times New Roman" panose="02020603050405020304" pitchFamily="18" charset="0"/>
                <a:cs typeface="Times New Roman" panose="02020603050405020304" pitchFamily="18" charset="0"/>
              </a:rPr>
              <a:t>فى</a:t>
            </a:r>
            <a:r>
              <a:rPr lang="ar-SA" sz="2800" b="1" dirty="0">
                <a:ea typeface="Times New Roman" panose="02020603050405020304" pitchFamily="18" charset="0"/>
                <a:cs typeface="Times New Roman" panose="02020603050405020304" pitchFamily="18" charset="0"/>
              </a:rPr>
              <a:t> بناء وابتكار مجموعات تصميمية لمكملات الملابس مستعينا بمبادئ البنائية </a:t>
            </a:r>
            <a:r>
              <a:rPr lang="ar-SA" sz="2800" b="1" dirty="0" err="1">
                <a:ea typeface="Times New Roman" panose="02020603050405020304" pitchFamily="18" charset="0"/>
                <a:cs typeface="Times New Roman" panose="02020603050405020304" pitchFamily="18" charset="0"/>
              </a:rPr>
              <a:t>والتى</a:t>
            </a:r>
            <a:r>
              <a:rPr lang="ar-SA" sz="2800" b="1" dirty="0">
                <a:ea typeface="Times New Roman" panose="02020603050405020304" pitchFamily="18" charset="0"/>
                <a:cs typeface="Times New Roman" panose="02020603050405020304" pitchFamily="18" charset="0"/>
              </a:rPr>
              <a:t> من اهمها البعد عن التماثل والمركزية ، والتحرر من القواعد الهندسية </a:t>
            </a:r>
            <a:r>
              <a:rPr lang="ar-SA" sz="2800" b="1" dirty="0" err="1">
                <a:ea typeface="Times New Roman" panose="02020603050405020304" pitchFamily="18" charset="0"/>
                <a:cs typeface="Times New Roman" panose="02020603050405020304" pitchFamily="18" charset="0"/>
              </a:rPr>
              <a:t>الاقليدسية</a:t>
            </a:r>
            <a:r>
              <a:rPr lang="ar-SA" sz="2800" b="1" dirty="0">
                <a:ea typeface="Times New Roman" panose="02020603050405020304" pitchFamily="18" charset="0"/>
                <a:cs typeface="Times New Roman" panose="02020603050405020304" pitchFamily="18" charset="0"/>
              </a:rPr>
              <a:t> – البعد عن زوايا 30،45,60، عدم </a:t>
            </a:r>
            <a:r>
              <a:rPr lang="ar-SA" sz="2800" b="1" dirty="0" err="1">
                <a:ea typeface="Times New Roman" panose="02020603050405020304" pitchFamily="18" charset="0"/>
                <a:cs typeface="Times New Roman" panose="02020603050405020304" pitchFamily="18" charset="0"/>
              </a:rPr>
              <a:t>أرتباط</a:t>
            </a:r>
            <a:r>
              <a:rPr lang="ar-SA" sz="2800" b="1" dirty="0">
                <a:ea typeface="Times New Roman" panose="02020603050405020304" pitchFamily="18" charset="0"/>
                <a:cs typeface="Times New Roman" panose="02020603050405020304" pitchFamily="18" charset="0"/>
              </a:rPr>
              <a:t> التصميم </a:t>
            </a:r>
            <a:r>
              <a:rPr lang="ar-SA" sz="2800" b="1" dirty="0" err="1">
                <a:ea typeface="Times New Roman" panose="02020603050405020304" pitchFamily="18" charset="0"/>
                <a:cs typeface="Times New Roman" panose="02020603050405020304" pitchFamily="18" charset="0"/>
              </a:rPr>
              <a:t>بالاصل</a:t>
            </a:r>
            <a:r>
              <a:rPr lang="ar-SA" sz="2800" b="1" dirty="0">
                <a:ea typeface="Times New Roman" panose="02020603050405020304" pitchFamily="18" charset="0"/>
                <a:cs typeface="Times New Roman" panose="02020603050405020304" pitchFamily="18" charset="0"/>
              </a:rPr>
              <a:t> او المصدر الذى تم تفكيكه وهدمه وتحقيق صورة ذهنية جديدة بعيدة ، </a:t>
            </a:r>
            <a:r>
              <a:rPr lang="ar-SA" sz="2800" b="1" dirty="0" err="1">
                <a:ea typeface="Times New Roman" panose="02020603050405020304" pitchFamily="18" charset="0"/>
                <a:cs typeface="Times New Roman" panose="02020603050405020304" pitchFamily="18" charset="0"/>
              </a:rPr>
              <a:t>بأستخدام</a:t>
            </a:r>
            <a:r>
              <a:rPr lang="ar-SA" sz="2800" b="1" dirty="0">
                <a:ea typeface="Times New Roman" panose="02020603050405020304" pitchFamily="18" charset="0"/>
                <a:cs typeface="Times New Roman" panose="02020603050405020304" pitchFamily="18" charset="0"/>
              </a:rPr>
              <a:t> التشكيلات الزخرفية البصرية وتداخل الوسائط ومزج الاشكال والاشكال المفتوحة بقدر الامكان </a:t>
            </a:r>
            <a:endParaRPr lang="en-US" sz="2800" b="1" dirty="0"/>
          </a:p>
        </p:txBody>
      </p:sp>
    </p:spTree>
    <p:extLst>
      <p:ext uri="{BB962C8B-B14F-4D97-AF65-F5344CB8AC3E}">
        <p14:creationId xmlns:p14="http://schemas.microsoft.com/office/powerpoint/2010/main" val="3256741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2481" t="1755" r="2266" b="51694"/>
          <a:stretch/>
        </p:blipFill>
        <p:spPr bwMode="auto">
          <a:xfrm>
            <a:off x="3599932" y="201830"/>
            <a:ext cx="5123965" cy="3221254"/>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2">
            <a:extLst>
              <a:ext uri="{28A0092B-C50C-407E-A947-70E740481C1C}">
                <a14:useLocalDpi xmlns:a14="http://schemas.microsoft.com/office/drawing/2010/main" val="0"/>
              </a:ext>
            </a:extLst>
          </a:blip>
          <a:srcRect l="3884" t="48153" r="2913" b="3236"/>
          <a:stretch/>
        </p:blipFill>
        <p:spPr bwMode="auto">
          <a:xfrm>
            <a:off x="1395662" y="3475634"/>
            <a:ext cx="4632159" cy="3221254"/>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3">
            <a:extLst>
              <a:ext uri="{28A0092B-C50C-407E-A947-70E740481C1C}">
                <a14:useLocalDpi xmlns:a14="http://schemas.microsoft.com/office/drawing/2010/main" val="0"/>
              </a:ext>
            </a:extLst>
          </a:blip>
          <a:srcRect t="3264" b="51007"/>
          <a:stretch/>
        </p:blipFill>
        <p:spPr bwMode="auto">
          <a:xfrm>
            <a:off x="6027821" y="3412574"/>
            <a:ext cx="4976510" cy="32843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1272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618" t="1450" r="1079" b="53220"/>
          <a:stretch/>
        </p:blipFill>
        <p:spPr bwMode="auto">
          <a:xfrm>
            <a:off x="684268" y="192690"/>
            <a:ext cx="5168900" cy="3403600"/>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3">
            <a:extLst>
              <a:ext uri="{28A0092B-C50C-407E-A947-70E740481C1C}">
                <a14:useLocalDpi xmlns:a14="http://schemas.microsoft.com/office/drawing/2010/main" val="0"/>
              </a:ext>
            </a:extLst>
          </a:blip>
          <a:srcRect t="51168" b="3244"/>
          <a:stretch/>
        </p:blipFill>
        <p:spPr bwMode="auto">
          <a:xfrm>
            <a:off x="6032939" y="2911365"/>
            <a:ext cx="5308034" cy="33966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7202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l="1295" t="2822" r="1295" b="46926"/>
          <a:stretch/>
        </p:blipFill>
        <p:spPr bwMode="auto">
          <a:xfrm>
            <a:off x="3436883" y="0"/>
            <a:ext cx="5045392" cy="34290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extLst>
              <a:ext uri="{28A0092B-C50C-407E-A947-70E740481C1C}">
                <a14:useLocalDpi xmlns:a14="http://schemas.microsoft.com/office/drawing/2010/main" val="0"/>
              </a:ext>
            </a:extLst>
          </a:blip>
          <a:srcRect l="1020" t="3013" r="2473" b="46668"/>
          <a:stretch/>
        </p:blipFill>
        <p:spPr bwMode="auto">
          <a:xfrm>
            <a:off x="5617800" y="3451576"/>
            <a:ext cx="4987137" cy="3406424"/>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extLst>
              <a:ext uri="{28A0092B-C50C-407E-A947-70E740481C1C}">
                <a14:useLocalDpi xmlns:a14="http://schemas.microsoft.com/office/drawing/2010/main" val="0"/>
              </a:ext>
            </a:extLst>
          </a:blip>
          <a:srcRect t="1714" b="47863"/>
          <a:stretch/>
        </p:blipFill>
        <p:spPr bwMode="auto">
          <a:xfrm>
            <a:off x="493985" y="3434080"/>
            <a:ext cx="5123815" cy="3423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871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9219" y="322304"/>
            <a:ext cx="9613861" cy="1080938"/>
          </a:xfrm>
        </p:spPr>
        <p:txBody>
          <a:bodyPr>
            <a:noAutofit/>
          </a:bodyPr>
          <a:lstStyle/>
          <a:p>
            <a:pPr algn="r" rtl="1"/>
            <a:r>
              <a:rPr lang="ar-SA" sz="2800" b="1" dirty="0"/>
              <a:t>مكملات الأزياء</a:t>
            </a:r>
            <a:r>
              <a:rPr lang="ar-SA" sz="2800" dirty="0"/>
              <a:t> :  اشياء صغيرة تضاف لمظهر الشخص فتحقق جاذبية وبريق له ، وتجعل الشخص يبدو متفرد متكامل المظهر </a:t>
            </a:r>
            <a:r>
              <a:rPr lang="ar-EG" sz="2800" dirty="0" smtClean="0"/>
              <a:t>وتكون </a:t>
            </a:r>
            <a:r>
              <a:rPr lang="ar-EG" sz="2800" dirty="0"/>
              <a:t>منفصلة او متصلة </a:t>
            </a:r>
            <a:r>
              <a:rPr lang="ar-EG" sz="2800" dirty="0" err="1"/>
              <a:t>بالزى</a:t>
            </a:r>
            <a:r>
              <a:rPr lang="ar-EG" sz="2800" dirty="0"/>
              <a:t> .</a:t>
            </a:r>
            <a:r>
              <a:rPr lang="en-US" sz="2800" dirty="0"/>
              <a:t/>
            </a:r>
            <a:br>
              <a:rPr lang="en-US" sz="2800" dirty="0"/>
            </a:br>
            <a:endParaRPr lang="en-US" sz="2800" dirty="0"/>
          </a:p>
        </p:txBody>
      </p:sp>
      <p:sp>
        <p:nvSpPr>
          <p:cNvPr id="3" name="Rectangle 2"/>
          <p:cNvSpPr/>
          <p:nvPr/>
        </p:nvSpPr>
        <p:spPr>
          <a:xfrm>
            <a:off x="1198179" y="2590912"/>
            <a:ext cx="10594427" cy="3349956"/>
          </a:xfrm>
          <a:prstGeom prst="rect">
            <a:avLst/>
          </a:prstGeom>
        </p:spPr>
        <p:txBody>
          <a:bodyPr wrap="square">
            <a:spAutoFit/>
          </a:bodyPr>
          <a:lstStyle/>
          <a:p>
            <a:pPr algn="r" rtl="1">
              <a:lnSpc>
                <a:spcPct val="150000"/>
              </a:lnSpc>
            </a:pPr>
            <a:r>
              <a:rPr lang="ar-EG" sz="2400" b="1" dirty="0">
                <a:latin typeface="Times New Roman" panose="02020603050405020304" pitchFamily="18" charset="0"/>
                <a:ea typeface="Times New Roman" panose="02020603050405020304" pitchFamily="18" charset="0"/>
                <a:cs typeface="Times New Roman" panose="02020603050405020304" pitchFamily="18" charset="0"/>
              </a:rPr>
              <a:t>مكملات </a:t>
            </a:r>
            <a:r>
              <a:rPr lang="ar-EG" sz="2400" b="1" dirty="0" err="1">
                <a:latin typeface="Times New Roman" panose="02020603050405020304" pitchFamily="18" charset="0"/>
                <a:ea typeface="Times New Roman" panose="02020603050405020304" pitchFamily="18" charset="0"/>
                <a:cs typeface="Times New Roman" panose="02020603050405020304" pitchFamily="18" charset="0"/>
              </a:rPr>
              <a:t>الملابس:تُعد</a:t>
            </a:r>
            <a:r>
              <a:rPr lang="ar-EG" sz="2400" b="1" dirty="0">
                <a:latin typeface="Times New Roman" panose="02020603050405020304" pitchFamily="18" charset="0"/>
                <a:ea typeface="Times New Roman" panose="02020603050405020304" pitchFamily="18" charset="0"/>
                <a:cs typeface="Times New Roman" panose="02020603050405020304" pitchFamily="18" charset="0"/>
              </a:rPr>
              <a:t> مكملات الملابس من المؤشرات التي توضح مدى التقدم الحضاري والاقتصادي لزى بلد من البلدان، فهي تعكس بتصميماتها وزخارفها وألوانها معتقدات المجتمع وحضارته </a:t>
            </a:r>
            <a:r>
              <a:rPr lang="ar-EG"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ar-EG" sz="2400" b="1" dirty="0">
                <a:latin typeface="Times New Roman" panose="02020603050405020304" pitchFamily="18" charset="0"/>
                <a:ea typeface="Times New Roman" panose="02020603050405020304" pitchFamily="18" charset="0"/>
                <a:cs typeface="Times New Roman" panose="02020603050405020304" pitchFamily="18" charset="0"/>
              </a:rPr>
              <a:t>وتنقسم إلى مكملات أساسية (تعمل على إضافة قيمة جمالية ونفعية)، ومكملات ثانوية (تعمل على إضافة قيمة جمالية فقط)، ومعظم المواد والخامات تتوقف على مقدرة المصمم بإقناع الآخرين بمدى ملائمتها، حيث تصبح جزء من مظهر </a:t>
            </a:r>
            <a:r>
              <a:rPr lang="ar-EG" sz="2400" b="1" dirty="0" smtClean="0">
                <a:latin typeface="Times New Roman" panose="02020603050405020304" pitchFamily="18" charset="0"/>
                <a:ea typeface="Times New Roman" panose="02020603050405020304" pitchFamily="18" charset="0"/>
                <a:cs typeface="Times New Roman" panose="02020603050405020304" pitchFamily="18" charset="0"/>
              </a:rPr>
              <a:t>الشخص.</a:t>
            </a:r>
          </a:p>
          <a:p>
            <a:pPr algn="r" rtl="1">
              <a:lnSpc>
                <a:spcPct val="150000"/>
              </a:lnSpc>
            </a:pPr>
            <a:endParaRPr lang="en-US" sz="2400" b="1" dirty="0">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1300908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t="54489" r="1402" b="1022"/>
          <a:stretch/>
        </p:blipFill>
        <p:spPr bwMode="auto">
          <a:xfrm>
            <a:off x="6305550" y="2800350"/>
            <a:ext cx="5886450" cy="3695700"/>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3">
            <a:extLst>
              <a:ext uri="{28A0092B-C50C-407E-A947-70E740481C1C}">
                <a14:useLocalDpi xmlns:a14="http://schemas.microsoft.com/office/drawing/2010/main" val="0"/>
              </a:ext>
            </a:extLst>
          </a:blip>
          <a:srcRect t="53829" b="2033"/>
          <a:stretch/>
        </p:blipFill>
        <p:spPr bwMode="auto">
          <a:xfrm>
            <a:off x="580281" y="331929"/>
            <a:ext cx="5881370" cy="34404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4300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84996" y="67582"/>
            <a:ext cx="3142593" cy="369332"/>
          </a:xfrm>
          <a:prstGeom prst="rect">
            <a:avLst/>
          </a:prstGeom>
          <a:noFill/>
        </p:spPr>
        <p:txBody>
          <a:bodyPr wrap="square" rtlCol="0">
            <a:spAutoFit/>
          </a:bodyPr>
          <a:lstStyle/>
          <a:p>
            <a:pPr algn="r"/>
            <a:r>
              <a:rPr lang="ar-EG" dirty="0" smtClean="0"/>
              <a:t>المراجع</a:t>
            </a:r>
            <a:endParaRPr lang="en-US" dirty="0"/>
          </a:p>
        </p:txBody>
      </p:sp>
      <p:sp>
        <p:nvSpPr>
          <p:cNvPr id="3" name="Rectangle 2"/>
          <p:cNvSpPr/>
          <p:nvPr/>
        </p:nvSpPr>
        <p:spPr>
          <a:xfrm>
            <a:off x="1107039" y="252248"/>
            <a:ext cx="9627476" cy="6526467"/>
          </a:xfrm>
          <a:prstGeom prst="rect">
            <a:avLst/>
          </a:prstGeom>
        </p:spPr>
        <p:txBody>
          <a:bodyPr wrap="square">
            <a:spAutoFit/>
          </a:bodyPr>
          <a:lstStyle/>
          <a:p>
            <a:pPr marL="342900" marR="0" lvl="0" indent="-342900" algn="r" rtl="1">
              <a:lnSpc>
                <a:spcPct val="115000"/>
              </a:lnSpc>
              <a:spcBef>
                <a:spcPts val="0"/>
              </a:spcBef>
              <a:spcAft>
                <a:spcPts val="1000"/>
              </a:spcAft>
              <a:buFont typeface="+mj-lt"/>
              <a:buAutoNum type="arabicPeriod"/>
            </a:pPr>
            <a:r>
              <a:rPr lang="ar-SA" sz="1000" dirty="0">
                <a:latin typeface="Calibri" panose="020F0502020204030204" pitchFamily="34" charset="0"/>
                <a:ea typeface="Calibri" panose="020F0502020204030204" pitchFamily="34" charset="0"/>
                <a:cs typeface="Times New Roman" panose="02020603050405020304" pitchFamily="18" charset="0"/>
              </a:rPr>
              <a:t>أبو الحسن ، صفاء علي </a:t>
            </a:r>
            <a:r>
              <a:rPr lang="ar-SA" sz="1000" dirty="0" err="1">
                <a:latin typeface="Calibri" panose="020F0502020204030204" pitchFamily="34" charset="0"/>
                <a:ea typeface="Calibri" panose="020F0502020204030204" pitchFamily="34" charset="0"/>
                <a:cs typeface="Times New Roman" panose="02020603050405020304" pitchFamily="18" charset="0"/>
              </a:rPr>
              <a:t>بيومى</a:t>
            </a:r>
            <a:r>
              <a:rPr lang="en-US" sz="1000" dirty="0">
                <a:latin typeface="Times New Roman" panose="02020603050405020304" pitchFamily="18" charset="0"/>
                <a:ea typeface="Calibri" panose="020F0502020204030204" pitchFamily="34" charset="0"/>
                <a:cs typeface="Arial" panose="020B0604020202020204" pitchFamily="34" charset="0"/>
              </a:rPr>
              <a:t>: </a:t>
            </a:r>
            <a:r>
              <a:rPr lang="ar-SA" sz="1000" dirty="0">
                <a:latin typeface="Calibri" panose="020F0502020204030204" pitchFamily="34" charset="0"/>
                <a:ea typeface="Calibri" panose="020F0502020204030204" pitchFamily="34" charset="0"/>
                <a:cs typeface="Times New Roman" panose="02020603050405020304" pitchFamily="18" charset="0"/>
              </a:rPr>
              <a:t> (2000). رؤية معاصرة لمكملات زينة مستوحاة من المدرسة البنائية لتنمية</a:t>
            </a:r>
            <a:endParaRPr lang="en-US" sz="1000" dirty="0">
              <a:latin typeface="Calibri" panose="020F0502020204030204" pitchFamily="34" charset="0"/>
              <a:ea typeface="Calibri" panose="020F0502020204030204" pitchFamily="34" charset="0"/>
              <a:cs typeface="Arial" panose="020B0604020202020204" pitchFamily="34" charset="0"/>
            </a:endParaRPr>
          </a:p>
          <a:p>
            <a:pPr algn="r" rtl="1"/>
            <a:r>
              <a:rPr lang="ar-SA" sz="1000" dirty="0">
                <a:latin typeface="Times New Roman" panose="02020603050405020304" pitchFamily="18" charset="0"/>
                <a:ea typeface="Calibri" panose="020F0502020204030204" pitchFamily="34" charset="0"/>
                <a:cs typeface="Times New Roman" panose="02020603050405020304" pitchFamily="18" charset="0"/>
              </a:rPr>
              <a:t>القدرة الابتكارية لدى طلاب كلية التربية الفنية، رسالة ماجستير في التربية الفنية، مصر</a:t>
            </a:r>
            <a:r>
              <a:rPr lang="en-US" sz="1000" dirty="0">
                <a:latin typeface="Times New Roman" panose="02020603050405020304" pitchFamily="18" charset="0"/>
                <a:ea typeface="Calibri" panose="020F0502020204030204" pitchFamily="34" charset="0"/>
                <a:cs typeface="Times New Roman" panose="02020603050405020304" pitchFamily="18" charset="0"/>
              </a:rPr>
              <a:t>.</a:t>
            </a:r>
            <a:endParaRPr lang="en-US" sz="1000" dirty="0">
              <a:latin typeface="Times New Roman" panose="02020603050405020304" pitchFamily="18" charset="0"/>
              <a:ea typeface="Times New Roman" panose="02020603050405020304" pitchFamily="18" charset="0"/>
              <a:cs typeface="Simplified Arabic" panose="02020603050405020304" pitchFamily="18" charset="-78"/>
            </a:endParaRPr>
          </a:p>
          <a:p>
            <a:pPr algn="r" rtl="1"/>
            <a:r>
              <a:rPr lang="ar-EG" sz="1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marR="0" lvl="0" indent="-342900" algn="r" rtl="1">
              <a:lnSpc>
                <a:spcPct val="115000"/>
              </a:lnSpc>
              <a:spcBef>
                <a:spcPts val="0"/>
              </a:spcBef>
              <a:spcAft>
                <a:spcPts val="0"/>
              </a:spcAft>
              <a:buFont typeface="+mj-lt"/>
              <a:buAutoNum type="arabicPeriod"/>
            </a:pPr>
            <a:r>
              <a:rPr lang="ar-EG" sz="1000" dirty="0">
                <a:latin typeface="Calibri" panose="020F0502020204030204" pitchFamily="34" charset="0"/>
                <a:ea typeface="Calibri" panose="020F0502020204030204" pitchFamily="34" charset="0"/>
                <a:cs typeface="Times New Roman" panose="02020603050405020304" pitchFamily="18" charset="0"/>
              </a:rPr>
              <a:t>إبراهيم، عبدالله (1996). معرفة الاخر. المغرب: المركز </a:t>
            </a:r>
            <a:r>
              <a:rPr lang="ar-EG" sz="1000" dirty="0" err="1">
                <a:latin typeface="Calibri" panose="020F0502020204030204" pitchFamily="34" charset="0"/>
                <a:ea typeface="Calibri" panose="020F0502020204030204" pitchFamily="34" charset="0"/>
                <a:cs typeface="Times New Roman" panose="02020603050405020304" pitchFamily="18" charset="0"/>
              </a:rPr>
              <a:t>الثقافى</a:t>
            </a:r>
            <a:r>
              <a:rPr lang="ar-EG" sz="1000" dirty="0">
                <a:latin typeface="Calibri" panose="020F0502020204030204" pitchFamily="34" charset="0"/>
                <a:ea typeface="Calibri" panose="020F0502020204030204" pitchFamily="34" charset="0"/>
                <a:cs typeface="Times New Roman" panose="02020603050405020304" pitchFamily="18" charset="0"/>
              </a:rPr>
              <a:t> </a:t>
            </a:r>
            <a:r>
              <a:rPr lang="ar-EG" sz="1000" dirty="0" err="1">
                <a:latin typeface="Calibri" panose="020F0502020204030204" pitchFamily="34" charset="0"/>
                <a:ea typeface="Calibri" panose="020F0502020204030204" pitchFamily="34" charset="0"/>
                <a:cs typeface="Times New Roman" panose="02020603050405020304" pitchFamily="18" charset="0"/>
              </a:rPr>
              <a:t>العربى</a:t>
            </a:r>
            <a:r>
              <a:rPr lang="ar-EG" sz="1000" dirty="0">
                <a:latin typeface="Calibri" panose="020F0502020204030204" pitchFamily="34" charset="0"/>
                <a:ea typeface="Calibri" panose="020F050202020403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mj-lt"/>
              <a:buAutoNum type="arabicPeriod"/>
            </a:pPr>
            <a:r>
              <a:rPr lang="ar-SA" sz="1000" dirty="0">
                <a:latin typeface="Calibri" panose="020F0502020204030204" pitchFamily="34" charset="0"/>
                <a:ea typeface="Calibri" panose="020F0502020204030204" pitchFamily="34" charset="0"/>
                <a:cs typeface="Times New Roman" panose="02020603050405020304" pitchFamily="18" charset="0"/>
              </a:rPr>
              <a:t>جميل، سمير جمال (2007). انعكاسات الثقافة التكنولوجية وتأثيرها على الاتجاهات المستقبلية في التصميم </a:t>
            </a:r>
            <a:r>
              <a:rPr lang="ar-SA" sz="1000" dirty="0" err="1">
                <a:latin typeface="Calibri" panose="020F0502020204030204" pitchFamily="34" charset="0"/>
                <a:ea typeface="Calibri" panose="020F0502020204030204" pitchFamily="34" charset="0"/>
                <a:cs typeface="Times New Roman" panose="02020603050405020304" pitchFamily="18" charset="0"/>
              </a:rPr>
              <a:t>المعمارى</a:t>
            </a:r>
            <a:r>
              <a:rPr lang="ar-SA" sz="1000" dirty="0">
                <a:latin typeface="Calibri" panose="020F0502020204030204" pitchFamily="34" charset="0"/>
                <a:ea typeface="Calibri" panose="020F0502020204030204" pitchFamily="34" charset="0"/>
                <a:cs typeface="Times New Roman" panose="02020603050405020304" pitchFamily="18" charset="0"/>
              </a:rPr>
              <a:t> . مجلة العلوم الهندسية، المجلد 36، عدد 1، جامعة أسيوط.</a:t>
            </a:r>
            <a:endParaRPr lang="en-US" sz="1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ar-EG" sz="1000" dirty="0">
                <a:latin typeface="Calibri" panose="020F0502020204030204" pitchFamily="34" charset="0"/>
                <a:ea typeface="Calibri" panose="020F0502020204030204" pitchFamily="34" charset="0"/>
                <a:cs typeface="Times New Roman" panose="02020603050405020304" pitchFamily="18" charset="0"/>
              </a:rPr>
              <a:t>حمداوي، جميل ( د.ت). نظريات النقد الأدبي في مرحلة ما بعد الحداثة، شبكة </a:t>
            </a:r>
            <a:r>
              <a:rPr lang="ar-EG" sz="1000" dirty="0" err="1">
                <a:latin typeface="Calibri" panose="020F0502020204030204" pitchFamily="34" charset="0"/>
                <a:ea typeface="Calibri" panose="020F0502020204030204" pitchFamily="34" charset="0"/>
                <a:cs typeface="Times New Roman" panose="02020603050405020304" pitchFamily="18" charset="0"/>
              </a:rPr>
              <a:t>الألوكة</a:t>
            </a:r>
            <a:r>
              <a:rPr lang="ar-EG" sz="1000" dirty="0">
                <a:latin typeface="Calibri" panose="020F0502020204030204" pitchFamily="34" charset="0"/>
                <a:ea typeface="Calibri" panose="020F0502020204030204" pitchFamily="34" charset="0"/>
                <a:cs typeface="Times New Roman" panose="02020603050405020304" pitchFamily="18" charset="0"/>
              </a:rPr>
              <a:t>، على الرابط </a:t>
            </a:r>
            <a:endParaRPr lang="en-US" sz="1000" dirty="0">
              <a:latin typeface="Calibri" panose="020F0502020204030204" pitchFamily="34" charset="0"/>
              <a:ea typeface="Calibri" panose="020F0502020204030204" pitchFamily="34" charset="0"/>
              <a:cs typeface="Arial" panose="020B0604020202020204" pitchFamily="34" charset="0"/>
            </a:endParaRPr>
          </a:p>
          <a:p>
            <a:r>
              <a:rPr lang="en-US" sz="1000" u="sng"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hlinkClick r:id="rId2"/>
              </a:rPr>
              <a:t>www.alukah.net/books/files/book_3876/bookfile/nazaryat.pdf</a:t>
            </a:r>
            <a:endParaRPr lang="en-US" sz="1000" dirty="0">
              <a:latin typeface="Times New Roman" panose="02020603050405020304" pitchFamily="18" charset="0"/>
              <a:ea typeface="Times New Roman" panose="02020603050405020304" pitchFamily="18" charset="0"/>
              <a:cs typeface="Simplified Arabic" panose="02020603050405020304" pitchFamily="18" charset="-78"/>
            </a:endParaRPr>
          </a:p>
          <a:p>
            <a:pPr algn="r" rtl="1"/>
            <a:r>
              <a:rPr lang="ar-EG" sz="1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marR="0" lvl="0" indent="-342900" algn="r" rtl="1">
              <a:lnSpc>
                <a:spcPct val="115000"/>
              </a:lnSpc>
              <a:spcBef>
                <a:spcPts val="0"/>
              </a:spcBef>
              <a:spcAft>
                <a:spcPts val="1000"/>
              </a:spcAft>
              <a:buFont typeface="+mj-lt"/>
              <a:buAutoNum type="arabicPeriod"/>
            </a:pPr>
            <a:r>
              <a:rPr lang="ar-SA" sz="1000" dirty="0">
                <a:latin typeface="Calibri" panose="020F0502020204030204" pitchFamily="34" charset="0"/>
                <a:ea typeface="Calibri" panose="020F0502020204030204" pitchFamily="34" charset="0"/>
                <a:cs typeface="Times New Roman" panose="02020603050405020304" pitchFamily="18" charset="0"/>
              </a:rPr>
              <a:t>خليل، نادية محمود محمد (1997). </a:t>
            </a:r>
            <a:r>
              <a:rPr lang="ar-SA" sz="1000" dirty="0" err="1">
                <a:latin typeface="Calibri" panose="020F0502020204030204" pitchFamily="34" charset="0"/>
                <a:ea typeface="Calibri" panose="020F0502020204030204" pitchFamily="34" charset="0"/>
                <a:cs typeface="Times New Roman" panose="02020603050405020304" pitchFamily="18" charset="0"/>
              </a:rPr>
              <a:t>إستلهام</a:t>
            </a:r>
            <a:r>
              <a:rPr lang="ar-SA" sz="1000" dirty="0">
                <a:latin typeface="Calibri" panose="020F0502020204030204" pitchFamily="34" charset="0"/>
                <a:ea typeface="Calibri" panose="020F0502020204030204" pitchFamily="34" charset="0"/>
                <a:cs typeface="Times New Roman" panose="02020603050405020304" pitchFamily="18" charset="0"/>
              </a:rPr>
              <a:t> مقومات الفن الشعبي في عمل مكملات الزى </a:t>
            </a:r>
            <a:r>
              <a:rPr lang="ar-SA" sz="1000" dirty="0" err="1">
                <a:latin typeface="Calibri" panose="020F0502020204030204" pitchFamily="34" charset="0"/>
                <a:ea typeface="Calibri" panose="020F0502020204030204" pitchFamily="34" charset="0"/>
                <a:cs typeface="Times New Roman" panose="02020603050405020304" pitchFamily="18" charset="0"/>
              </a:rPr>
              <a:t>والزينه</a:t>
            </a:r>
            <a:r>
              <a:rPr lang="ar-SA" sz="1000" dirty="0">
                <a:latin typeface="Calibri" panose="020F0502020204030204" pitchFamily="34" charset="0"/>
                <a:ea typeface="Calibri" panose="020F0502020204030204" pitchFamily="34" charset="0"/>
                <a:cs typeface="Times New Roman" panose="02020603050405020304" pitchFamily="18" charset="0"/>
              </a:rPr>
              <a:t> ، رسالة</a:t>
            </a:r>
            <a:endParaRPr lang="en-US" sz="1000" dirty="0">
              <a:latin typeface="Calibri" panose="020F0502020204030204" pitchFamily="34" charset="0"/>
              <a:ea typeface="Calibri" panose="020F0502020204030204" pitchFamily="34" charset="0"/>
              <a:cs typeface="Arial" panose="020B0604020202020204" pitchFamily="34" charset="0"/>
            </a:endParaRPr>
          </a:p>
          <a:p>
            <a:pPr algn="r" rtl="1"/>
            <a:r>
              <a:rPr lang="ar-SA" sz="1000" dirty="0">
                <a:latin typeface="Times New Roman" panose="02020603050405020304" pitchFamily="18" charset="0"/>
                <a:ea typeface="Calibri" panose="020F0502020204030204" pitchFamily="34" charset="0"/>
                <a:cs typeface="Times New Roman" panose="02020603050405020304" pitchFamily="18" charset="0"/>
              </a:rPr>
              <a:t>              ماجستير في الاقتصاد </a:t>
            </a:r>
            <a:r>
              <a:rPr lang="ar-SA" sz="1000" dirty="0" err="1">
                <a:latin typeface="Times New Roman" panose="02020603050405020304" pitchFamily="18" charset="0"/>
                <a:ea typeface="Calibri" panose="020F0502020204030204" pitchFamily="34" charset="0"/>
                <a:cs typeface="Times New Roman" panose="02020603050405020304" pitchFamily="18" charset="0"/>
              </a:rPr>
              <a:t>المترلي</a:t>
            </a:r>
            <a:r>
              <a:rPr lang="en-US" sz="1000" dirty="0">
                <a:latin typeface="Times New Roman" panose="02020603050405020304" pitchFamily="18" charset="0"/>
                <a:ea typeface="Calibri" panose="020F0502020204030204" pitchFamily="34" charset="0"/>
                <a:cs typeface="Times New Roman" panose="02020603050405020304" pitchFamily="18" charset="0"/>
              </a:rPr>
              <a:t> .</a:t>
            </a:r>
            <a:r>
              <a:rPr lang="ar-SA" sz="1000" dirty="0">
                <a:latin typeface="Times New Roman" panose="02020603050405020304" pitchFamily="18" charset="0"/>
                <a:ea typeface="Calibri" panose="020F0502020204030204" pitchFamily="34" charset="0"/>
                <a:cs typeface="Times New Roman" panose="02020603050405020304" pitchFamily="18" charset="0"/>
              </a:rPr>
              <a:t>، كلية الاقتصاد </a:t>
            </a:r>
            <a:r>
              <a:rPr lang="ar-SA" sz="1000" dirty="0" err="1">
                <a:latin typeface="Times New Roman" panose="02020603050405020304" pitchFamily="18" charset="0"/>
                <a:ea typeface="Calibri" panose="020F0502020204030204" pitchFamily="34" charset="0"/>
                <a:cs typeface="Times New Roman" panose="02020603050405020304" pitchFamily="18" charset="0"/>
              </a:rPr>
              <a:t>المترلي</a:t>
            </a:r>
            <a:r>
              <a:rPr lang="ar-SA" sz="1000" dirty="0">
                <a:latin typeface="Times New Roman" panose="02020603050405020304" pitchFamily="18" charset="0"/>
                <a:ea typeface="Calibri" panose="020F0502020204030204" pitchFamily="34" charset="0"/>
                <a:cs typeface="Times New Roman" panose="02020603050405020304" pitchFamily="18" charset="0"/>
              </a:rPr>
              <a:t>، جامعة حلوان ، مصر</a:t>
            </a:r>
            <a:r>
              <a:rPr lang="en-US" sz="1000" dirty="0">
                <a:latin typeface="Times New Roman" panose="02020603050405020304" pitchFamily="18" charset="0"/>
                <a:ea typeface="Calibri" panose="020F0502020204030204" pitchFamily="34" charset="0"/>
                <a:cs typeface="Times New Roman" panose="02020603050405020304" pitchFamily="18" charset="0"/>
              </a:rPr>
              <a:t>.</a:t>
            </a:r>
            <a:endParaRPr lang="en-US" sz="1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marR="0" lvl="0" indent="-342900" algn="r" rtl="1">
              <a:lnSpc>
                <a:spcPct val="115000"/>
              </a:lnSpc>
              <a:spcBef>
                <a:spcPts val="0"/>
              </a:spcBef>
              <a:spcAft>
                <a:spcPts val="0"/>
              </a:spcAft>
              <a:buFont typeface="+mj-lt"/>
              <a:buAutoNum type="arabicPeriod"/>
            </a:pPr>
            <a:r>
              <a:rPr lang="ar-SA" sz="1000" dirty="0">
                <a:latin typeface="Calibri" panose="020F0502020204030204" pitchFamily="34" charset="0"/>
                <a:ea typeface="Calibri" panose="020F0502020204030204" pitchFamily="34" charset="0"/>
                <a:cs typeface="Times New Roman" panose="02020603050405020304" pitchFamily="18" charset="0"/>
              </a:rPr>
              <a:t>زكريا، محمد (1990). أثر التكعيبية في فن النحت المعاصر. رسالة دكتوراه غير منشورة، كلية الفنون الجميلة، جامعة حلوان، مصر.</a:t>
            </a:r>
            <a:endParaRPr lang="en-US" sz="1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mj-lt"/>
              <a:buAutoNum type="arabicPeriod"/>
            </a:pPr>
            <a:r>
              <a:rPr lang="ar-SA" sz="1000" dirty="0">
                <a:latin typeface="Calibri" panose="020F0502020204030204" pitchFamily="34" charset="0"/>
                <a:ea typeface="Calibri" panose="020F0502020204030204" pitchFamily="34" charset="0"/>
                <a:cs typeface="Times New Roman" panose="02020603050405020304" pitchFamily="18" charset="0"/>
              </a:rPr>
              <a:t>سالم، محمد (2004). فلسفة التفكيك عند جاك </a:t>
            </a:r>
            <a:r>
              <a:rPr lang="ar-SA" sz="1000" dirty="0" err="1">
                <a:latin typeface="Calibri" panose="020F0502020204030204" pitchFamily="34" charset="0"/>
                <a:ea typeface="Calibri" panose="020F0502020204030204" pitchFamily="34" charset="0"/>
                <a:cs typeface="Times New Roman" panose="02020603050405020304" pitchFamily="18" charset="0"/>
              </a:rPr>
              <a:t>دريدا</a:t>
            </a:r>
            <a:r>
              <a:rPr lang="ar-SA" sz="1000" dirty="0">
                <a:latin typeface="Calibri" panose="020F0502020204030204" pitchFamily="34" charset="0"/>
                <a:ea typeface="Calibri" panose="020F0502020204030204" pitchFamily="34" charset="0"/>
                <a:cs typeface="Times New Roman" panose="02020603050405020304" pitchFamily="18" charset="0"/>
              </a:rPr>
              <a:t>، بيروت.</a:t>
            </a:r>
            <a:endParaRPr lang="en-US" sz="1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mj-lt"/>
              <a:buAutoNum type="arabicPeriod"/>
            </a:pPr>
            <a:r>
              <a:rPr lang="ar-SA" sz="1000" dirty="0">
                <a:latin typeface="Calibri" panose="020F0502020204030204" pitchFamily="34" charset="0"/>
                <a:ea typeface="Calibri" panose="020F0502020204030204" pitchFamily="34" charset="0"/>
                <a:cs typeface="Times New Roman" panose="02020603050405020304" pitchFamily="18" charset="0"/>
              </a:rPr>
              <a:t>على، خالد على يوسف (2001). العمارة المعاصرة والمردود </a:t>
            </a:r>
            <a:r>
              <a:rPr lang="ar-SA" sz="1000" dirty="0" err="1">
                <a:latin typeface="Calibri" panose="020F0502020204030204" pitchFamily="34" charset="0"/>
                <a:ea typeface="Calibri" panose="020F0502020204030204" pitchFamily="34" charset="0"/>
                <a:cs typeface="Times New Roman" panose="02020603050405020304" pitchFamily="18" charset="0"/>
              </a:rPr>
              <a:t>الفكرى</a:t>
            </a:r>
            <a:r>
              <a:rPr lang="ar-SA" sz="1000" dirty="0">
                <a:latin typeface="Calibri" panose="020F0502020204030204" pitchFamily="34" charset="0"/>
                <a:ea typeface="Calibri" panose="020F0502020204030204" pitchFamily="34" charset="0"/>
                <a:cs typeface="Times New Roman" panose="02020603050405020304" pitchFamily="18" charset="0"/>
              </a:rPr>
              <a:t> </a:t>
            </a:r>
            <a:r>
              <a:rPr lang="ar-SA" sz="1000" dirty="0" err="1">
                <a:latin typeface="Calibri" panose="020F0502020204030204" pitchFamily="34" charset="0"/>
                <a:ea typeface="Calibri" panose="020F0502020204030204" pitchFamily="34" charset="0"/>
                <a:cs typeface="Times New Roman" panose="02020603050405020304" pitchFamily="18" charset="0"/>
              </a:rPr>
              <a:t>والتطبيقى</a:t>
            </a:r>
            <a:r>
              <a:rPr lang="ar-SA" sz="1000" dirty="0">
                <a:latin typeface="Calibri" panose="020F0502020204030204" pitchFamily="34" charset="0"/>
                <a:ea typeface="Calibri" panose="020F0502020204030204" pitchFamily="34" charset="0"/>
                <a:cs typeface="Times New Roman" panose="02020603050405020304" pitchFamily="18" charset="0"/>
              </a:rPr>
              <a:t> على العمارة المصرية المعاصرة- دراسة تحليلية- رسالة ماجستير، قسم العمارة، كلية الهندسة، جامعة أسيوط، مصر.</a:t>
            </a:r>
            <a:endParaRPr lang="en-US" sz="1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mj-lt"/>
              <a:buAutoNum type="arabicPeriod"/>
            </a:pPr>
            <a:r>
              <a:rPr lang="ar-SA" sz="1000" dirty="0" err="1">
                <a:latin typeface="Calibri" panose="020F0502020204030204" pitchFamily="34" charset="0"/>
                <a:ea typeface="Calibri" panose="020F0502020204030204" pitchFamily="34" charset="0"/>
                <a:cs typeface="Times New Roman" panose="02020603050405020304" pitchFamily="18" charset="0"/>
              </a:rPr>
              <a:t>الطاشكندى</a:t>
            </a:r>
            <a:r>
              <a:rPr lang="ar-SA" sz="1000" dirty="0">
                <a:latin typeface="Calibri" panose="020F0502020204030204" pitchFamily="34" charset="0"/>
                <a:ea typeface="Calibri" panose="020F0502020204030204" pitchFamily="34" charset="0"/>
                <a:cs typeface="Times New Roman" panose="02020603050405020304" pitchFamily="18" charset="0"/>
              </a:rPr>
              <a:t>، فرحات (2003). عمارة التفكيك. مجلة عمران، الرياض، العدد 4، سبتمبر.</a:t>
            </a:r>
            <a:endParaRPr lang="en-US" sz="1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mj-lt"/>
              <a:buAutoNum type="arabicPeriod"/>
            </a:pPr>
            <a:r>
              <a:rPr lang="ar-SA" sz="1000" dirty="0" err="1">
                <a:latin typeface="Calibri" panose="020F0502020204030204" pitchFamily="34" charset="0"/>
                <a:ea typeface="Calibri" panose="020F0502020204030204" pitchFamily="34" charset="0"/>
                <a:cs typeface="Times New Roman" panose="02020603050405020304" pitchFamily="18" charset="0"/>
              </a:rPr>
              <a:t>الكردى</a:t>
            </a:r>
            <a:r>
              <a:rPr lang="ar-SA" sz="1000" dirty="0">
                <a:latin typeface="Calibri" panose="020F0502020204030204" pitchFamily="34" charset="0"/>
                <a:ea typeface="Calibri" panose="020F0502020204030204" pitchFamily="34" charset="0"/>
                <a:cs typeface="Times New Roman" panose="02020603050405020304" pitchFamily="18" charset="0"/>
              </a:rPr>
              <a:t>، محمد على (د.ت). </a:t>
            </a:r>
            <a:r>
              <a:rPr lang="ar-SA" sz="1000" dirty="0" err="1">
                <a:latin typeface="Calibri" panose="020F0502020204030204" pitchFamily="34" charset="0"/>
                <a:ea typeface="Calibri" panose="020F0502020204030204" pitchFamily="34" charset="0"/>
                <a:cs typeface="Times New Roman" panose="02020603050405020304" pitchFamily="18" charset="0"/>
              </a:rPr>
              <a:t>دريدا</a:t>
            </a:r>
            <a:r>
              <a:rPr lang="ar-SA" sz="1000" dirty="0">
                <a:latin typeface="Calibri" panose="020F0502020204030204" pitchFamily="34" charset="0"/>
                <a:ea typeface="Calibri" panose="020F0502020204030204" pitchFamily="34" charset="0"/>
                <a:cs typeface="Times New Roman" panose="02020603050405020304" pitchFamily="18" charset="0"/>
              </a:rPr>
              <a:t> والحوار المستحيل. جريدة </a:t>
            </a:r>
            <a:r>
              <a:rPr lang="ar-SA" sz="1000" dirty="0" err="1">
                <a:latin typeface="Calibri" panose="020F0502020204030204" pitchFamily="34" charset="0"/>
                <a:ea typeface="Calibri" panose="020F0502020204030204" pitchFamily="34" charset="0"/>
                <a:cs typeface="Times New Roman" panose="02020603050405020304" pitchFamily="18" charset="0"/>
              </a:rPr>
              <a:t>الهرام</a:t>
            </a:r>
            <a:r>
              <a:rPr lang="ar-SA" sz="1000" dirty="0">
                <a:latin typeface="Calibri" panose="020F0502020204030204" pitchFamily="34" charset="0"/>
                <a:ea typeface="Calibri" panose="020F0502020204030204" pitchFamily="34" charset="0"/>
                <a:cs typeface="Times New Roman" panose="02020603050405020304" pitchFamily="18" charset="0"/>
              </a:rPr>
              <a:t>، القاهرة.</a:t>
            </a:r>
            <a:endParaRPr lang="en-US" sz="1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mj-lt"/>
              <a:buAutoNum type="arabicPeriod"/>
            </a:pPr>
            <a:r>
              <a:rPr lang="ar-SA" sz="1000" dirty="0">
                <a:latin typeface="Calibri" panose="020F0502020204030204" pitchFamily="34" charset="0"/>
                <a:ea typeface="Calibri" panose="020F0502020204030204" pitchFamily="34" charset="0"/>
                <a:cs typeface="Times New Roman" panose="02020603050405020304" pitchFamily="18" charset="0"/>
              </a:rPr>
              <a:t>هدى </a:t>
            </a:r>
            <a:r>
              <a:rPr lang="ar-SA" sz="1000" dirty="0" err="1">
                <a:latin typeface="Calibri" panose="020F0502020204030204" pitchFamily="34" charset="0"/>
                <a:ea typeface="Calibri" panose="020F0502020204030204" pitchFamily="34" charset="0"/>
                <a:cs typeface="Times New Roman" panose="02020603050405020304" pitchFamily="18" charset="0"/>
              </a:rPr>
              <a:t>صدقى</a:t>
            </a:r>
            <a:r>
              <a:rPr lang="ar-SA" sz="1000" dirty="0">
                <a:latin typeface="Calibri" panose="020F0502020204030204" pitchFamily="34" charset="0"/>
                <a:ea typeface="Calibri" panose="020F0502020204030204" pitchFamily="34" charset="0"/>
                <a:cs typeface="Times New Roman" panose="02020603050405020304" pitchFamily="18" charset="0"/>
              </a:rPr>
              <a:t> عبد الفتاح : " الاصالة والمعاصرة " ، بحث مقدم للجنة العلمية الدائمة لكلية الفنون التطبيقية ، ص1 ، 1999.</a:t>
            </a:r>
            <a:endParaRPr lang="en-US" sz="1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ar-SA" sz="1000" dirty="0">
                <a:latin typeface="Calibri" panose="020F0502020204030204" pitchFamily="34" charset="0"/>
                <a:ea typeface="Calibri" panose="020F0502020204030204" pitchFamily="34" charset="0"/>
                <a:cs typeface="Times New Roman" panose="02020603050405020304" pitchFamily="18" charset="0"/>
              </a:rPr>
              <a:t>نورس، كرستوفر ؛ </a:t>
            </a:r>
            <a:r>
              <a:rPr lang="ar-SA" sz="1000" dirty="0" err="1">
                <a:latin typeface="Calibri" panose="020F0502020204030204" pitchFamily="34" charset="0"/>
                <a:ea typeface="Calibri" panose="020F0502020204030204" pitchFamily="34" charset="0"/>
                <a:cs typeface="Times New Roman" panose="02020603050405020304" pitchFamily="18" charset="0"/>
              </a:rPr>
              <a:t>كلر</a:t>
            </a:r>
            <a:r>
              <a:rPr lang="ar-SA" sz="1000" dirty="0">
                <a:latin typeface="Calibri" panose="020F0502020204030204" pitchFamily="34" charset="0"/>
                <a:ea typeface="Calibri" panose="020F0502020204030204" pitchFamily="34" charset="0"/>
                <a:cs typeface="Times New Roman" panose="02020603050405020304" pitchFamily="18" charset="0"/>
              </a:rPr>
              <a:t>، جوناثان وآخرون (2007). البنيوية والتفكيك مداخل نقدية. ترجمة حسام نايل، الأردن: الطبعة العربية.</a:t>
            </a:r>
            <a:endParaRPr lang="en-US" sz="1000" dirty="0">
              <a:latin typeface="Calibri" panose="020F0502020204030204" pitchFamily="34" charset="0"/>
              <a:ea typeface="Calibri" panose="020F0502020204030204" pitchFamily="34" charset="0"/>
              <a:cs typeface="Arial" panose="020B0604020202020204" pitchFamily="34" charset="0"/>
            </a:endParaRPr>
          </a:p>
          <a:p>
            <a:pPr algn="r" rtl="1"/>
            <a:r>
              <a:rPr lang="ar-SA" sz="1000" b="1" dirty="0">
                <a:latin typeface="Times New Roman" panose="02020603050405020304" pitchFamily="18" charset="0"/>
                <a:ea typeface="Times New Roman" panose="02020603050405020304" pitchFamily="18" charset="0"/>
                <a:cs typeface="Times New Roman" panose="02020603050405020304" pitchFamily="18" charset="0"/>
              </a:rPr>
              <a:t>ثانياً: المراجع الأجنبية:</a:t>
            </a:r>
            <a:endParaRPr lang="en-US" sz="1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nSpc>
                <a:spcPct val="115000"/>
              </a:lnSpc>
              <a:spcAft>
                <a:spcPts val="1000"/>
              </a:spcAft>
              <a:buFont typeface="+mj-lt"/>
              <a:buAutoNum type="arabicPeriod"/>
            </a:pPr>
            <a:r>
              <a:rPr lang="en-US" sz="1000" dirty="0">
                <a:latin typeface="Times New Roman" panose="02020603050405020304" pitchFamily="18" charset="0"/>
                <a:ea typeface="Calibri" panose="020F0502020204030204" pitchFamily="34" charset="0"/>
                <a:cs typeface="Arial" panose="020B0604020202020204" pitchFamily="34" charset="0"/>
              </a:rPr>
              <a:t>Alissa de </a:t>
            </a:r>
            <a:r>
              <a:rPr lang="en-US" sz="1000" dirty="0" err="1">
                <a:latin typeface="Times New Roman" panose="02020603050405020304" pitchFamily="18" charset="0"/>
                <a:ea typeface="Calibri" panose="020F0502020204030204" pitchFamily="34" charset="0"/>
                <a:cs typeface="Arial" panose="020B0604020202020204" pitchFamily="34" charset="0"/>
              </a:rPr>
              <a:t>witte</a:t>
            </a:r>
            <a:r>
              <a:rPr lang="en-US" sz="1000" dirty="0">
                <a:latin typeface="Times New Roman" panose="02020603050405020304" pitchFamily="18" charset="0"/>
                <a:ea typeface="Calibri" panose="020F0502020204030204" pitchFamily="34" charset="0"/>
                <a:cs typeface="Arial" panose="020B0604020202020204" pitchFamily="34" charset="0"/>
              </a:rPr>
              <a:t> Paul &amp;  Crouch, M. (2011) .Fashion Forward.1</a:t>
            </a:r>
            <a:r>
              <a:rPr lang="en-US" sz="1000" baseline="30000" dirty="0">
                <a:latin typeface="Times New Roman" panose="02020603050405020304" pitchFamily="18" charset="0"/>
                <a:ea typeface="Calibri" panose="020F0502020204030204" pitchFamily="34" charset="0"/>
                <a:cs typeface="Arial" panose="020B0604020202020204" pitchFamily="34" charset="0"/>
              </a:rPr>
              <a:t>st</a:t>
            </a:r>
            <a:r>
              <a:rPr lang="en-US" sz="1000" dirty="0">
                <a:latin typeface="Times New Roman" panose="02020603050405020304" pitchFamily="18" charset="0"/>
                <a:ea typeface="Calibri" panose="020F0502020204030204" pitchFamily="34" charset="0"/>
                <a:cs typeface="Arial" panose="020B0604020202020204" pitchFamily="34" charset="0"/>
              </a:rPr>
              <a:t> Edition, United Kingdom, Oxford, Inter- Disciplinary Press, p15.</a:t>
            </a:r>
            <a:endParaRPr lang="en-US" sz="1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pPr>
            <a:r>
              <a:rPr lang="en-US" sz="1000" dirty="0" err="1">
                <a:latin typeface="Times New Roman" panose="02020603050405020304" pitchFamily="18" charset="0"/>
                <a:ea typeface="Calibri" panose="020F0502020204030204" pitchFamily="34" charset="0"/>
                <a:cs typeface="Arial" panose="020B0604020202020204" pitchFamily="34" charset="0"/>
              </a:rPr>
              <a:t>Asensio</a:t>
            </a:r>
            <a:r>
              <a:rPr lang="en-US" sz="1000" dirty="0">
                <a:latin typeface="Times New Roman" panose="02020603050405020304" pitchFamily="18" charset="0"/>
                <a:ea typeface="Calibri" panose="020F0502020204030204" pitchFamily="34" charset="0"/>
                <a:cs typeface="Arial" panose="020B0604020202020204" pitchFamily="34" charset="0"/>
              </a:rPr>
              <a:t>, N. (2004). Great Architects, Atrium Group, Barcelona, Spain.</a:t>
            </a:r>
            <a:endParaRPr lang="en-US" sz="1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pPr>
            <a:r>
              <a:rPr lang="en-US" sz="1000" dirty="0" err="1">
                <a:latin typeface="Times New Roman" panose="02020603050405020304" pitchFamily="18" charset="0"/>
                <a:ea typeface="Calibri" panose="020F0502020204030204" pitchFamily="34" charset="0"/>
                <a:cs typeface="Arial" panose="020B0604020202020204" pitchFamily="34" charset="0"/>
              </a:rPr>
              <a:t>Gorden</a:t>
            </a:r>
            <a:r>
              <a:rPr lang="en-US" sz="1000" dirty="0">
                <a:latin typeface="Times New Roman" panose="02020603050405020304" pitchFamily="18" charset="0"/>
                <a:ea typeface="Calibri" panose="020F0502020204030204" pitchFamily="34" charset="0"/>
                <a:cs typeface="Arial" panose="020B0604020202020204" pitchFamily="34" charset="0"/>
              </a:rPr>
              <a:t> Graham (2005). Philosophy of the arts. 3</a:t>
            </a:r>
            <a:r>
              <a:rPr lang="en-US" sz="1000" baseline="30000" dirty="0">
                <a:latin typeface="Times New Roman" panose="02020603050405020304" pitchFamily="18" charset="0"/>
                <a:ea typeface="Calibri" panose="020F0502020204030204" pitchFamily="34" charset="0"/>
                <a:cs typeface="Arial" panose="020B0604020202020204" pitchFamily="34" charset="0"/>
              </a:rPr>
              <a:t>rd</a:t>
            </a:r>
            <a:r>
              <a:rPr lang="en-US" sz="1000" dirty="0">
                <a:latin typeface="Times New Roman" panose="02020603050405020304" pitchFamily="18" charset="0"/>
                <a:ea typeface="Calibri" panose="020F0502020204030204" pitchFamily="34" charset="0"/>
                <a:cs typeface="Arial" panose="020B0604020202020204" pitchFamily="34" charset="0"/>
              </a:rPr>
              <a:t> edition, Routledge, USA.p239</a:t>
            </a:r>
            <a:endParaRPr lang="en-US" sz="1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90000"/>
              </a:lnSpc>
              <a:spcAft>
                <a:spcPts val="1000"/>
              </a:spcAft>
              <a:buFont typeface="+mj-lt"/>
              <a:buAutoNum type="arabicPeriod"/>
            </a:pPr>
            <a:r>
              <a:rPr lang="en-US" sz="1000" dirty="0">
                <a:latin typeface="Times New Roman" panose="02020603050405020304" pitchFamily="18" charset="0"/>
                <a:ea typeface="Calibri" panose="020F0502020204030204" pitchFamily="34" charset="0"/>
                <a:cs typeface="Arial" panose="020B0604020202020204" pitchFamily="34" charset="0"/>
              </a:rPr>
              <a:t>Iris Murdoch, Metaphysics As A Guide to Morals, Published by Penguin Books. U.K. 1992, P.185.</a:t>
            </a:r>
            <a:endParaRPr lang="en-US" sz="1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pPr>
            <a:r>
              <a:rPr lang="en-US" sz="1000" dirty="0">
                <a:latin typeface="Times New Roman" panose="02020603050405020304" pitchFamily="18" charset="0"/>
                <a:ea typeface="Calibri" panose="020F0502020204030204" pitchFamily="34" charset="0"/>
                <a:cs typeface="Arial" panose="020B0604020202020204" pitchFamily="34" charset="0"/>
              </a:rPr>
              <a:t>Joseph, London, </a:t>
            </a:r>
            <a:r>
              <a:rPr lang="en-US" sz="1000" dirty="0" err="1">
                <a:latin typeface="Times New Roman" panose="02020603050405020304" pitchFamily="18" charset="0"/>
                <a:ea typeface="Calibri" panose="020F0502020204030204" pitchFamily="34" charset="0"/>
                <a:cs typeface="Arial" panose="020B0604020202020204" pitchFamily="34" charset="0"/>
              </a:rPr>
              <a:t>Janey</a:t>
            </a:r>
            <a:r>
              <a:rPr lang="en-US" sz="1000" dirty="0">
                <a:latin typeface="Times New Roman" panose="02020603050405020304" pitchFamily="18" charset="0"/>
                <a:ea typeface="Calibri" panose="020F0502020204030204" pitchFamily="34" charset="0"/>
                <a:cs typeface="Arial" panose="020B0604020202020204" pitchFamily="34" charset="0"/>
              </a:rPr>
              <a:t> </a:t>
            </a:r>
            <a:r>
              <a:rPr lang="en-US" sz="1000" dirty="0" err="1">
                <a:latin typeface="Times New Roman" panose="02020603050405020304" pitchFamily="18" charset="0"/>
                <a:ea typeface="Calibri" panose="020F0502020204030204" pitchFamily="34" charset="0"/>
                <a:cs typeface="Arial" panose="020B0604020202020204" pitchFamily="34" charset="0"/>
              </a:rPr>
              <a:t>Ironside</a:t>
            </a:r>
            <a:r>
              <a:rPr lang="en-US" sz="1000" dirty="0">
                <a:latin typeface="Times New Roman" panose="02020603050405020304" pitchFamily="18" charset="0"/>
                <a:ea typeface="Calibri" panose="020F0502020204030204" pitchFamily="34" charset="0"/>
                <a:cs typeface="Arial" panose="020B0604020202020204" pitchFamily="34" charset="0"/>
              </a:rPr>
              <a:t> </a:t>
            </a:r>
            <a:r>
              <a:rPr lang="en-US" sz="1000" dirty="0" err="1">
                <a:latin typeface="Times New Roman" panose="02020603050405020304" pitchFamily="18" charset="0"/>
                <a:ea typeface="Calibri" panose="020F0502020204030204" pitchFamily="34" charset="0"/>
                <a:cs typeface="Arial" panose="020B0604020202020204" pitchFamily="34" charset="0"/>
              </a:rPr>
              <a:t>Frca</a:t>
            </a:r>
            <a:r>
              <a:rPr lang="en-US" sz="1000" dirty="0">
                <a:latin typeface="Times New Roman" panose="02020603050405020304" pitchFamily="18" charset="0"/>
                <a:ea typeface="Calibri" panose="020F0502020204030204" pitchFamily="34" charset="0"/>
                <a:cs typeface="Arial" panose="020B0604020202020204" pitchFamily="34" charset="0"/>
              </a:rPr>
              <a:t> (1968). A fashion alphabet,p.104,Michael</a:t>
            </a:r>
            <a:endParaRPr lang="en-US" sz="1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pPr>
            <a:r>
              <a:rPr lang="en-US" sz="1000" dirty="0" err="1">
                <a:latin typeface="Times New Roman" panose="02020603050405020304" pitchFamily="18" charset="0"/>
                <a:ea typeface="Calibri" panose="020F0502020204030204" pitchFamily="34" charset="0"/>
                <a:cs typeface="Arial" panose="020B0604020202020204" pitchFamily="34" charset="0"/>
              </a:rPr>
              <a:t>Konemann</a:t>
            </a:r>
            <a:r>
              <a:rPr lang="en-US" sz="1000" dirty="0">
                <a:latin typeface="Times New Roman" panose="02020603050405020304" pitchFamily="18" charset="0"/>
                <a:ea typeface="Calibri" panose="020F0502020204030204" pitchFamily="34" charset="0"/>
                <a:cs typeface="Arial" panose="020B0604020202020204" pitchFamily="34" charset="0"/>
              </a:rPr>
              <a:t> (1993).the story of architecture from antiquity to the present, imago publishing L.T.D, </a:t>
            </a:r>
            <a:r>
              <a:rPr lang="en-US" sz="1000" dirty="0" err="1">
                <a:latin typeface="Times New Roman" panose="02020603050405020304" pitchFamily="18" charset="0"/>
                <a:ea typeface="Calibri" panose="020F0502020204030204" pitchFamily="34" charset="0"/>
                <a:cs typeface="Arial" panose="020B0604020202020204" pitchFamily="34" charset="0"/>
              </a:rPr>
              <a:t>hong</a:t>
            </a:r>
            <a:r>
              <a:rPr lang="en-US" sz="1000" dirty="0">
                <a:latin typeface="Times New Roman" panose="02020603050405020304" pitchFamily="18" charset="0"/>
                <a:ea typeface="Calibri" panose="020F0502020204030204" pitchFamily="34" charset="0"/>
                <a:cs typeface="Arial" panose="020B0604020202020204" pitchFamily="34" charset="0"/>
              </a:rPr>
              <a:t> </a:t>
            </a:r>
            <a:r>
              <a:rPr lang="en-US" sz="1000" dirty="0" err="1">
                <a:latin typeface="Times New Roman" panose="02020603050405020304" pitchFamily="18" charset="0"/>
                <a:ea typeface="Calibri" panose="020F0502020204030204" pitchFamily="34" charset="0"/>
                <a:cs typeface="Arial" panose="020B0604020202020204" pitchFamily="34" charset="0"/>
              </a:rPr>
              <a:t>kong</a:t>
            </a:r>
            <a:r>
              <a:rPr lang="en-US" sz="1000" dirty="0">
                <a:latin typeface="Times New Roman" panose="02020603050405020304" pitchFamily="18" charset="0"/>
                <a:ea typeface="Calibri" panose="020F0502020204030204" pitchFamily="34" charset="0"/>
                <a:cs typeface="Arial" panose="020B0604020202020204" pitchFamily="34" charset="0"/>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pPr>
            <a:r>
              <a:rPr lang="en-US" sz="1000" dirty="0" err="1">
                <a:latin typeface="Times New Roman" panose="02020603050405020304" pitchFamily="18" charset="0"/>
                <a:ea typeface="Calibri" panose="020F0502020204030204" pitchFamily="34" charset="0"/>
                <a:cs typeface="Arial" panose="020B0604020202020204" pitchFamily="34" charset="0"/>
              </a:rPr>
              <a:t>Mieke</a:t>
            </a:r>
            <a:r>
              <a:rPr lang="en-US" sz="1000" dirty="0">
                <a:latin typeface="Times New Roman" panose="02020603050405020304" pitchFamily="18" charset="0"/>
                <a:ea typeface="Calibri" panose="020F0502020204030204" pitchFamily="34" charset="0"/>
                <a:cs typeface="Arial" panose="020B0604020202020204" pitchFamily="34" charset="0"/>
              </a:rPr>
              <a:t> Bel (1994).Light in Panting, Dis- </a:t>
            </a:r>
            <a:r>
              <a:rPr lang="en-US" sz="1000" dirty="0" err="1">
                <a:latin typeface="Times New Roman" panose="02020603050405020304" pitchFamily="18" charset="0"/>
                <a:ea typeface="Calibri" panose="020F0502020204030204" pitchFamily="34" charset="0"/>
                <a:cs typeface="Arial" panose="020B0604020202020204" pitchFamily="34" charset="0"/>
              </a:rPr>
              <a:t>seminating</a:t>
            </a:r>
            <a:r>
              <a:rPr lang="en-US" sz="1000" dirty="0">
                <a:latin typeface="Times New Roman" panose="02020603050405020304" pitchFamily="18" charset="0"/>
                <a:ea typeface="Calibri" panose="020F0502020204030204" pitchFamily="34" charset="0"/>
                <a:cs typeface="Arial" panose="020B0604020202020204" pitchFamily="34" charset="0"/>
              </a:rPr>
              <a:t> Art History –Cambridge University Press, P37:50.</a:t>
            </a:r>
            <a:endParaRPr lang="en-US" sz="1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pPr>
            <a:r>
              <a:rPr lang="en-US" sz="1000" dirty="0" err="1">
                <a:latin typeface="Times New Roman" panose="02020603050405020304" pitchFamily="18" charset="0"/>
                <a:ea typeface="Calibri" panose="020F0502020204030204" pitchFamily="34" charset="0"/>
                <a:cs typeface="Arial" panose="020B0604020202020204" pitchFamily="34" charset="0"/>
              </a:rPr>
              <a:t>Parrinder</a:t>
            </a:r>
            <a:r>
              <a:rPr lang="en-US" sz="1000" dirty="0">
                <a:latin typeface="Times New Roman" panose="02020603050405020304" pitchFamily="18" charset="0"/>
                <a:ea typeface="Calibri" panose="020F0502020204030204" pitchFamily="34" charset="0"/>
                <a:cs typeface="Arial" panose="020B0604020202020204" pitchFamily="34" charset="0"/>
              </a:rPr>
              <a:t>, Geoffrey (1969). Mythologies Africans – </a:t>
            </a:r>
            <a:r>
              <a:rPr lang="en-US" sz="1000" dirty="0" err="1">
                <a:latin typeface="Times New Roman" panose="02020603050405020304" pitchFamily="18" charset="0"/>
                <a:ea typeface="Calibri" panose="020F0502020204030204" pitchFamily="34" charset="0"/>
                <a:cs typeface="Arial" panose="020B0604020202020204" pitchFamily="34" charset="0"/>
              </a:rPr>
              <a:t>Ogege</a:t>
            </a:r>
            <a:r>
              <a:rPr lang="en-US" sz="1000" dirty="0">
                <a:latin typeface="Times New Roman" panose="02020603050405020304" pitchFamily="18" charset="0"/>
                <a:ea typeface="Calibri" panose="020F0502020204030204" pitchFamily="34" charset="0"/>
                <a:cs typeface="Arial" panose="020B0604020202020204" pitchFamily="34" charset="0"/>
              </a:rPr>
              <a:t> Press – Pairs, p53</a:t>
            </a:r>
            <a:endParaRPr lang="en-US" sz="1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pPr>
            <a:r>
              <a:rPr lang="en-US" sz="1000" dirty="0">
                <a:latin typeface="Times New Roman" panose="02020603050405020304" pitchFamily="18" charset="0"/>
                <a:ea typeface="Calibri" panose="020F0502020204030204" pitchFamily="34" charset="0"/>
                <a:cs typeface="Arial" panose="020B0604020202020204" pitchFamily="34" charset="0"/>
              </a:rPr>
              <a:t>Steel, </a:t>
            </a:r>
            <a:r>
              <a:rPr lang="en-US" sz="1000" dirty="0" err="1">
                <a:latin typeface="Times New Roman" panose="02020603050405020304" pitchFamily="18" charset="0"/>
                <a:ea typeface="Calibri" panose="020F0502020204030204" pitchFamily="34" charset="0"/>
                <a:cs typeface="Arial" panose="020B0604020202020204" pitchFamily="34" charset="0"/>
              </a:rPr>
              <a:t>james</a:t>
            </a:r>
            <a:r>
              <a:rPr lang="en-US" sz="1000" dirty="0">
                <a:latin typeface="Times New Roman" panose="02020603050405020304" pitchFamily="18" charset="0"/>
                <a:ea typeface="Calibri" panose="020F0502020204030204" pitchFamily="34" charset="0"/>
                <a:cs typeface="Arial" panose="020B0604020202020204" pitchFamily="34" charset="0"/>
              </a:rPr>
              <a:t>(2001). Architecture today, </a:t>
            </a:r>
            <a:r>
              <a:rPr lang="en-US" sz="1000" dirty="0" err="1">
                <a:latin typeface="Times New Roman" panose="02020603050405020304" pitchFamily="18" charset="0"/>
                <a:ea typeface="Calibri" panose="020F0502020204030204" pitchFamily="34" charset="0"/>
                <a:cs typeface="Arial" panose="020B0604020202020204" pitchFamily="34" charset="0"/>
              </a:rPr>
              <a:t>phaidon</a:t>
            </a:r>
            <a:r>
              <a:rPr lang="en-US" sz="1000" dirty="0">
                <a:latin typeface="Times New Roman" panose="02020603050405020304" pitchFamily="18" charset="0"/>
                <a:ea typeface="Calibri" panose="020F0502020204030204" pitchFamily="34" charset="0"/>
                <a:cs typeface="Arial" panose="020B0604020202020204" pitchFamily="34" charset="0"/>
              </a:rPr>
              <a:t> press </a:t>
            </a:r>
            <a:r>
              <a:rPr lang="en-US" sz="1000" dirty="0" err="1">
                <a:latin typeface="Times New Roman" panose="02020603050405020304" pitchFamily="18" charset="0"/>
                <a:ea typeface="Calibri" panose="020F0502020204030204" pitchFamily="34" charset="0"/>
                <a:cs typeface="Arial" panose="020B0604020202020204" pitchFamily="34" charset="0"/>
              </a:rPr>
              <a:t>inc</a:t>
            </a:r>
            <a:r>
              <a:rPr lang="en-US" sz="1000" dirty="0">
                <a:latin typeface="Times New Roman" panose="02020603050405020304" pitchFamily="18" charset="0"/>
                <a:ea typeface="Calibri" panose="020F0502020204030204" pitchFamily="34" charset="0"/>
                <a:cs typeface="Arial" panose="020B0604020202020204" pitchFamily="34" charset="0"/>
              </a:rPr>
              <a:t>, new York</a:t>
            </a:r>
            <a:endParaRPr lang="en-US" sz="1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pPr>
            <a:r>
              <a:rPr lang="en-US" sz="1000" dirty="0">
                <a:latin typeface="Times New Roman" panose="02020603050405020304" pitchFamily="18" charset="0"/>
                <a:ea typeface="Calibri" panose="020F0502020204030204" pitchFamily="34" charset="0"/>
                <a:cs typeface="Arial" panose="020B0604020202020204" pitchFamily="34" charset="0"/>
              </a:rPr>
              <a:t>Thayer, C  (1997) . Accent on accessories . Institute of agriculture and </a:t>
            </a:r>
            <a:r>
              <a:rPr lang="en-US" sz="1000" dirty="0" err="1">
                <a:latin typeface="Times New Roman" panose="02020603050405020304" pitchFamily="18" charset="0"/>
                <a:ea typeface="Calibri" panose="020F0502020204030204" pitchFamily="34" charset="0"/>
                <a:cs typeface="Arial" panose="020B0604020202020204" pitchFamily="34" charset="0"/>
              </a:rPr>
              <a:t>natration</a:t>
            </a:r>
            <a:r>
              <a:rPr lang="en-US" sz="1000" dirty="0">
                <a:latin typeface="Times New Roman" panose="02020603050405020304" pitchFamily="18" charset="0"/>
                <a:ea typeface="Calibri" panose="020F0502020204030204" pitchFamily="34" charset="0"/>
                <a:cs typeface="Arial" panose="020B0604020202020204" pitchFamily="34" charset="0"/>
              </a:rPr>
              <a:t> resources ,university of Nebraska, Lincoln .</a:t>
            </a:r>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195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6345" y="425780"/>
            <a:ext cx="10478814" cy="5632311"/>
          </a:xfrm>
          <a:prstGeom prst="rect">
            <a:avLst/>
          </a:prstGeom>
        </p:spPr>
        <p:txBody>
          <a:bodyPr wrap="square">
            <a:spAutoFit/>
          </a:bodyPr>
          <a:lstStyle/>
          <a:p>
            <a:pPr algn="r" rtl="1">
              <a:lnSpc>
                <a:spcPct val="150000"/>
              </a:lnSpc>
            </a:pPr>
            <a:endParaRPr lang="en-US" sz="2400" b="1" dirty="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50000"/>
              </a:lnSpc>
            </a:pPr>
            <a:r>
              <a:rPr lang="ar-EG" sz="2400" b="1" dirty="0">
                <a:latin typeface="Times New Roman" panose="02020603050405020304" pitchFamily="18" charset="0"/>
                <a:ea typeface="Times New Roman" panose="02020603050405020304" pitchFamily="18" charset="0"/>
                <a:cs typeface="Times New Roman" panose="02020603050405020304" pitchFamily="18" charset="0"/>
              </a:rPr>
              <a:t>وتتضمن مكملات الملابس  القطع المصاحبة </a:t>
            </a:r>
            <a:r>
              <a:rPr lang="ar-EG" sz="2400" b="1" dirty="0" err="1">
                <a:latin typeface="Times New Roman" panose="02020603050405020304" pitchFamily="18" charset="0"/>
                <a:ea typeface="Times New Roman" panose="02020603050405020304" pitchFamily="18" charset="0"/>
                <a:cs typeface="Times New Roman" panose="02020603050405020304" pitchFamily="18" charset="0"/>
              </a:rPr>
              <a:t>التى</a:t>
            </a:r>
            <a:r>
              <a:rPr lang="ar-EG" sz="2400" b="1" dirty="0">
                <a:latin typeface="Times New Roman" panose="02020603050405020304" pitchFamily="18" charset="0"/>
                <a:ea typeface="Times New Roman" panose="02020603050405020304" pitchFamily="18" charset="0"/>
                <a:cs typeface="Times New Roman" panose="02020603050405020304" pitchFamily="18" charset="0"/>
              </a:rPr>
              <a:t> تضفى تأثير على الأزياء وتجعلها اكثر أناقة، كحقائب اليد، الأحزمة، الأوشحة، الحلى بأنواعها، وقد استخدمت خامات متعددة وغير مألوفة في صنعها، فاستخدمت المعادن المختلفة الثمن، الأحجار الكريمة ونصف الكريمة، الخشب، الخزف، العظام، الجلود، الأقمشة، الحبال، الريش، الأسلاك المعدنية، بذور الثمار، الخرز وغيرها، وتوليف الخامات </a:t>
            </a:r>
            <a:r>
              <a:rPr lang="ar-EG" sz="2400" b="1" dirty="0" err="1">
                <a:latin typeface="Times New Roman" panose="02020603050405020304" pitchFamily="18" charset="0"/>
                <a:ea typeface="Times New Roman" panose="02020603050405020304" pitchFamily="18" charset="0"/>
                <a:cs typeface="Times New Roman" panose="02020603050405020304" pitchFamily="18" charset="0"/>
              </a:rPr>
              <a:t>فى</a:t>
            </a:r>
            <a:r>
              <a:rPr lang="ar-EG" sz="2400" b="1" dirty="0">
                <a:latin typeface="Times New Roman" panose="02020603050405020304" pitchFamily="18" charset="0"/>
                <a:ea typeface="Times New Roman" panose="02020603050405020304" pitchFamily="18" charset="0"/>
                <a:cs typeface="Times New Roman" panose="02020603050405020304" pitchFamily="18" charset="0"/>
              </a:rPr>
              <a:t> مكملات </a:t>
            </a:r>
            <a:r>
              <a:rPr lang="ar-EG" sz="2400" b="1" dirty="0" err="1">
                <a:latin typeface="Times New Roman" panose="02020603050405020304" pitchFamily="18" charset="0"/>
                <a:ea typeface="Times New Roman" panose="02020603050405020304" pitchFamily="18" charset="0"/>
                <a:cs typeface="Times New Roman" panose="02020603050405020304" pitchFamily="18" charset="0"/>
              </a:rPr>
              <a:t>الزينه</a:t>
            </a:r>
            <a:r>
              <a:rPr lang="ar-EG" sz="2400" b="1" dirty="0">
                <a:latin typeface="Times New Roman" panose="02020603050405020304" pitchFamily="18" charset="0"/>
                <a:ea typeface="Times New Roman" panose="02020603050405020304" pitchFamily="18" charset="0"/>
                <a:cs typeface="Times New Roman" panose="02020603050405020304" pitchFamily="18" charset="0"/>
              </a:rPr>
              <a:t> يقوم اساسا على تجميع اكثر من خامة </a:t>
            </a:r>
            <a:r>
              <a:rPr lang="ar-EG" sz="2400" b="1" dirty="0" err="1">
                <a:latin typeface="Times New Roman" panose="02020603050405020304" pitchFamily="18" charset="0"/>
                <a:ea typeface="Times New Roman" panose="02020603050405020304" pitchFamily="18" charset="0"/>
                <a:cs typeface="Times New Roman" panose="02020603050405020304" pitchFamily="18" charset="0"/>
              </a:rPr>
              <a:t>فى</a:t>
            </a:r>
            <a:r>
              <a:rPr lang="ar-EG" sz="2400" b="1" dirty="0">
                <a:latin typeface="Times New Roman" panose="02020603050405020304" pitchFamily="18" charset="0"/>
                <a:ea typeface="Times New Roman" panose="02020603050405020304" pitchFamily="18" charset="0"/>
                <a:cs typeface="Times New Roman" panose="02020603050405020304" pitchFamily="18" charset="0"/>
              </a:rPr>
              <a:t> العمل الواحد مع مراعاة التناسق بين طبيعة كل منها، وبتنظيم مبدع وجذاب للأقمشة والالوان، ومزج غير مألوف للخامات يمكن ابتكار قطعة من مكملات الزينة تعبر عن التفرد والتميز </a:t>
            </a:r>
            <a:r>
              <a:rPr lang="ar-EG" sz="2400" b="1" dirty="0" err="1">
                <a:latin typeface="Times New Roman" panose="02020603050405020304" pitchFamily="18" charset="0"/>
                <a:ea typeface="Times New Roman" panose="02020603050405020304" pitchFamily="18" charset="0"/>
                <a:cs typeface="Times New Roman" panose="02020603050405020304" pitchFamily="18" charset="0"/>
              </a:rPr>
              <a:t>الشخصى</a:t>
            </a:r>
            <a:r>
              <a:rPr lang="ar-EG" sz="2400" b="1" dirty="0">
                <a:latin typeface="Times New Roman" panose="02020603050405020304" pitchFamily="18" charset="0"/>
                <a:ea typeface="Times New Roman" panose="02020603050405020304" pitchFamily="18" charset="0"/>
                <a:cs typeface="Times New Roman" panose="02020603050405020304" pitchFamily="18" charset="0"/>
              </a:rPr>
              <a:t>، ويعتبر تصميم مكملات الزينة أحد مجالات التصميم التي تتميز بطبيعة خاصة، ويتوقف نجاح عملية التصميم علي قدرة المصمم </a:t>
            </a:r>
            <a:r>
              <a:rPr lang="ar-EG" sz="2400" b="1" dirty="0" err="1">
                <a:latin typeface="Times New Roman" panose="02020603050405020304" pitchFamily="18" charset="0"/>
                <a:ea typeface="Times New Roman" panose="02020603050405020304" pitchFamily="18" charset="0"/>
                <a:cs typeface="Times New Roman" panose="02020603050405020304" pitchFamily="18" charset="0"/>
              </a:rPr>
              <a:t>لادراك</a:t>
            </a:r>
            <a:r>
              <a:rPr lang="ar-EG" sz="2400" b="1" dirty="0">
                <a:latin typeface="Times New Roman" panose="02020603050405020304" pitchFamily="18" charset="0"/>
                <a:ea typeface="Times New Roman" panose="02020603050405020304" pitchFamily="18" charset="0"/>
                <a:cs typeface="Times New Roman" panose="02020603050405020304" pitchFamily="18" charset="0"/>
              </a:rPr>
              <a:t> طبيعة مجال المكملات، </a:t>
            </a:r>
            <a:r>
              <a:rPr lang="ar-EG" sz="2400" b="1" dirty="0" err="1">
                <a:latin typeface="Times New Roman" panose="02020603050405020304" pitchFamily="18" charset="0"/>
                <a:ea typeface="Times New Roman" panose="02020603050405020304" pitchFamily="18" charset="0"/>
                <a:cs typeface="Times New Roman" panose="02020603050405020304" pitchFamily="18" charset="0"/>
              </a:rPr>
              <a:t>ومايرتبط</a:t>
            </a:r>
            <a:r>
              <a:rPr lang="ar-EG" sz="2400" b="1" dirty="0">
                <a:latin typeface="Times New Roman" panose="02020603050405020304" pitchFamily="18" charset="0"/>
                <a:ea typeface="Times New Roman" panose="02020603050405020304" pitchFamily="18" charset="0"/>
                <a:cs typeface="Times New Roman" panose="02020603050405020304" pitchFamily="18" charset="0"/>
              </a:rPr>
              <a:t> به من أسس تتعلق بتكوين </a:t>
            </a:r>
            <a:r>
              <a:rPr lang="ar-EG" sz="2400" b="1" dirty="0" smtClean="0">
                <a:latin typeface="Times New Roman" panose="02020603050405020304" pitchFamily="18" charset="0"/>
                <a:ea typeface="Times New Roman" panose="02020603050405020304" pitchFamily="18" charset="0"/>
                <a:cs typeface="Times New Roman" panose="02020603050405020304" pitchFamily="18" charset="0"/>
              </a:rPr>
              <a:t>التصميم.</a:t>
            </a:r>
            <a:endParaRPr lang="en-US" sz="2400" b="1" dirty="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334955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77461" y="357353"/>
            <a:ext cx="10331669" cy="5843750"/>
            <a:chOff x="0" y="0"/>
            <a:chExt cx="6548120" cy="3019425"/>
          </a:xfrm>
        </p:grpSpPr>
        <p:sp>
          <p:nvSpPr>
            <p:cNvPr id="6" name="مربع نص 303"/>
            <p:cNvSpPr txBox="1"/>
            <p:nvPr/>
          </p:nvSpPr>
          <p:spPr>
            <a:xfrm>
              <a:off x="1343025" y="838200"/>
              <a:ext cx="1285875" cy="2181225"/>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rtl="1">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marL="0" marR="0" algn="ctr" rtl="1">
                <a:spcBef>
                  <a:spcPts val="0"/>
                </a:spcBef>
                <a:spcAft>
                  <a:spcPts val="0"/>
                </a:spcAft>
              </a:pPr>
              <a:r>
                <a:rPr lang="ar-SA" sz="3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marL="0" marR="0" algn="ctr" rtl="1">
                <a:spcBef>
                  <a:spcPts val="0"/>
                </a:spcBef>
                <a:spcAft>
                  <a:spcPts val="0"/>
                </a:spcAft>
              </a:pPr>
              <a:r>
                <a:rPr lang="ar-SA" b="1" dirty="0">
                  <a:effectLst/>
                  <a:latin typeface="Times New Roman" panose="02020603050405020304" pitchFamily="18" charset="0"/>
                  <a:ea typeface="Times New Roman" panose="02020603050405020304" pitchFamily="18" charset="0"/>
                  <a:cs typeface="Times New Roman" panose="02020603050405020304" pitchFamily="18" charset="0"/>
                </a:rPr>
                <a:t>القيمة المادية للمكمل، فالتصميم الناجح يُراعى </a:t>
              </a:r>
              <a:r>
                <a:rPr lang="ar-SA" b="1" dirty="0" err="1">
                  <a:effectLst/>
                  <a:latin typeface="Times New Roman" panose="02020603050405020304" pitchFamily="18" charset="0"/>
                  <a:ea typeface="Times New Roman" panose="02020603050405020304" pitchFamily="18" charset="0"/>
                  <a:cs typeface="Times New Roman" panose="02020603050405020304" pitchFamily="18" charset="0"/>
                </a:rPr>
                <a:t>بالااضافة</a:t>
              </a:r>
              <a:r>
                <a:rPr lang="ar-SA" b="1" dirty="0">
                  <a:effectLst/>
                  <a:latin typeface="Times New Roman" panose="02020603050405020304" pitchFamily="18" charset="0"/>
                  <a:ea typeface="Times New Roman" panose="02020603050405020304" pitchFamily="18" charset="0"/>
                  <a:cs typeface="Times New Roman" panose="02020603050405020304" pitchFamily="18" charset="0"/>
                </a:rPr>
                <a:t> للقيم الجمالية </a:t>
              </a:r>
              <a:r>
                <a:rPr lang="ar-SA" b="1" dirty="0" err="1">
                  <a:effectLst/>
                  <a:latin typeface="Times New Roman" panose="02020603050405020304" pitchFamily="18" charset="0"/>
                  <a:ea typeface="Times New Roman" panose="02020603050405020304" pitchFamily="18" charset="0"/>
                  <a:cs typeface="Times New Roman" panose="02020603050405020304" pitchFamily="18" charset="0"/>
                </a:rPr>
                <a:t>والوظفية</a:t>
              </a:r>
              <a:r>
                <a:rPr lang="ar-SA" b="1" dirty="0">
                  <a:effectLst/>
                  <a:latin typeface="Times New Roman" panose="02020603050405020304" pitchFamily="18" charset="0"/>
                  <a:ea typeface="Times New Roman" panose="02020603050405020304" pitchFamily="18" charset="0"/>
                  <a:cs typeface="Times New Roman" panose="02020603050405020304" pitchFamily="18" charset="0"/>
                </a:rPr>
                <a:t> ، السعر المناسب واقتصاديات الوقت والجهد.</a:t>
              </a:r>
              <a:endParaRPr lang="en-US" dirty="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7" name="مربع نص 308"/>
            <p:cNvSpPr txBox="1"/>
            <p:nvPr/>
          </p:nvSpPr>
          <p:spPr>
            <a:xfrm>
              <a:off x="0" y="838200"/>
              <a:ext cx="1276350" cy="2181225"/>
            </a:xfrm>
            <a:prstGeom prst="rect">
              <a:avLst/>
            </a:prstGeom>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r" rtl="1">
                <a:spcBef>
                  <a:spcPts val="0"/>
                </a:spcBef>
                <a:spcAft>
                  <a:spcPts val="0"/>
                </a:spcAft>
              </a:pPr>
              <a:r>
                <a:rPr lang="ar-SA" sz="1400" dirty="0">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marL="0" marR="0" algn="r" rtl="1">
                <a:spcBef>
                  <a:spcPts val="0"/>
                </a:spcBef>
                <a:spcAft>
                  <a:spcPts val="0"/>
                </a:spcAft>
              </a:pPr>
              <a:r>
                <a:rPr lang="ar-SA" sz="5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marL="0" marR="0" algn="ctr" rtl="1">
                <a:spcBef>
                  <a:spcPts val="0"/>
                </a:spcBef>
                <a:spcAft>
                  <a:spcPts val="0"/>
                </a:spcAft>
              </a:pPr>
              <a:r>
                <a:rPr lang="ar-SA" b="1" dirty="0">
                  <a:effectLst/>
                  <a:latin typeface="Times New Roman" panose="02020603050405020304" pitchFamily="18" charset="0"/>
                  <a:ea typeface="Times New Roman" panose="02020603050405020304" pitchFamily="18" charset="0"/>
                  <a:cs typeface="Times New Roman" panose="02020603050405020304" pitchFamily="18" charset="0"/>
                </a:rPr>
                <a:t>تتعلق بشخصية مقتنى المكملات سواء كانت عوامل نفسية أو جسمية  أو اقتصادية، فالمصمم يجب أن يدرس طبيعة الذوق العام للمجتمع، ومتطلبات المستهلكين</a:t>
              </a:r>
              <a:endParaRPr lang="en-US" dirty="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8" name="مربع نص 310"/>
            <p:cNvSpPr txBox="1"/>
            <p:nvPr/>
          </p:nvSpPr>
          <p:spPr>
            <a:xfrm>
              <a:off x="4019550" y="838200"/>
              <a:ext cx="1189355" cy="2181225"/>
            </a:xfrm>
            <a:prstGeom prst="rect">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rtl="1">
                <a:lnSpc>
                  <a:spcPts val="1400"/>
                </a:lnSpc>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marL="0" marR="0" algn="ctr" rtl="1">
                <a:lnSpc>
                  <a:spcPts val="1400"/>
                </a:lnSpc>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marL="0" marR="0" algn="ctr" rtl="1">
                <a:lnSpc>
                  <a:spcPts val="1400"/>
                </a:lnSpc>
                <a:spcBef>
                  <a:spcPts val="0"/>
                </a:spcBef>
                <a:spcAft>
                  <a:spcPts val="0"/>
                </a:spcAft>
              </a:pPr>
              <a:r>
                <a:rPr lang="ar-SA" b="1" dirty="0">
                  <a:effectLst/>
                  <a:latin typeface="Times New Roman" panose="02020603050405020304" pitchFamily="18" charset="0"/>
                  <a:ea typeface="Times New Roman" panose="02020603050405020304" pitchFamily="18" charset="0"/>
                  <a:cs typeface="Times New Roman" panose="02020603050405020304" pitchFamily="18" charset="0"/>
                </a:rPr>
                <a:t>الأداء </a:t>
              </a:r>
              <a:r>
                <a:rPr lang="ar-SA" b="1" dirty="0" err="1">
                  <a:effectLst/>
                  <a:latin typeface="Times New Roman" panose="02020603050405020304" pitchFamily="18" charset="0"/>
                  <a:ea typeface="Times New Roman" panose="02020603050405020304" pitchFamily="18" charset="0"/>
                  <a:cs typeface="Times New Roman" panose="02020603050405020304" pitchFamily="18" charset="0"/>
                </a:rPr>
                <a:t>الوظيفى</a:t>
              </a:r>
              <a:r>
                <a:rPr lang="ar-SA" b="1" dirty="0">
                  <a:effectLst/>
                  <a:latin typeface="Times New Roman" panose="02020603050405020304" pitchFamily="18" charset="0"/>
                  <a:ea typeface="Times New Roman" panose="02020603050405020304" pitchFamily="18" charset="0"/>
                  <a:cs typeface="Times New Roman" panose="02020603050405020304" pitchFamily="18" charset="0"/>
                </a:rPr>
                <a:t> للمنتج له أثره على الشكل، بل يجعل المصمم يتوقع ما سيكون عليه الشكل العام للتصميم.</a:t>
              </a:r>
              <a:endParaRPr lang="en-US" dirty="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9" name="مربع نص 314"/>
            <p:cNvSpPr txBox="1"/>
            <p:nvPr/>
          </p:nvSpPr>
          <p:spPr>
            <a:xfrm>
              <a:off x="5286375" y="838200"/>
              <a:ext cx="1261745" cy="2181225"/>
            </a:xfrm>
            <a:prstGeom prst="rect">
              <a:avLst/>
            </a:prstGeom>
            <a:solidFill>
              <a:schemeClr val="accent6">
                <a:lumMod val="75000"/>
              </a:schemeClr>
            </a:solidFill>
            <a:ln>
              <a:headEnd/>
              <a:tailEnd/>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r" rtl="1">
                <a:lnSpc>
                  <a:spcPts val="1200"/>
                </a:lnSpc>
                <a:spcBef>
                  <a:spcPts val="0"/>
                </a:spcBef>
                <a:spcAft>
                  <a:spcPts val="0"/>
                </a:spcAft>
              </a:pPr>
              <a:r>
                <a:rPr lang="en-US" sz="1000" b="1" dirty="0">
                  <a:effectLst/>
                  <a:latin typeface="Simplified Arabic" panose="02020603050405020304" pitchFamily="18" charset="-78"/>
                  <a:ea typeface="Calibri" panose="020F0502020204030204" pitchFamily="34" charset="0"/>
                  <a:cs typeface="Arial" panose="020B0604020202020204" pitchFamily="34" charset="0"/>
                </a:rPr>
                <a:t> </a:t>
              </a:r>
              <a:endParaRPr lang="en-US" sz="1100" dirty="0">
                <a:effectLst/>
                <a:ea typeface="Calibri" panose="020F0502020204030204" pitchFamily="34" charset="0"/>
                <a:cs typeface="Arial" panose="020B0604020202020204" pitchFamily="34" charset="0"/>
              </a:endParaRPr>
            </a:p>
            <a:p>
              <a:pPr marL="0" marR="0" algn="r" rtl="1">
                <a:lnSpc>
                  <a:spcPts val="1200"/>
                </a:lnSpc>
                <a:spcBef>
                  <a:spcPts val="0"/>
                </a:spcBef>
                <a:spcAft>
                  <a:spcPts val="0"/>
                </a:spcAft>
              </a:pPr>
              <a:r>
                <a:rPr lang="ar-SA" sz="1000" b="1" dirty="0">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marL="0" marR="0" algn="r" rtl="1">
                <a:spcBef>
                  <a:spcPts val="0"/>
                </a:spcBef>
                <a:spcAft>
                  <a:spcPts val="0"/>
                </a:spcAft>
              </a:pPr>
              <a:r>
                <a:rPr lang="ar-SA" sz="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marL="0" marR="0" algn="ctr" rtl="1">
                <a:spcBef>
                  <a:spcPts val="0"/>
                </a:spcBef>
                <a:spcAft>
                  <a:spcPts val="0"/>
                </a:spcAft>
              </a:pPr>
              <a:r>
                <a:rPr lang="ar-SA" b="1" dirty="0">
                  <a:effectLst/>
                  <a:latin typeface="Times New Roman" panose="02020603050405020304" pitchFamily="18" charset="0"/>
                  <a:ea typeface="Times New Roman" panose="02020603050405020304" pitchFamily="18" charset="0"/>
                  <a:cs typeface="Times New Roman" panose="02020603050405020304" pitchFamily="18" charset="0"/>
                </a:rPr>
                <a:t>من خلال ترابط جميع عناصر المكمل معا، وعلاقة الأجزاء بعضها ببعض وعلاقتها بالكل، وتناسب وانسجام وترابط العمل </a:t>
              </a:r>
              <a:r>
                <a:rPr lang="ar-SA" b="1" dirty="0" err="1">
                  <a:effectLst/>
                  <a:latin typeface="Times New Roman" panose="02020603050405020304" pitchFamily="18" charset="0"/>
                  <a:ea typeface="Times New Roman" panose="02020603050405020304" pitchFamily="18" charset="0"/>
                  <a:cs typeface="Times New Roman" panose="02020603050405020304" pitchFamily="18" charset="0"/>
                </a:rPr>
                <a:t>الفنى</a:t>
              </a:r>
              <a:r>
                <a:rPr lang="ar-SA" b="1" dirty="0">
                  <a:effectLst/>
                  <a:latin typeface="Times New Roman" panose="02020603050405020304" pitchFamily="18" charset="0"/>
                  <a:ea typeface="Times New Roman" panose="02020603050405020304" pitchFamily="18" charset="0"/>
                  <a:cs typeface="Times New Roman" panose="02020603050405020304" pitchFamily="18" charset="0"/>
                </a:rPr>
                <a:t> والعلاقات المبنية بين الملابس والألوان والخطوط والمساحات والفراغات</a:t>
              </a:r>
              <a:endParaRPr lang="en-US"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marL="0" marR="0" algn="r" rtl="1">
                <a:lnSpc>
                  <a:spcPts val="1200"/>
                </a:lnSpc>
                <a:spcBef>
                  <a:spcPts val="0"/>
                </a:spcBef>
                <a:spcAft>
                  <a:spcPts val="0"/>
                </a:spcAft>
              </a:pPr>
              <a:r>
                <a:rPr lang="en-US" b="1" u="none" strike="noStrike" dirty="0">
                  <a:effectLst/>
                  <a:latin typeface="TimesNewRoman"/>
                  <a:ea typeface="Times New Roman" panose="02020603050405020304" pitchFamily="18" charset="0"/>
                  <a:cs typeface="TimesNewRoman"/>
                </a:rPr>
                <a:t> </a:t>
              </a:r>
              <a:endParaRPr lang="en-US" dirty="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10" name="مربع نص 327"/>
            <p:cNvSpPr txBox="1"/>
            <p:nvPr/>
          </p:nvSpPr>
          <p:spPr>
            <a:xfrm>
              <a:off x="14287" y="800597"/>
              <a:ext cx="1123950" cy="171451"/>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rtl="1">
                <a:lnSpc>
                  <a:spcPts val="1200"/>
                </a:lnSpc>
                <a:spcBef>
                  <a:spcPts val="0"/>
                </a:spcBef>
                <a:spcAft>
                  <a:spcPts val="0"/>
                </a:spcAft>
              </a:pPr>
              <a:r>
                <a:rPr lang="ar-SA" sz="1200" b="1">
                  <a:effectLst/>
                  <a:latin typeface="Times New Roman" panose="02020603050405020304" pitchFamily="18" charset="0"/>
                  <a:ea typeface="Times New Roman" panose="02020603050405020304" pitchFamily="18" charset="0"/>
                  <a:cs typeface="Times New Roman" panose="02020603050405020304" pitchFamily="18" charset="0"/>
                </a:rPr>
                <a:t>العوامل الانسانية</a:t>
              </a:r>
              <a:endParaRPr lang="en-US" sz="140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11" name="مربع نص 315"/>
            <p:cNvSpPr txBox="1"/>
            <p:nvPr/>
          </p:nvSpPr>
          <p:spPr>
            <a:xfrm>
              <a:off x="5319712" y="829172"/>
              <a:ext cx="1076325" cy="155295"/>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rtl="1">
                <a:spcBef>
                  <a:spcPts val="0"/>
                </a:spcBef>
                <a:spcAft>
                  <a:spcPts val="0"/>
                </a:spcAft>
              </a:pPr>
              <a:r>
                <a:rPr lang="ar-SA" sz="1200" b="1">
                  <a:effectLst/>
                  <a:latin typeface="Times New Roman" panose="02020603050405020304" pitchFamily="18" charset="0"/>
                  <a:ea typeface="Times New Roman" panose="02020603050405020304" pitchFamily="18" charset="0"/>
                  <a:cs typeface="Times New Roman" panose="02020603050405020304" pitchFamily="18" charset="0"/>
                </a:rPr>
                <a:t>القيم الجمالية</a:t>
              </a:r>
              <a:endParaRPr lang="en-US" sz="140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12" name="مربع نص 303"/>
            <p:cNvSpPr txBox="1"/>
            <p:nvPr/>
          </p:nvSpPr>
          <p:spPr>
            <a:xfrm>
              <a:off x="2705100" y="838200"/>
              <a:ext cx="1228725" cy="2162175"/>
            </a:xfrm>
            <a:prstGeom prst="rect">
              <a:avLst/>
            </a:prstGeom>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rtl="1">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marL="0" marR="0" algn="ctr" rtl="1">
                <a:spcBef>
                  <a:spcPts val="0"/>
                </a:spcBef>
                <a:spcAft>
                  <a:spcPts val="0"/>
                </a:spcAft>
              </a:pPr>
              <a:r>
                <a:rPr lang="ar-SA" b="1" dirty="0">
                  <a:effectLst/>
                  <a:latin typeface="Times New Roman" panose="02020603050405020304" pitchFamily="18" charset="0"/>
                  <a:ea typeface="Times New Roman" panose="02020603050405020304" pitchFamily="18" charset="0"/>
                  <a:cs typeface="Times New Roman" panose="02020603050405020304" pitchFamily="18" charset="0"/>
                </a:rPr>
                <a:t>وتتمثل </a:t>
              </a:r>
              <a:r>
                <a:rPr lang="ar-SA" b="1" dirty="0" err="1">
                  <a:effectLst/>
                  <a:latin typeface="Times New Roman" panose="02020603050405020304" pitchFamily="18" charset="0"/>
                  <a:ea typeface="Times New Roman" panose="02020603050405020304" pitchFamily="18" charset="0"/>
                  <a:cs typeface="Times New Roman" panose="02020603050405020304" pitchFamily="18" charset="0"/>
                </a:rPr>
                <a:t>فى</a:t>
              </a:r>
              <a:r>
                <a:rPr lang="ar-SA" b="1" dirty="0">
                  <a:effectLst/>
                  <a:latin typeface="Times New Roman" panose="02020603050405020304" pitchFamily="18" charset="0"/>
                  <a:ea typeface="Times New Roman" panose="02020603050405020304" pitchFamily="18" charset="0"/>
                  <a:cs typeface="Times New Roman" panose="02020603050405020304" pitchFamily="18" charset="0"/>
                </a:rPr>
                <a:t> الخامات، الطرق والأساليب، الأدوات، وإدراك المصمم لنوعية الخامة المناسبة ، وطبيعتها وامكاناتها التشكيلية من أهم الخطوات للوصول إلى تصميم ناجح وتحقيق القيمة الفنية</a:t>
              </a:r>
              <a:r>
                <a:rPr lang="ar-SA" dirty="0">
                  <a:effectLst/>
                  <a:latin typeface="Times New Roman" panose="02020603050405020304" pitchFamily="18" charset="0"/>
                  <a:ea typeface="Times New Roman" panose="02020603050405020304" pitchFamily="18" charset="0"/>
                  <a:cs typeface="Times New Roman" panose="02020603050405020304" pitchFamily="18" charset="0"/>
                </a:rPr>
                <a:t> وما تثيره الخامة من خيال للتعبير، وتختلف النتائج المظهرية باختلاف الأساليب التقنية.</a:t>
              </a:r>
              <a:endParaRPr lang="en-US" dirty="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13" name="مربع نص 315"/>
            <p:cNvSpPr txBox="1"/>
            <p:nvPr/>
          </p:nvSpPr>
          <p:spPr>
            <a:xfrm>
              <a:off x="4043362" y="819647"/>
              <a:ext cx="1076325" cy="155295"/>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rtl="1">
                <a:spcBef>
                  <a:spcPts val="0"/>
                </a:spcBef>
                <a:spcAft>
                  <a:spcPts val="0"/>
                </a:spcAft>
              </a:pPr>
              <a:r>
                <a:rPr lang="ar-SA" sz="1200" b="1">
                  <a:effectLst/>
                  <a:latin typeface="Times New Roman" panose="02020603050405020304" pitchFamily="18" charset="0"/>
                  <a:ea typeface="Times New Roman" panose="02020603050405020304" pitchFamily="18" charset="0"/>
                  <a:cs typeface="Times New Roman" panose="02020603050405020304" pitchFamily="18" charset="0"/>
                </a:rPr>
                <a:t>المواءمة الوظيفية</a:t>
              </a:r>
              <a:endParaRPr lang="en-US" sz="140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14" name="مربع نص 315"/>
            <p:cNvSpPr txBox="1"/>
            <p:nvPr/>
          </p:nvSpPr>
          <p:spPr>
            <a:xfrm>
              <a:off x="2738437" y="810122"/>
              <a:ext cx="1076325" cy="155295"/>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rtl="1">
                <a:spcBef>
                  <a:spcPts val="0"/>
                </a:spcBef>
                <a:spcAft>
                  <a:spcPts val="0"/>
                </a:spcAft>
              </a:pPr>
              <a:r>
                <a:rPr lang="ar-SA" sz="1200" b="1">
                  <a:effectLst/>
                  <a:latin typeface="Times New Roman" panose="02020603050405020304" pitchFamily="18" charset="0"/>
                  <a:ea typeface="Times New Roman" panose="02020603050405020304" pitchFamily="18" charset="0"/>
                  <a:cs typeface="Times New Roman" panose="02020603050405020304" pitchFamily="18" charset="0"/>
                </a:rPr>
                <a:t>العوامل التقنية</a:t>
              </a:r>
              <a:endParaRPr lang="en-US" sz="140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15" name="مربع نص 315"/>
            <p:cNvSpPr txBox="1"/>
            <p:nvPr/>
          </p:nvSpPr>
          <p:spPr>
            <a:xfrm>
              <a:off x="1414462" y="810122"/>
              <a:ext cx="1076325" cy="155295"/>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rtl="1">
                <a:spcBef>
                  <a:spcPts val="0"/>
                </a:spcBef>
                <a:spcAft>
                  <a:spcPts val="0"/>
                </a:spcAft>
              </a:pPr>
              <a:r>
                <a:rPr lang="ar-SA" sz="1100" b="1">
                  <a:effectLst/>
                  <a:latin typeface="Times New Roman" panose="02020603050405020304" pitchFamily="18" charset="0"/>
                  <a:ea typeface="Times New Roman" panose="02020603050405020304" pitchFamily="18" charset="0"/>
                  <a:cs typeface="Times New Roman" panose="02020603050405020304" pitchFamily="18" charset="0"/>
                </a:rPr>
                <a:t>العوامل الاقتصادية</a:t>
              </a:r>
              <a:endParaRPr lang="en-US" sz="140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grpSp>
          <p:nvGrpSpPr>
            <p:cNvPr id="16" name="Group 15"/>
            <p:cNvGrpSpPr/>
            <p:nvPr/>
          </p:nvGrpSpPr>
          <p:grpSpPr>
            <a:xfrm>
              <a:off x="457200" y="0"/>
              <a:ext cx="5305425" cy="895350"/>
              <a:chOff x="0" y="0"/>
              <a:chExt cx="5305425" cy="895350"/>
            </a:xfrm>
          </p:grpSpPr>
          <p:sp>
            <p:nvSpPr>
              <p:cNvPr id="17" name="مربع نص 304"/>
              <p:cNvSpPr txBox="1"/>
              <p:nvPr/>
            </p:nvSpPr>
            <p:spPr>
              <a:xfrm>
                <a:off x="361950" y="0"/>
                <a:ext cx="4713605" cy="419100"/>
              </a:xfrm>
              <a:prstGeom prst="rect">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rtl="1">
                  <a:spcBef>
                    <a:spcPts val="0"/>
                  </a:spcBef>
                  <a:spcAft>
                    <a:spcPts val="0"/>
                  </a:spcAft>
                </a:pPr>
                <a:r>
                  <a:rPr lang="ar-EG" sz="1700" b="1">
                    <a:effectLst/>
                    <a:latin typeface="Times New Roman" panose="02020603050405020304" pitchFamily="18" charset="0"/>
                    <a:ea typeface="Times New Roman" panose="02020603050405020304" pitchFamily="18" charset="0"/>
                    <a:cs typeface="Times New Roman" panose="02020603050405020304" pitchFamily="18" charset="0"/>
                  </a:rPr>
                  <a:t>أسس ومقومات تصميم المكملات</a:t>
                </a:r>
                <a:endParaRPr lang="en-US" sz="140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cxnSp>
            <p:nvCxnSpPr>
              <p:cNvPr id="18" name="Straight Connector 17"/>
              <p:cNvCxnSpPr/>
              <p:nvPr/>
            </p:nvCxnSpPr>
            <p:spPr>
              <a:xfrm flipH="1" flipV="1">
                <a:off x="0" y="733425"/>
                <a:ext cx="5305425" cy="9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305425" y="742950"/>
                <a:ext cx="0" cy="952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742950"/>
                <a:ext cx="0" cy="952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495425" y="742950"/>
                <a:ext cx="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809875" y="742950"/>
                <a:ext cx="0" cy="952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171950" y="742950"/>
                <a:ext cx="0" cy="123825"/>
              </a:xfrm>
              <a:prstGeom prst="line">
                <a:avLst/>
              </a:prstGeom>
            </p:spPr>
            <p:style>
              <a:lnRef idx="2">
                <a:schemeClr val="accent1"/>
              </a:lnRef>
              <a:fillRef idx="0">
                <a:schemeClr val="accent1"/>
              </a:fillRef>
              <a:effectRef idx="1">
                <a:schemeClr val="accent1"/>
              </a:effectRef>
              <a:fontRef idx="minor">
                <a:schemeClr val="tx1"/>
              </a:fontRef>
            </p:style>
          </p:cxnSp>
          <p:sp>
            <p:nvSpPr>
              <p:cNvPr id="24" name="Down Arrow 23"/>
              <p:cNvSpPr/>
              <p:nvPr/>
            </p:nvSpPr>
            <p:spPr>
              <a:xfrm>
                <a:off x="2581275" y="419100"/>
                <a:ext cx="409575" cy="266700"/>
              </a:xfrm>
              <a:prstGeom prst="downArrow">
                <a:avLst/>
              </a:prstGeom>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en-US"/>
              </a:p>
            </p:txBody>
          </p:sp>
        </p:grpSp>
      </p:grpSp>
    </p:spTree>
    <p:extLst>
      <p:ext uri="{BB962C8B-B14F-4D97-AF65-F5344CB8AC3E}">
        <p14:creationId xmlns:p14="http://schemas.microsoft.com/office/powerpoint/2010/main" val="316080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24551" y="252248"/>
            <a:ext cx="6684579" cy="523220"/>
          </a:xfrm>
          <a:prstGeom prst="rect">
            <a:avLst/>
          </a:prstGeom>
          <a:noFill/>
        </p:spPr>
        <p:txBody>
          <a:bodyPr wrap="square" rtlCol="0">
            <a:spAutoFit/>
          </a:bodyPr>
          <a:lstStyle/>
          <a:p>
            <a:pPr algn="r"/>
            <a:r>
              <a:rPr lang="ar-EG" sz="2800" b="1" dirty="0" smtClean="0"/>
              <a:t>التفكيكية – اتجاه الهدم والبناء </a:t>
            </a:r>
            <a:endParaRPr lang="en-US" sz="2800" b="1" dirty="0"/>
          </a:p>
        </p:txBody>
      </p:sp>
      <p:sp>
        <p:nvSpPr>
          <p:cNvPr id="6" name="Rectangle 5"/>
          <p:cNvSpPr/>
          <p:nvPr/>
        </p:nvSpPr>
        <p:spPr>
          <a:xfrm>
            <a:off x="966952" y="1367814"/>
            <a:ext cx="10972802" cy="3911135"/>
          </a:xfrm>
          <a:prstGeom prst="rect">
            <a:avLst/>
          </a:prstGeom>
        </p:spPr>
        <p:txBody>
          <a:bodyPr wrap="square">
            <a:spAutoFit/>
          </a:bodyPr>
          <a:lstStyle/>
          <a:p>
            <a:pPr marL="17145" marR="0" algn="just" rtl="1">
              <a:lnSpc>
                <a:spcPct val="150000"/>
              </a:lnSpc>
              <a:spcBef>
                <a:spcPts val="0"/>
              </a:spcBef>
              <a:spcAft>
                <a:spcPts val="0"/>
              </a:spcAft>
              <a:tabLst>
                <a:tab pos="196850" algn="l"/>
              </a:tabLst>
            </a:pPr>
            <a:r>
              <a:rPr lang="ar-SA" sz="2400" b="1" dirty="0">
                <a:latin typeface="Calibri" panose="020F0502020204030204" pitchFamily="34" charset="0"/>
                <a:ea typeface="Calibri" panose="020F0502020204030204" pitchFamily="34" charset="0"/>
                <a:cs typeface="Times New Roman" panose="02020603050405020304" pitchFamily="18" charset="0"/>
              </a:rPr>
              <a:t>تعد التفكيك  احد اهم النظريات الحديثة في الفن والتصميم </a:t>
            </a:r>
            <a:r>
              <a:rPr lang="ar-SA" sz="2400" b="1" dirty="0" err="1">
                <a:latin typeface="Calibri" panose="020F0502020204030204" pitchFamily="34" charset="0"/>
                <a:ea typeface="Calibri" panose="020F0502020204030204" pitchFamily="34" charset="0"/>
                <a:cs typeface="Times New Roman" panose="02020603050405020304" pitchFamily="18" charset="0"/>
              </a:rPr>
              <a:t>فهى</a:t>
            </a:r>
            <a:r>
              <a:rPr lang="ar-SA" sz="2400" b="1" dirty="0">
                <a:latin typeface="Calibri" panose="020F0502020204030204" pitchFamily="34" charset="0"/>
                <a:ea typeface="Calibri" panose="020F0502020204030204" pitchFamily="34" charset="0"/>
                <a:cs typeface="Times New Roman" panose="02020603050405020304" pitchFamily="18" charset="0"/>
              </a:rPr>
              <a:t> أهم حركة </a:t>
            </a:r>
            <a:r>
              <a:rPr lang="ar-SA" sz="2400" b="1" dirty="0" err="1">
                <a:latin typeface="Calibri" panose="020F0502020204030204" pitchFamily="34" charset="0"/>
                <a:ea typeface="Calibri" panose="020F0502020204030204" pitchFamily="34" charset="0"/>
                <a:cs typeface="Times New Roman" panose="02020603050405020304" pitchFamily="18" charset="0"/>
              </a:rPr>
              <a:t>مابعد</a:t>
            </a:r>
            <a:r>
              <a:rPr lang="ar-SA" sz="2400" b="1" dirty="0">
                <a:latin typeface="Calibri" panose="020F0502020204030204" pitchFamily="34" charset="0"/>
                <a:ea typeface="Calibri" panose="020F0502020204030204" pitchFamily="34" charset="0"/>
                <a:cs typeface="Times New Roman" panose="02020603050405020304" pitchFamily="18" charset="0"/>
              </a:rPr>
              <a:t> البنيوية في النقد الأدبي واللغة فقد </a:t>
            </a:r>
            <a:r>
              <a:rPr lang="ar-SA" sz="2400" b="1" dirty="0" err="1">
                <a:latin typeface="Calibri" panose="020F0502020204030204" pitchFamily="34" charset="0"/>
                <a:ea typeface="Calibri" panose="020F0502020204030204" pitchFamily="34" charset="0"/>
                <a:cs typeface="Times New Roman" panose="02020603050405020304" pitchFamily="18" charset="0"/>
              </a:rPr>
              <a:t>نشات</a:t>
            </a:r>
            <a:r>
              <a:rPr lang="ar-SA" sz="2400" b="1" dirty="0">
                <a:latin typeface="Calibri" panose="020F0502020204030204" pitchFamily="34" charset="0"/>
                <a:ea typeface="Calibri" panose="020F0502020204030204" pitchFamily="34" charset="0"/>
                <a:cs typeface="Times New Roman" panose="02020603050405020304" pitchFamily="18" charset="0"/>
              </a:rPr>
              <a:t> للتحرر من القيود السابقة في الأدب والكتابة وانتشر مفهوم التفكيكية ليتخطى حيز علم اللغة إلى العلوم الهندسية والفنون وأصبح اتجاه التحرر وهدم وبناء الشكل </a:t>
            </a:r>
            <a:r>
              <a:rPr lang="ar-SA" sz="2400" b="1" dirty="0" err="1">
                <a:latin typeface="Calibri" panose="020F0502020204030204" pitchFamily="34" charset="0"/>
                <a:ea typeface="Calibri" panose="020F0502020204030204" pitchFamily="34" charset="0"/>
                <a:cs typeface="Times New Roman" panose="02020603050405020304" pitchFamily="18" charset="0"/>
              </a:rPr>
              <a:t>المادى</a:t>
            </a:r>
            <a:r>
              <a:rPr lang="ar-SA" sz="2400" b="1" dirty="0">
                <a:latin typeface="Calibri" panose="020F0502020204030204" pitchFamily="34" charset="0"/>
                <a:ea typeface="Calibri" panose="020F0502020204030204" pitchFamily="34" charset="0"/>
                <a:cs typeface="Times New Roman" panose="02020603050405020304" pitchFamily="18" charset="0"/>
              </a:rPr>
              <a:t> يأخذ حيزا كبيرا من اهتمام </a:t>
            </a:r>
            <a:r>
              <a:rPr lang="ar-SA" sz="2400" b="1" dirty="0" err="1">
                <a:latin typeface="Calibri" panose="020F0502020204030204" pitchFamily="34" charset="0"/>
                <a:ea typeface="Calibri" panose="020F0502020204030204" pitchFamily="34" charset="0"/>
                <a:cs typeface="Times New Roman" panose="02020603050405020304" pitchFamily="18" charset="0"/>
              </a:rPr>
              <a:t>المصمميين</a:t>
            </a:r>
            <a:r>
              <a:rPr lang="ar-SA" sz="2400" b="1" dirty="0">
                <a:latin typeface="Calibri" panose="020F0502020204030204" pitchFamily="34" charset="0"/>
                <a:ea typeface="Calibri" panose="020F0502020204030204" pitchFamily="34" charset="0"/>
                <a:cs typeface="Times New Roman" panose="02020603050405020304" pitchFamily="18" charset="0"/>
              </a:rPr>
              <a:t>. </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17145" marR="0" algn="just" rtl="1">
              <a:lnSpc>
                <a:spcPct val="150000"/>
              </a:lnSpc>
              <a:spcBef>
                <a:spcPts val="0"/>
              </a:spcBef>
              <a:spcAft>
                <a:spcPts val="0"/>
              </a:spcAft>
              <a:tabLst>
                <a:tab pos="196850" algn="l"/>
              </a:tabLst>
            </a:pPr>
            <a:r>
              <a:rPr lang="ar-SA" sz="2400" b="1" dirty="0">
                <a:latin typeface="Calibri" panose="020F0502020204030204" pitchFamily="34" charset="0"/>
                <a:ea typeface="Calibri" panose="020F0502020204030204" pitchFamily="34" charset="0"/>
                <a:cs typeface="Times New Roman" panose="02020603050405020304" pitchFamily="18" charset="0"/>
              </a:rPr>
              <a:t> </a:t>
            </a:r>
            <a:r>
              <a:rPr lang="ar-SA" sz="2400" b="1" dirty="0" err="1">
                <a:latin typeface="Calibri" panose="020F0502020204030204" pitchFamily="34" charset="0"/>
                <a:ea typeface="Calibri" panose="020F0502020204030204" pitchFamily="34" charset="0"/>
                <a:cs typeface="Times New Roman" panose="02020603050405020304" pitchFamily="18" charset="0"/>
              </a:rPr>
              <a:t>فهى</a:t>
            </a:r>
            <a:r>
              <a:rPr lang="ar-SA" sz="2400" b="1" dirty="0">
                <a:latin typeface="Calibri" panose="020F0502020204030204" pitchFamily="34" charset="0"/>
                <a:ea typeface="Calibri" panose="020F0502020204030204" pitchFamily="34" charset="0"/>
                <a:cs typeface="Times New Roman" panose="02020603050405020304" pitchFamily="18" charset="0"/>
              </a:rPr>
              <a:t> حركة اثارت الكثير من الجدل ، وقد ظهرت في ١٩٦٠م، ويرجـع أصـل الفلسـفة التفكيكيـة إلـى علـم الأنثروبولوجيـا وفي كتابات ليفي شتراوس، ولغويـات </a:t>
            </a:r>
            <a:r>
              <a:rPr lang="ar-SA" sz="2400" b="1" dirty="0" err="1">
                <a:latin typeface="Calibri" panose="020F0502020204030204" pitchFamily="34" charset="0"/>
                <a:ea typeface="Calibri" panose="020F0502020204030204" pitchFamily="34" charset="0"/>
                <a:cs typeface="Times New Roman" panose="02020603050405020304" pitchFamily="18" charset="0"/>
              </a:rPr>
              <a:t>فردينانـد</a:t>
            </a:r>
            <a:r>
              <a:rPr lang="ar-SA" sz="2400" b="1" dirty="0">
                <a:latin typeface="Calibri" panose="020F0502020204030204" pitchFamily="34" charset="0"/>
                <a:ea typeface="Calibri" panose="020F0502020204030204" pitchFamily="34" charset="0"/>
                <a:cs typeface="Times New Roman" panose="02020603050405020304" pitchFamily="18" charset="0"/>
              </a:rPr>
              <a:t> دي </a:t>
            </a:r>
            <a:r>
              <a:rPr lang="ar-SA" sz="2400" b="1" dirty="0" err="1">
                <a:latin typeface="Calibri" panose="020F0502020204030204" pitchFamily="34" charset="0"/>
                <a:ea typeface="Calibri" panose="020F0502020204030204" pitchFamily="34" charset="0"/>
                <a:cs typeface="Times New Roman" panose="02020603050405020304" pitchFamily="18" charset="0"/>
              </a:rPr>
              <a:t>ساسـور</a:t>
            </a:r>
            <a:r>
              <a:rPr lang="en-US" sz="2400" b="1" dirty="0">
                <a:latin typeface="Times New Roman" panose="02020603050405020304" pitchFamily="18" charset="0"/>
                <a:ea typeface="Calibri" panose="020F0502020204030204" pitchFamily="34" charset="0"/>
                <a:cs typeface="Arial" panose="020B0604020202020204" pitchFamily="34" charset="0"/>
              </a:rPr>
              <a:t> Saussure de Ferdinand  </a:t>
            </a:r>
            <a:r>
              <a:rPr lang="ar-SA" sz="2400" b="1" dirty="0">
                <a:latin typeface="Times New Roman" panose="02020603050405020304" pitchFamily="18" charset="0"/>
                <a:ea typeface="Calibri" panose="020F0502020204030204" pitchFamily="34" charset="0"/>
                <a:cs typeface="Arial" panose="020B0604020202020204" pitchFamily="34" charset="0"/>
              </a:rPr>
              <a:t>كمـا يعتبـر نمـو وتطـور هذا المذهب للفيلسوف الفرنسي جاك </a:t>
            </a:r>
            <a:r>
              <a:rPr lang="ar-SA" sz="2400" b="1" dirty="0" err="1">
                <a:latin typeface="Times New Roman" panose="02020603050405020304" pitchFamily="18" charset="0"/>
                <a:ea typeface="Calibri" panose="020F0502020204030204" pitchFamily="34" charset="0"/>
                <a:cs typeface="Arial" panose="020B0604020202020204" pitchFamily="34" charset="0"/>
              </a:rPr>
              <a:t>دريـدا</a:t>
            </a:r>
            <a:r>
              <a:rPr lang="en-US" sz="2400" b="1" dirty="0">
                <a:latin typeface="Times New Roman" panose="02020603050405020304" pitchFamily="18" charset="0"/>
                <a:ea typeface="Calibri" panose="020F0502020204030204" pitchFamily="34" charset="0"/>
                <a:cs typeface="Arial" panose="020B0604020202020204" pitchFamily="34" charset="0"/>
              </a:rPr>
              <a:t> Derrida Jacques </a:t>
            </a:r>
            <a:r>
              <a:rPr lang="ar-SA" sz="2400" b="1" dirty="0">
                <a:latin typeface="Calibri" panose="020F0502020204030204" pitchFamily="34" charset="0"/>
                <a:ea typeface="Calibri" panose="020F0502020204030204" pitchFamily="34" charset="0"/>
                <a:cs typeface="Times New Roman" panose="02020603050405020304" pitchFamily="18" charset="0"/>
              </a:rPr>
              <a:t>في أفكاره وكتاباته التي انتشرت بين النقاد الأدبيين وعلماء الاجتماع والمؤرخين  </a:t>
            </a:r>
            <a:r>
              <a:rPr lang="ar-SA" sz="24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24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795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6138" y="821277"/>
            <a:ext cx="10941268" cy="5011949"/>
          </a:xfrm>
          <a:prstGeom prst="rect">
            <a:avLst/>
          </a:prstGeom>
        </p:spPr>
        <p:txBody>
          <a:bodyPr wrap="square">
            <a:spAutoFit/>
          </a:bodyPr>
          <a:lstStyle/>
          <a:p>
            <a:pPr marL="17145" marR="0" algn="just" rtl="1">
              <a:lnSpc>
                <a:spcPct val="150000"/>
              </a:lnSpc>
              <a:spcBef>
                <a:spcPts val="0"/>
              </a:spcBef>
              <a:spcAft>
                <a:spcPts val="0"/>
              </a:spcAft>
              <a:tabLst>
                <a:tab pos="196850" algn="l"/>
              </a:tabLst>
            </a:pPr>
            <a:r>
              <a:rPr lang="ar-SA" sz="2400" b="1" dirty="0" smtClean="0">
                <a:latin typeface="Calibri" panose="020F0502020204030204" pitchFamily="34" charset="0"/>
                <a:ea typeface="Calibri" panose="020F0502020204030204" pitchFamily="34" charset="0"/>
                <a:cs typeface="Times New Roman" panose="02020603050405020304" pitchFamily="18" charset="0"/>
              </a:rPr>
              <a:t>والتفكيكية </a:t>
            </a:r>
            <a:r>
              <a:rPr lang="ar-SA" sz="2400" b="1" dirty="0">
                <a:latin typeface="Calibri" panose="020F0502020204030204" pitchFamily="34" charset="0"/>
                <a:ea typeface="Calibri" panose="020F0502020204030204" pitchFamily="34" charset="0"/>
                <a:cs typeface="Times New Roman" panose="02020603050405020304" pitchFamily="18" charset="0"/>
              </a:rPr>
              <a:t>عند </a:t>
            </a:r>
            <a:r>
              <a:rPr lang="ar-SA" sz="2400" b="1" dirty="0" err="1">
                <a:latin typeface="Calibri" panose="020F0502020204030204" pitchFamily="34" charset="0"/>
                <a:ea typeface="Calibri" panose="020F0502020204030204" pitchFamily="34" charset="0"/>
                <a:cs typeface="Times New Roman" panose="02020603050405020304" pitchFamily="18" charset="0"/>
              </a:rPr>
              <a:t>دريدا</a:t>
            </a:r>
            <a:r>
              <a:rPr lang="ar-SA" sz="2400" b="1" dirty="0">
                <a:latin typeface="Calibri" panose="020F0502020204030204" pitchFamily="34" charset="0"/>
                <a:ea typeface="Calibri" panose="020F0502020204030204" pitchFamily="34" charset="0"/>
                <a:cs typeface="Times New Roman" panose="02020603050405020304" pitchFamily="18" charset="0"/>
              </a:rPr>
              <a:t> ليست بالمفهوم السلبي للكلمة، حيث ترد كلمة التفكيك في القواميس بالهدم والتخريب، لكن ترد في كتابات </a:t>
            </a:r>
            <a:r>
              <a:rPr lang="ar-SA" sz="2400" b="1" dirty="0" err="1">
                <a:latin typeface="Calibri" panose="020F0502020204030204" pitchFamily="34" charset="0"/>
                <a:ea typeface="Calibri" panose="020F0502020204030204" pitchFamily="34" charset="0"/>
                <a:cs typeface="Times New Roman" panose="02020603050405020304" pitchFamily="18" charset="0"/>
              </a:rPr>
              <a:t>دريدا</a:t>
            </a:r>
            <a:r>
              <a:rPr lang="ar-SA" sz="2400" b="1" dirty="0">
                <a:latin typeface="Calibri" panose="020F0502020204030204" pitchFamily="34" charset="0"/>
                <a:ea typeface="Calibri" panose="020F0502020204030204" pitchFamily="34" charset="0"/>
                <a:cs typeface="Times New Roman" panose="02020603050405020304" pitchFamily="18" charset="0"/>
              </a:rPr>
              <a:t> بالمعنى الايجابي للكلمة أي التصحيح</a:t>
            </a:r>
            <a:r>
              <a:rPr lang="ar-EG" sz="2400" b="1" dirty="0">
                <a:latin typeface="Calibri" panose="020F0502020204030204" pitchFamily="34" charset="0"/>
                <a:ea typeface="Calibri" panose="020F0502020204030204" pitchFamily="34" charset="0"/>
                <a:cs typeface="Times New Roman" panose="02020603050405020304" pitchFamily="18" charset="0"/>
              </a:rPr>
              <a:t> وإعادة تركيب البناء وتقويض المقولات المركزية، وتعرية الفلسفة الغربية التي مجدت مفاهيم كثيرة مثل العقل، الوعي، البنية، المركز، والنظام، والصوت، والانسجام. في حين ان الواقع قائم على الاختلاف، والتلاشي، والتقويض، والتفكك، وتشعب المعاني، وتعدد المتناقضات، وكثرة الصراعات التراتبية والطبقية</a:t>
            </a:r>
            <a:r>
              <a:rPr lang="en-US" sz="2400" b="1" dirty="0">
                <a:latin typeface="Times New Roman" panose="02020603050405020304" pitchFamily="18" charset="0"/>
                <a:ea typeface="Calibri" panose="020F0502020204030204" pitchFamily="34" charset="0"/>
                <a:cs typeface="Arial" panose="020B0604020202020204" pitchFamily="34" charset="0"/>
              </a:rPr>
              <a:t>  ) </a:t>
            </a:r>
            <a:r>
              <a:rPr lang="ar-EG" sz="2400" b="1" dirty="0">
                <a:latin typeface="Calibri" panose="020F0502020204030204" pitchFamily="34" charset="0"/>
                <a:ea typeface="Calibri" panose="020F0502020204030204" pitchFamily="34" charset="0"/>
                <a:cs typeface="Times New Roman" panose="02020603050405020304" pitchFamily="18" charset="0"/>
              </a:rPr>
              <a:t>حمداوي، د.ت). </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6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ar-EG" sz="2400" b="1" dirty="0">
                <a:latin typeface="Times New Roman" panose="02020603050405020304" pitchFamily="18" charset="0"/>
                <a:ea typeface="Times New Roman" panose="02020603050405020304" pitchFamily="18" charset="0"/>
                <a:cs typeface="Times New Roman" panose="02020603050405020304" pitchFamily="18" charset="0"/>
              </a:rPr>
              <a:t>وقد انتقل فكر التفكيكية من الأدب والفلسفة إلى مجالات العمارة والفنون حيث اتجهت التفكيكية في المجال </a:t>
            </a:r>
            <a:r>
              <a:rPr lang="ar-EG" sz="2400" b="1" dirty="0" err="1">
                <a:latin typeface="Times New Roman" panose="02020603050405020304" pitchFamily="18" charset="0"/>
                <a:ea typeface="Times New Roman" panose="02020603050405020304" pitchFamily="18" charset="0"/>
                <a:cs typeface="Times New Roman" panose="02020603050405020304" pitchFamily="18" charset="0"/>
              </a:rPr>
              <a:t>المادى</a:t>
            </a:r>
            <a:r>
              <a:rPr lang="ar-EG" sz="2400" b="1" dirty="0">
                <a:latin typeface="Times New Roman" panose="02020603050405020304" pitchFamily="18" charset="0"/>
                <a:ea typeface="Times New Roman" panose="02020603050405020304" pitchFamily="18" charset="0"/>
                <a:cs typeface="Times New Roman" panose="02020603050405020304" pitchFamily="18" charset="0"/>
              </a:rPr>
              <a:t> نحو اللعب بمحددات الفراغ والعلاقات بين أجزائه مما نتج عنه فراغات  بصرية مبتكرة مثيرة للجدل والمشاعر. فقد استفادت العمارة من فكر جاك </a:t>
            </a:r>
            <a:r>
              <a:rPr lang="ar-EG" sz="2400" b="1" dirty="0" err="1">
                <a:latin typeface="Times New Roman" panose="02020603050405020304" pitchFamily="18" charset="0"/>
                <a:ea typeface="Times New Roman" panose="02020603050405020304" pitchFamily="18" charset="0"/>
                <a:cs typeface="Times New Roman" panose="02020603050405020304" pitchFamily="18" charset="0"/>
              </a:rPr>
              <a:t>دريدا</a:t>
            </a:r>
            <a:r>
              <a:rPr lang="ar-EG" sz="2400" b="1" dirty="0">
                <a:latin typeface="Times New Roman" panose="02020603050405020304" pitchFamily="18" charset="0"/>
                <a:ea typeface="Times New Roman" panose="02020603050405020304" pitchFamily="18" charset="0"/>
                <a:cs typeface="Times New Roman" panose="02020603050405020304" pitchFamily="18" charset="0"/>
              </a:rPr>
              <a:t> مؤسس التفكيكية في الأدب </a:t>
            </a:r>
            <a:r>
              <a:rPr lang="ar-EG" sz="2400" b="1" dirty="0" err="1">
                <a:latin typeface="Times New Roman" panose="02020603050405020304" pitchFamily="18" charset="0"/>
                <a:ea typeface="Times New Roman" panose="02020603050405020304" pitchFamily="18" charset="0"/>
                <a:cs typeface="Times New Roman" panose="02020603050405020304" pitchFamily="18" charset="0"/>
              </a:rPr>
              <a:t>والتى</a:t>
            </a:r>
            <a:r>
              <a:rPr lang="ar-EG" sz="2400" b="1" dirty="0">
                <a:latin typeface="Times New Roman" panose="02020603050405020304" pitchFamily="18" charset="0"/>
                <a:ea typeface="Times New Roman" panose="02020603050405020304" pitchFamily="18" charset="0"/>
                <a:cs typeface="Times New Roman" panose="02020603050405020304" pitchFamily="18" charset="0"/>
              </a:rPr>
              <a:t> استندت على تفكيك اللغة وهدم قواعدها  </a:t>
            </a:r>
            <a:endParaRPr lang="en-US" sz="2400" b="1" dirty="0">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324246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2869" y="746234"/>
            <a:ext cx="11235559" cy="5463034"/>
          </a:xfrm>
          <a:prstGeom prst="rect">
            <a:avLst/>
          </a:prstGeom>
        </p:spPr>
        <p:txBody>
          <a:bodyPr wrap="square">
            <a:spAutoFit/>
          </a:bodyPr>
          <a:lstStyle/>
          <a:p>
            <a:pPr algn="just" rtl="1">
              <a:lnSpc>
                <a:spcPct val="150000"/>
              </a:lnSpc>
              <a:spcAft>
                <a:spcPts val="600"/>
              </a:spcAft>
            </a:pPr>
            <a:r>
              <a:rPr lang="ar-EG"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ar-EG" sz="2400" b="1" dirty="0">
                <a:latin typeface="Calibri" panose="020F0502020204030204" pitchFamily="34" charset="0"/>
                <a:ea typeface="Calibri" panose="020F0502020204030204" pitchFamily="34" charset="0"/>
                <a:cs typeface="Times New Roman" panose="02020603050405020304" pitchFamily="18" charset="0"/>
              </a:rPr>
              <a:t>في الجانب </a:t>
            </a:r>
            <a:r>
              <a:rPr lang="ar-EG" sz="2400" b="1" dirty="0" err="1">
                <a:latin typeface="Calibri" panose="020F0502020204030204" pitchFamily="34" charset="0"/>
                <a:ea typeface="Calibri" panose="020F0502020204030204" pitchFamily="34" charset="0"/>
                <a:cs typeface="Times New Roman" panose="02020603050405020304" pitchFamily="18" charset="0"/>
              </a:rPr>
              <a:t>الايجابى</a:t>
            </a:r>
            <a:r>
              <a:rPr lang="ar-EG" sz="2400" b="1" dirty="0">
                <a:latin typeface="Calibri" panose="020F0502020204030204" pitchFamily="34" charset="0"/>
                <a:ea typeface="Calibri" panose="020F0502020204030204" pitchFamily="34" charset="0"/>
                <a:cs typeface="Times New Roman" panose="02020603050405020304" pitchFamily="18" charset="0"/>
              </a:rPr>
              <a:t> للفكر </a:t>
            </a:r>
            <a:r>
              <a:rPr lang="ar-EG" sz="2400" b="1" dirty="0" err="1">
                <a:latin typeface="Calibri" panose="020F0502020204030204" pitchFamily="34" charset="0"/>
                <a:ea typeface="Calibri" panose="020F0502020204030204" pitchFamily="34" charset="0"/>
                <a:cs typeface="Times New Roman" panose="02020603050405020304" pitchFamily="18" charset="0"/>
              </a:rPr>
              <a:t>التفكيكى</a:t>
            </a:r>
            <a:r>
              <a:rPr lang="ar-EG" sz="2400" b="1" dirty="0">
                <a:latin typeface="Calibri" panose="020F0502020204030204" pitchFamily="34" charset="0"/>
                <a:ea typeface="Calibri" panose="020F0502020204030204" pitchFamily="34" charset="0"/>
                <a:cs typeface="Times New Roman" panose="02020603050405020304" pitchFamily="18" charset="0"/>
              </a:rPr>
              <a:t> من قوة استخدام الفكر والعقل في رؤية الأشياء من وجهات نظر أخرى ابتكارية وابداعية . وكان من أوائل رواد التفكيكية في العمارة فرانك أوين </a:t>
            </a:r>
            <a:r>
              <a:rPr lang="ar-EG" sz="2400" b="1" dirty="0" err="1">
                <a:latin typeface="Calibri" panose="020F0502020204030204" pitchFamily="34" charset="0"/>
                <a:ea typeface="Calibri" panose="020F0502020204030204" pitchFamily="34" charset="0"/>
                <a:cs typeface="Times New Roman" panose="02020603050405020304" pitchFamily="18" charset="0"/>
              </a:rPr>
              <a:t>جيرى</a:t>
            </a:r>
            <a:r>
              <a:rPr lang="ar-EG" sz="2400" b="1" dirty="0">
                <a:latin typeface="Calibri" panose="020F0502020204030204" pitchFamily="34" charset="0"/>
                <a:ea typeface="Calibri" panose="020F0502020204030204" pitchFamily="34" charset="0"/>
                <a:cs typeface="Times New Roman" panose="02020603050405020304" pitchFamily="18" charset="0"/>
              </a:rPr>
              <a:t> الذى ساهم في وضوح فكرها من خلال فسلفته واعماله وكان اتجاهه فرعيا في التفكيك عُرف باسم "التفكيك </a:t>
            </a:r>
            <a:r>
              <a:rPr lang="ar-EG" sz="2400" b="1" dirty="0" err="1">
                <a:latin typeface="Calibri" panose="020F0502020204030204" pitchFamily="34" charset="0"/>
                <a:ea typeface="Calibri" panose="020F0502020204030204" pitchFamily="34" charset="0"/>
                <a:cs typeface="Times New Roman" panose="02020603050405020304" pitchFamily="18" charset="0"/>
              </a:rPr>
              <a:t>واللاترابط</a:t>
            </a:r>
            <a:r>
              <a:rPr lang="ar-EG" sz="2400" b="1" dirty="0">
                <a:latin typeface="Calibri" panose="020F0502020204030204" pitchFamily="34" charset="0"/>
                <a:ea typeface="Calibri" panose="020F0502020204030204" pitchFamily="34" charset="0"/>
                <a:cs typeface="Times New Roman" panose="02020603050405020304" pitchFamily="18" charset="0"/>
              </a:rPr>
              <a:t>" ويستند هذا الاتجاه إلى تمييز الكتل بشكل واضح وتفكيك الكل إلى أجزاء واعادة بنائه وتشكيله مرة أخرى </a:t>
            </a:r>
            <a:r>
              <a:rPr lang="ar-EG" sz="2400" b="1" dirty="0" err="1">
                <a:latin typeface="Calibri" panose="020F0502020204030204" pitchFamily="34" charset="0"/>
                <a:ea typeface="Calibri" panose="020F0502020204030204" pitchFamily="34" charset="0"/>
                <a:cs typeface="Times New Roman" panose="02020603050405020304" pitchFamily="18" charset="0"/>
              </a:rPr>
              <a:t>باسلوب</a:t>
            </a:r>
            <a:r>
              <a:rPr lang="ar-EG" sz="2400" b="1" dirty="0">
                <a:latin typeface="Calibri" panose="020F0502020204030204" pitchFamily="34" charset="0"/>
                <a:ea typeface="Calibri" panose="020F0502020204030204" pitchFamily="34" charset="0"/>
                <a:cs typeface="Times New Roman" panose="02020603050405020304" pitchFamily="18" charset="0"/>
              </a:rPr>
              <a:t> آخر محطماً الصورة التقليدية للشكل ومبهراً للمشاهد من البناء الجديد له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just" rtl="1">
              <a:lnSpc>
                <a:spcPct val="150000"/>
              </a:lnSpc>
            </a:pPr>
            <a:r>
              <a:rPr lang="ar-EG" sz="2400" b="1" dirty="0">
                <a:latin typeface="Calibri" panose="020F0502020204030204" pitchFamily="34" charset="0"/>
                <a:ea typeface="Calibri" panose="020F0502020204030204" pitchFamily="34" charset="0"/>
                <a:cs typeface="Times New Roman" panose="02020603050405020304" pitchFamily="18" charset="0"/>
              </a:rPr>
              <a:t>كما توجهت عمارة التفكيك إلى المحددات الفراغية والتغلب على العلاقات المتكررة الصامتة وانتاج تشكيلات غير منتظمة عن طريق التغيير في علاقات الفراغات ببعضها البعض وبين الزمن. وتقديم تكوينات هندسية غير صريحة تقوم على علاقات متغيرة وغير مستقرة </a:t>
            </a:r>
            <a:r>
              <a:rPr lang="ar-EG" sz="3200" b="1"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rtl="1"/>
            <a:endParaRPr lang="en-US" sz="3200" b="1" dirty="0">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355284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22525380"/>
              </p:ext>
            </p:extLst>
          </p:nvPr>
        </p:nvGraphicFramePr>
        <p:xfrm>
          <a:off x="651642" y="1450428"/>
          <a:ext cx="11414234" cy="4887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172662" y="805934"/>
            <a:ext cx="5777543" cy="369332"/>
          </a:xfrm>
          <a:prstGeom prst="rect">
            <a:avLst/>
          </a:prstGeom>
        </p:spPr>
        <p:txBody>
          <a:bodyPr wrap="none">
            <a:spAutoFit/>
          </a:bodyPr>
          <a:lstStyle/>
          <a:p>
            <a:pPr algn="just" rtl="1"/>
            <a:r>
              <a:rPr lang="ar-EG" b="1" dirty="0">
                <a:latin typeface="Times New Roman" panose="02020603050405020304" pitchFamily="18" charset="0"/>
                <a:ea typeface="Times New Roman" panose="02020603050405020304" pitchFamily="18" charset="0"/>
                <a:cs typeface="Times New Roman" panose="02020603050405020304" pitchFamily="18" charset="0"/>
              </a:rPr>
              <a:t>خصائص التفكيكية: يُمكن اجمال خصائص التفكيك الرئيسية </a:t>
            </a:r>
            <a:r>
              <a:rPr lang="ar-EG" b="1" dirty="0" err="1">
                <a:latin typeface="Times New Roman" panose="02020603050405020304" pitchFamily="18" charset="0"/>
                <a:ea typeface="Times New Roman" panose="02020603050405020304" pitchFamily="18" charset="0"/>
                <a:cs typeface="Times New Roman" panose="02020603050405020304" pitchFamily="18" charset="0"/>
              </a:rPr>
              <a:t>فى</a:t>
            </a:r>
            <a:r>
              <a:rPr lang="ar-EG" b="1" dirty="0">
                <a:latin typeface="Times New Roman" panose="02020603050405020304" pitchFamily="18" charset="0"/>
                <a:ea typeface="Times New Roman" panose="02020603050405020304" pitchFamily="18" charset="0"/>
                <a:cs typeface="Times New Roman" panose="02020603050405020304" pitchFamily="18" charset="0"/>
              </a:rPr>
              <a:t> الشكل </a:t>
            </a:r>
            <a:r>
              <a:rPr lang="ar-EG" b="1" dirty="0" err="1">
                <a:latin typeface="Times New Roman" panose="02020603050405020304" pitchFamily="18" charset="0"/>
                <a:ea typeface="Times New Roman" panose="02020603050405020304" pitchFamily="18" charset="0"/>
                <a:cs typeface="Times New Roman" panose="02020603050405020304" pitchFamily="18" charset="0"/>
              </a:rPr>
              <a:t>التالى</a:t>
            </a:r>
            <a:r>
              <a:rPr lang="ar-EG"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dirty="0">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37548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5931" y="150391"/>
            <a:ext cx="11088414" cy="6119945"/>
          </a:xfrm>
          <a:prstGeom prst="rect">
            <a:avLst/>
          </a:prstGeom>
        </p:spPr>
        <p:txBody>
          <a:bodyPr wrap="square">
            <a:spAutoFit/>
          </a:bodyPr>
          <a:lstStyle/>
          <a:p>
            <a:pPr algn="r" rtl="1">
              <a:lnSpc>
                <a:spcPct val="150000"/>
              </a:lnSpc>
            </a:pPr>
            <a:r>
              <a:rPr lang="ar-SA" sz="2400" b="1" dirty="0">
                <a:latin typeface="Times New Roman" panose="02020603050405020304" pitchFamily="18" charset="0"/>
                <a:ea typeface="Times New Roman" panose="02020603050405020304" pitchFamily="18" charset="0"/>
                <a:cs typeface="Times New Roman" panose="02020603050405020304" pitchFamily="18" charset="0"/>
              </a:rPr>
              <a:t>اتجاه الهدم والبناء في عالم الأزياء ومكملاتها:</a:t>
            </a:r>
            <a:r>
              <a:rPr lang="ar-SA"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Simplified Arabic" panose="02020603050405020304" pitchFamily="18" charset="-78"/>
            </a:endParaRPr>
          </a:p>
          <a:p>
            <a:pPr algn="r" rtl="1">
              <a:lnSpc>
                <a:spcPct val="150000"/>
              </a:lnSpc>
            </a:pPr>
            <a:r>
              <a:rPr lang="ar-EG" sz="2400" dirty="0">
                <a:latin typeface="Times New Roman" panose="02020603050405020304" pitchFamily="18" charset="0"/>
                <a:ea typeface="Times New Roman" panose="02020603050405020304" pitchFamily="18" charset="0"/>
                <a:cs typeface="Times New Roman" panose="02020603050405020304" pitchFamily="18" charset="0"/>
              </a:rPr>
              <a:t>يتأثر عالم الأزياء بالاتجاهات الثقافية السائدة </a:t>
            </a:r>
            <a:r>
              <a:rPr lang="ar-EG" sz="2400" dirty="0" err="1">
                <a:latin typeface="Times New Roman" panose="02020603050405020304" pitchFamily="18" charset="0"/>
                <a:ea typeface="Times New Roman" panose="02020603050405020304" pitchFamily="18" charset="0"/>
                <a:cs typeface="Times New Roman" panose="02020603050405020304" pitchFamily="18" charset="0"/>
              </a:rPr>
              <a:t>وويعتمد</a:t>
            </a:r>
            <a:r>
              <a:rPr lang="ar-EG" sz="2400" dirty="0">
                <a:latin typeface="Times New Roman" panose="02020603050405020304" pitchFamily="18" charset="0"/>
                <a:ea typeface="Times New Roman" panose="02020603050405020304" pitchFamily="18" charset="0"/>
                <a:cs typeface="Times New Roman" panose="02020603050405020304" pitchFamily="18" charset="0"/>
              </a:rPr>
              <a:t> </a:t>
            </a:r>
            <a:r>
              <a:rPr lang="ar-EG" sz="2400" dirty="0" err="1">
                <a:latin typeface="Times New Roman" panose="02020603050405020304" pitchFamily="18" charset="0"/>
                <a:ea typeface="Times New Roman" panose="02020603050405020304" pitchFamily="18" charset="0"/>
                <a:cs typeface="Times New Roman" panose="02020603050405020304" pitchFamily="18" charset="0"/>
              </a:rPr>
              <a:t>مصممى</a:t>
            </a:r>
            <a:r>
              <a:rPr lang="ar-EG" sz="2400" dirty="0">
                <a:latin typeface="Times New Roman" panose="02020603050405020304" pitchFamily="18" charset="0"/>
                <a:ea typeface="Times New Roman" panose="02020603050405020304" pitchFamily="18" charset="0"/>
                <a:cs typeface="Times New Roman" panose="02020603050405020304" pitchFamily="18" charset="0"/>
              </a:rPr>
              <a:t> الأزياء على فنون العصر والقيم السائدة واستخدام التطور </a:t>
            </a:r>
            <a:r>
              <a:rPr lang="ar-EG" sz="2400" dirty="0" err="1">
                <a:latin typeface="Times New Roman" panose="02020603050405020304" pitchFamily="18" charset="0"/>
                <a:ea typeface="Times New Roman" panose="02020603050405020304" pitchFamily="18" charset="0"/>
                <a:cs typeface="Times New Roman" panose="02020603050405020304" pitchFamily="18" charset="0"/>
              </a:rPr>
              <a:t>التكنولوجى</a:t>
            </a:r>
            <a:r>
              <a:rPr lang="ar-EG" sz="2400" dirty="0">
                <a:latin typeface="Times New Roman" panose="02020603050405020304" pitchFamily="18" charset="0"/>
                <a:ea typeface="Times New Roman" panose="02020603050405020304" pitchFamily="18" charset="0"/>
                <a:cs typeface="Times New Roman" panose="02020603050405020304" pitchFamily="18" charset="0"/>
              </a:rPr>
              <a:t> في صياغة وتنفيذ الأفكار التصميمية، وتفاعل المنتج المصمم مع الأحداث ورؤية المصمم لها بما تحمله من دلالات ومعان. </a:t>
            </a:r>
            <a:endParaRPr lang="en-US" sz="2400" dirty="0">
              <a:latin typeface="Times New Roman" panose="02020603050405020304" pitchFamily="18" charset="0"/>
              <a:ea typeface="Times New Roman" panose="02020603050405020304" pitchFamily="18" charset="0"/>
              <a:cs typeface="Simplified Arabic" panose="02020603050405020304" pitchFamily="18" charset="-78"/>
            </a:endParaRPr>
          </a:p>
          <a:p>
            <a:pPr algn="r" rtl="1">
              <a:lnSpc>
                <a:spcPct val="150000"/>
              </a:lnSpc>
            </a:pPr>
            <a:r>
              <a:rPr lang="ar-EG" sz="2400" dirty="0">
                <a:latin typeface="Times New Roman" panose="02020603050405020304" pitchFamily="18" charset="0"/>
                <a:ea typeface="Times New Roman" panose="02020603050405020304" pitchFamily="18" charset="0"/>
                <a:cs typeface="Times New Roman" panose="02020603050405020304" pitchFamily="18" charset="0"/>
              </a:rPr>
              <a:t>وقد ظهرت تصاميم للأزياء باتجاه الهدم والبناء ومن أمثلتها تصاميم المصمم</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"Alexander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Mcqueen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ar-EG" sz="2400" dirty="0">
                <a:latin typeface="Times New Roman" panose="02020603050405020304" pitchFamily="18" charset="0"/>
                <a:ea typeface="Times New Roman" panose="02020603050405020304" pitchFamily="18" charset="0"/>
                <a:cs typeface="Times New Roman" panose="02020603050405020304" pitchFamily="18" charset="0"/>
              </a:rPr>
              <a:t> 2002 </a:t>
            </a:r>
            <a:r>
              <a:rPr lang="ar-EG" sz="2400" dirty="0" err="1">
                <a:latin typeface="Times New Roman" panose="02020603050405020304" pitchFamily="18" charset="0"/>
                <a:ea typeface="Times New Roman" panose="02020603050405020304" pitchFamily="18" charset="0"/>
                <a:cs typeface="Times New Roman" panose="02020603050405020304" pitchFamily="18" charset="0"/>
              </a:rPr>
              <a:t>مثمثلة</a:t>
            </a:r>
            <a:r>
              <a:rPr lang="ar-EG" sz="2400" dirty="0">
                <a:latin typeface="Times New Roman" panose="02020603050405020304" pitchFamily="18" charset="0"/>
                <a:ea typeface="Times New Roman" panose="02020603050405020304" pitchFamily="18" charset="0"/>
                <a:cs typeface="Times New Roman" panose="02020603050405020304" pitchFamily="18" charset="0"/>
              </a:rPr>
              <a:t> في تصميم تجربة "العريس </a:t>
            </a:r>
            <a:r>
              <a:rPr lang="ar-EG" sz="2400" dirty="0" err="1">
                <a:latin typeface="Times New Roman" panose="02020603050405020304" pitchFamily="18" charset="0"/>
                <a:ea typeface="Times New Roman" panose="02020603050405020304" pitchFamily="18" charset="0"/>
                <a:cs typeface="Times New Roman" panose="02020603050405020304" pitchFamily="18" charset="0"/>
              </a:rPr>
              <a:t>العارى</a:t>
            </a:r>
            <a:r>
              <a:rPr lang="ar-EG" sz="2400" dirty="0">
                <a:latin typeface="Times New Roman" panose="02020603050405020304" pitchFamily="18" charset="0"/>
                <a:ea typeface="Times New Roman" panose="02020603050405020304" pitchFamily="18" charset="0"/>
                <a:cs typeface="Times New Roman" panose="02020603050405020304" pitchFamily="18" charset="0"/>
              </a:rPr>
              <a:t> المكشوف" الذى بدأ بتفكيك بدلة عريس من تصميم :يوجى </a:t>
            </a:r>
            <a:r>
              <a:rPr lang="ar-EG" sz="2400" dirty="0" err="1">
                <a:latin typeface="Times New Roman" panose="02020603050405020304" pitchFamily="18" charset="0"/>
                <a:ea typeface="Times New Roman" panose="02020603050405020304" pitchFamily="18" charset="0"/>
                <a:cs typeface="Times New Roman" panose="02020603050405020304" pitchFamily="18" charset="0"/>
              </a:rPr>
              <a:t>ياماماتو</a:t>
            </a:r>
            <a:r>
              <a:rPr lang="ar-EG" sz="2400" dirty="0">
                <a:latin typeface="Times New Roman" panose="02020603050405020304" pitchFamily="18" charset="0"/>
                <a:ea typeface="Times New Roman" panose="02020603050405020304" pitchFamily="18" charset="0"/>
                <a:cs typeface="Times New Roman" panose="02020603050405020304" pitchFamily="18" charset="0"/>
              </a:rPr>
              <a:t>" وقميص "جان بول </a:t>
            </a:r>
            <a:r>
              <a:rPr lang="ar-EG" sz="2400" dirty="0" err="1">
                <a:latin typeface="Times New Roman" panose="02020603050405020304" pitchFamily="18" charset="0"/>
                <a:ea typeface="Times New Roman" panose="02020603050405020304" pitchFamily="18" charset="0"/>
                <a:cs typeface="Times New Roman" panose="02020603050405020304" pitchFamily="18" charset="0"/>
              </a:rPr>
              <a:t>غولتيير</a:t>
            </a:r>
            <a:r>
              <a:rPr lang="ar-EG" sz="2400" dirty="0">
                <a:latin typeface="Times New Roman" panose="02020603050405020304" pitchFamily="18" charset="0"/>
                <a:ea typeface="Times New Roman" panose="02020603050405020304" pitchFamily="18" charset="0"/>
                <a:cs typeface="Times New Roman" panose="02020603050405020304" pitchFamily="18" charset="0"/>
              </a:rPr>
              <a:t>" ورابطة </a:t>
            </a:r>
            <a:r>
              <a:rPr lang="ar-EG" sz="2400" dirty="0" err="1">
                <a:latin typeface="Times New Roman" panose="02020603050405020304" pitchFamily="18" charset="0"/>
                <a:ea typeface="Times New Roman" panose="02020603050405020304" pitchFamily="18" charset="0"/>
                <a:cs typeface="Times New Roman" panose="02020603050405020304" pitchFamily="18" charset="0"/>
              </a:rPr>
              <a:t>عنق"هوجو</a:t>
            </a:r>
            <a:r>
              <a:rPr lang="ar-EG" sz="2400" dirty="0">
                <a:latin typeface="Times New Roman" panose="02020603050405020304" pitchFamily="18" charset="0"/>
                <a:ea typeface="Times New Roman" panose="02020603050405020304" pitchFamily="18" charset="0"/>
                <a:cs typeface="Times New Roman" panose="02020603050405020304" pitchFamily="18" charset="0"/>
              </a:rPr>
              <a:t> بوس" وباستخدام الهدم والبناء واختلاف نوعية القماش والعلاقات تم تصميم فستان للعروس، واستخدم المصممين المتأثرين بهذا الاتجاه أمثال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"Vivienne</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Westwood" </a:t>
            </a:r>
            <a:r>
              <a:rPr lang="ar-EG" sz="2400" dirty="0">
                <a:latin typeface="Times New Roman" panose="02020603050405020304" pitchFamily="18" charset="0"/>
                <a:ea typeface="Times New Roman" panose="02020603050405020304" pitchFamily="18" charset="0"/>
                <a:cs typeface="Times New Roman" panose="02020603050405020304" pitchFamily="18" charset="0"/>
              </a:rPr>
              <a:t> خاصية الاختلاف في التفكيكية وجمعت بين الخامات المختلفة </a:t>
            </a:r>
            <a:r>
              <a:rPr lang="ar-EG" sz="2400" dirty="0" err="1">
                <a:latin typeface="Times New Roman" panose="02020603050405020304" pitchFamily="18" charset="0"/>
                <a:ea typeface="Times New Roman" panose="02020603050405020304" pitchFamily="18" charset="0"/>
                <a:cs typeface="Times New Roman" panose="02020603050405020304" pitchFamily="18" charset="0"/>
              </a:rPr>
              <a:t>فى</a:t>
            </a:r>
            <a:r>
              <a:rPr lang="ar-EG" sz="2400" dirty="0">
                <a:latin typeface="Times New Roman" panose="02020603050405020304" pitchFamily="18" charset="0"/>
                <a:ea typeface="Times New Roman" panose="02020603050405020304" pitchFamily="18" charset="0"/>
                <a:cs typeface="Times New Roman" panose="02020603050405020304" pitchFamily="18" charset="0"/>
              </a:rPr>
              <a:t> التصميم الواحد، واستند فكر العديد من المصممين على هذا الاتجاه وارتبط تسمية الأزياء به أمثال "يوجى </a:t>
            </a:r>
            <a:r>
              <a:rPr lang="ar-EG" sz="2400" dirty="0" err="1">
                <a:latin typeface="Times New Roman" panose="02020603050405020304" pitchFamily="18" charset="0"/>
                <a:ea typeface="Times New Roman" panose="02020603050405020304" pitchFamily="18" charset="0"/>
                <a:cs typeface="Times New Roman" panose="02020603050405020304" pitchFamily="18" charset="0"/>
              </a:rPr>
              <a:t>ياماماتو</a:t>
            </a:r>
            <a:r>
              <a:rPr lang="ar-EG" sz="2400" dirty="0">
                <a:latin typeface="Times New Roman" panose="02020603050405020304" pitchFamily="18" charset="0"/>
                <a:ea typeface="Times New Roman" panose="02020603050405020304" pitchFamily="18" charset="0"/>
                <a:cs typeface="Times New Roman" panose="02020603050405020304" pitchFamily="18" charset="0"/>
              </a:rPr>
              <a:t>- </a:t>
            </a:r>
            <a:r>
              <a:rPr lang="ar-EG" sz="2400" dirty="0" err="1">
                <a:latin typeface="Times New Roman" panose="02020603050405020304" pitchFamily="18" charset="0"/>
                <a:ea typeface="Times New Roman" panose="02020603050405020304" pitchFamily="18" charset="0"/>
                <a:cs typeface="Times New Roman" panose="02020603050405020304" pitchFamily="18" charset="0"/>
              </a:rPr>
              <a:t>رى</a:t>
            </a:r>
            <a:r>
              <a:rPr lang="ar-EG" sz="2400" dirty="0">
                <a:latin typeface="Times New Roman" panose="02020603050405020304" pitchFamily="18" charset="0"/>
                <a:ea typeface="Times New Roman" panose="02020603050405020304" pitchFamily="18" charset="0"/>
                <a:cs typeface="Times New Roman" panose="02020603050405020304" pitchFamily="18" charset="0"/>
              </a:rPr>
              <a:t> </a:t>
            </a:r>
            <a:r>
              <a:rPr lang="ar-EG" sz="2400" dirty="0" err="1">
                <a:latin typeface="Times New Roman" panose="02020603050405020304" pitchFamily="18" charset="0"/>
                <a:ea typeface="Times New Roman" panose="02020603050405020304" pitchFamily="18" charset="0"/>
                <a:cs typeface="Times New Roman" panose="02020603050405020304" pitchFamily="18" charset="0"/>
              </a:rPr>
              <a:t>كواكوبو</a:t>
            </a:r>
            <a:r>
              <a:rPr lang="ar-EG" sz="2400" dirty="0">
                <a:latin typeface="Times New Roman" panose="02020603050405020304" pitchFamily="18" charset="0"/>
                <a:ea typeface="Times New Roman" panose="02020603050405020304" pitchFamily="18" charset="0"/>
                <a:cs typeface="Times New Roman" panose="02020603050405020304" pitchFamily="18" charset="0"/>
              </a:rPr>
              <a:t> – </a:t>
            </a:r>
            <a:r>
              <a:rPr lang="ar-EG" sz="2400" dirty="0" err="1">
                <a:latin typeface="Times New Roman" panose="02020603050405020304" pitchFamily="18" charset="0"/>
                <a:ea typeface="Times New Roman" panose="02020603050405020304" pitchFamily="18" charset="0"/>
                <a:cs typeface="Times New Roman" panose="02020603050405020304" pitchFamily="18" charset="0"/>
              </a:rPr>
              <a:t>ايسى</a:t>
            </a:r>
            <a:r>
              <a:rPr lang="ar-EG" sz="2400" dirty="0">
                <a:latin typeface="Times New Roman" panose="02020603050405020304" pitchFamily="18" charset="0"/>
                <a:ea typeface="Times New Roman" panose="02020603050405020304" pitchFamily="18" charset="0"/>
                <a:cs typeface="Times New Roman" panose="02020603050405020304" pitchFamily="18" charset="0"/>
              </a:rPr>
              <a:t> </a:t>
            </a:r>
            <a:r>
              <a:rPr lang="ar-EG" sz="2400" dirty="0" err="1">
                <a:latin typeface="Times New Roman" panose="02020603050405020304" pitchFamily="18" charset="0"/>
                <a:ea typeface="Times New Roman" panose="02020603050405020304" pitchFamily="18" charset="0"/>
                <a:cs typeface="Times New Roman" panose="02020603050405020304" pitchFamily="18" charset="0"/>
              </a:rPr>
              <a:t>مياكى</a:t>
            </a:r>
            <a:r>
              <a:rPr lang="ar-EG" sz="2400" dirty="0">
                <a:latin typeface="Times New Roman" panose="02020603050405020304" pitchFamily="18" charset="0"/>
                <a:ea typeface="Times New Roman" panose="02020603050405020304" pitchFamily="18" charset="0"/>
                <a:cs typeface="Times New Roman" panose="02020603050405020304" pitchFamily="18" charset="0"/>
              </a:rPr>
              <a:t>- فان نوتن" .وقد امتد فكر" زها حديد" إلى عالم الأزياء والمجوهرات حيث حرصت ماركات عالمية على التعاون معها مثل</a:t>
            </a:r>
            <a:r>
              <a:rPr lang="ar-SA" sz="2400" dirty="0">
                <a:latin typeface="Times New Roman" panose="02020603050405020304" pitchFamily="18" charset="0"/>
                <a:ea typeface="Times New Roman" panose="02020603050405020304" pitchFamily="18" charset="0"/>
                <a:cs typeface="Times New Roman" panose="02020603050405020304" pitchFamily="18" charset="0"/>
              </a:rPr>
              <a:t>كما </a:t>
            </a:r>
            <a:r>
              <a:rPr lang="ar-SA" sz="2400" dirty="0" err="1">
                <a:latin typeface="Times New Roman" panose="02020603050405020304" pitchFamily="18" charset="0"/>
                <a:ea typeface="Times New Roman" panose="02020603050405020304" pitchFamily="18" charset="0"/>
                <a:cs typeface="Times New Roman" panose="02020603050405020304" pitchFamily="18" charset="0"/>
              </a:rPr>
              <a:t>كما</a:t>
            </a:r>
            <a:r>
              <a:rPr lang="ar-SA" sz="2400" dirty="0">
                <a:latin typeface="Times New Roman" panose="02020603050405020304" pitchFamily="18" charset="0"/>
                <a:ea typeface="Times New Roman" panose="02020603050405020304" pitchFamily="18" charset="0"/>
                <a:cs typeface="Times New Roman" panose="02020603050405020304" pitchFamily="18" charset="0"/>
              </a:rPr>
              <a:t> يلى: </a:t>
            </a:r>
            <a:endParaRPr lang="en-US" sz="2400" dirty="0">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206289473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50</TotalTime>
  <Words>1822</Words>
  <Application>Microsoft Office PowerPoint</Application>
  <PresentationFormat>Widescreen</PresentationFormat>
  <Paragraphs>88</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Century Gothic</vt:lpstr>
      <vt:lpstr>Simplified Arabic</vt:lpstr>
      <vt:lpstr>Tahoma</vt:lpstr>
      <vt:lpstr>Times New Roman</vt:lpstr>
      <vt:lpstr>TimesNewRoman</vt:lpstr>
      <vt:lpstr>Wingdings 3</vt:lpstr>
      <vt:lpstr>Wisp</vt:lpstr>
      <vt:lpstr>أ.م.د/ منى نصر </vt:lpstr>
      <vt:lpstr>مكملات الأزياء :  اشياء صغيرة تضاف لمظهر الشخص فتحقق جاذبية وبريق له ، وتجعل الشخص يبدو متفرد متكامل المظهر وتكون منفصلة او متصلة بالزى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أ.م.د/ منى نصر</dc:title>
  <dc:creator>Windows User</dc:creator>
  <cp:lastModifiedBy>Windows User</cp:lastModifiedBy>
  <cp:revision>34</cp:revision>
  <dcterms:created xsi:type="dcterms:W3CDTF">2020-03-17T21:18:48Z</dcterms:created>
  <dcterms:modified xsi:type="dcterms:W3CDTF">2020-03-18T06:27:25Z</dcterms:modified>
</cp:coreProperties>
</file>