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208C-EA0A-4E38-AECC-15B19B8B4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B3295-496E-4094-A63B-8C29E460E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B2DB-4C33-4504-ACD5-6BEFE362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B64E-5114-435E-8695-AB346A7A8CF4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23DBD-5E51-40F6-BE02-25C8E374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B9BA-3F3B-49E4-A22C-BFED784A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8E66-F024-45FC-BE35-03CC60C1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967CA-1711-497A-A731-1F2496D31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D7831-2FAD-403A-89BF-EC363C8A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6813-4C87-41ED-95DE-A53EE940AC18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5A795-7E48-4FD8-9F19-E58596C4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70128-3425-41EC-9446-D373D05E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6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DBBB5-9F39-491E-9227-E7A7936C1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3E3AE-7F75-4683-9385-E6DAC563C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7B02A-700E-4C11-9B9E-53A69A41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5AE4-6AF7-4BB2-B8DD-3F1804223D03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32A30-71EF-400D-B6F3-534B1F0D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3791-366B-40FF-9C37-FB2F9D58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1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5DF4-F9C6-47F7-BF6F-4C718498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E7FDB-4245-4B0B-9179-2181CE0CF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B437A-3EBC-4129-8CBE-AFB34D44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2ED5-793C-452B-B889-69BFE676D0F9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4CAF4-0087-47B6-8C97-1518A29E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5D5D-CA3F-4F82-A444-C95CA0DE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8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3B7D-B752-43CF-9B73-3A3E34F5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28F5-4210-4820-9F77-E902ECFF6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D3069-2F44-42D7-BC84-61A52F9D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9CDC-BEBE-420A-B2E9-26A09EB26A6F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47496-4134-4850-B9DA-9B16AA58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0447C-1089-4BFD-83E4-F38DB057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2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6CAD-E2D2-4B55-B398-E6B15067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D98A-6401-4C3E-AE58-581C8838A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47458-9DC1-4DB2-AF4F-2502AE1D1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D855E-67E5-4A15-8EAB-FDD938F9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DF41-9936-4CF8-9E52-1EC9A224806E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0AE5B-919A-420B-8EEB-7F1650DD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E4AE4-9335-48F0-B602-1D1A2520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2925-D085-44EC-B964-170A0A3F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88276-8DE3-488B-99FA-5BD3471D6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95ABD-8B7B-4F98-8A38-C33E1A64B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B8E2C-68D2-41D9-ACE6-29CDB163E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7B6DB-29EC-4F4D-906C-03845282E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FE777-A5CF-4E5A-8286-989392A0D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4862-AA4D-41A7-A35D-14C2820B8BEC}" type="datetime1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561D9A-4EB3-4555-A1F0-3BD3635A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F43E9A-B216-4D66-97D5-8FFBB8AB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B037-3F75-4035-A895-97D4CC4A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F43E6-B52A-470B-BEC0-0782F3B4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01F0-9677-4E86-A0AA-79D6BD7E1155}" type="datetime1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30B69-7603-478B-8C10-F56A0AC9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05FE-DBCE-4174-8960-D4D52647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7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4450DA-B1DF-4851-A164-54E659EF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9B74-9C6F-42B0-9A2F-96A9797AE7D9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9597C-C1AD-4AA2-B3FF-63238628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03470-4B41-4544-B4F3-EA70E8A2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6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09437-BD78-412D-B2CA-569F5192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24B1E-0B21-4A8E-9749-5EE60970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ABA9C-080E-493E-898C-01BE6FCBD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470B5-D1B9-43A3-AA0A-5654F836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BEB-A21A-4EEC-9BA1-8A98A0465F94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1D178-BE1F-4D0B-AEE7-508036E6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8F903-AEC4-4B90-8D73-E7649975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6E56-D76B-48B4-86E1-D2314C11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1FD4C-07F8-462F-A1AB-91EEDCDD6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4436A-08BC-4A6C-8B56-CC9EAEE02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E5F94-A988-4943-8745-34BCACB3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0A8-CDBF-4541-BD95-0C1DAA2FA907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36D49-82FA-46AF-811A-851C20C6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B169E-F5FE-4FDE-9C66-F78B0FD0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5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rgbClr val="00B050">
                <a:alpha val="50000"/>
                <a:lumMod val="50000"/>
                <a:lumOff val="50000"/>
              </a:srgbClr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73C636-2F3C-42D4-A574-8E17C945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0C6D1-4048-4DF8-B7A8-3FDF8BF70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CBE4E-D35A-47E4-9D66-4571599F8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5112-B234-4938-8FBD-AC1806D3452D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D67D0-6753-4894-A760-D24D07E01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D0F89-5F51-477A-9426-29787CF2B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4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>
            <a:noAutofit/>
          </a:bodyPr>
          <a:lstStyle/>
          <a:p>
            <a:pPr rtl="1"/>
            <a:r>
              <a:rPr lang="en-US" sz="2400" b="1" dirty="0"/>
              <a:t>                                   </a:t>
            </a:r>
            <a:r>
              <a:rPr lang="ar-EG" sz="2400" b="1" dirty="0"/>
              <a:t>                         </a:t>
            </a:r>
            <a:br>
              <a:rPr lang="ar-EG" sz="2400" b="1" dirty="0"/>
            </a:br>
            <a:r>
              <a:rPr lang="ar-EG" sz="2400" b="1" dirty="0"/>
              <a:t>الفرقة الاولى</a:t>
            </a:r>
            <a:br>
              <a:rPr lang="ar-EG" sz="2400" b="1" dirty="0"/>
            </a:br>
            <a:r>
              <a:rPr lang="ar-EG" sz="2400" b="1" dirty="0"/>
              <a:t>الفصل الدراسي الثاني</a:t>
            </a:r>
            <a:br>
              <a:rPr lang="ar-EG" sz="2400" b="1" dirty="0"/>
            </a:br>
            <a:r>
              <a:rPr lang="ar-EG" sz="2400" b="1" dirty="0"/>
              <a:t>((نظريات اللون و تطبيقاته))</a:t>
            </a:r>
            <a:r>
              <a:rPr lang="en-US" sz="2400" b="1" dirty="0"/>
              <a:t> </a:t>
            </a:r>
            <a:r>
              <a:rPr lang="ar-EG" sz="2400" b="1" dirty="0"/>
              <a:t/>
            </a:r>
            <a:br>
              <a:rPr lang="ar-EG" sz="2400" b="1" dirty="0"/>
            </a:br>
            <a:r>
              <a:rPr lang="en-US" sz="2400" b="1" dirty="0"/>
              <a:t>SWKW2205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endParaRPr lang="ar-EG" dirty="0"/>
          </a:p>
          <a:p>
            <a:endParaRPr lang="ar-EG" dirty="0"/>
          </a:p>
          <a:p>
            <a:endParaRPr lang="ar-EG" dirty="0"/>
          </a:p>
          <a:p>
            <a:pPr lvl="0"/>
            <a:r>
              <a:rPr lang="ar-EG" sz="7200" b="1" dirty="0">
                <a:solidFill>
                  <a:prstClr val="black"/>
                </a:solidFill>
              </a:rPr>
              <a:t>المحاضرة الرابعة</a:t>
            </a:r>
          </a:p>
          <a:p>
            <a:endParaRPr lang="ar-EG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8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pPr lvl="0"/>
            <a:r>
              <a:rPr lang="ar-EG" sz="3200" b="1" u="sng" dirty="0">
                <a:cs typeface="+mj-cs"/>
              </a:rPr>
              <a:t>ظهور اللون في التراكيب النسيجية الاساسية</a:t>
            </a:r>
          </a:p>
          <a:p>
            <a:pPr algn="r"/>
            <a:r>
              <a:rPr lang="ar-EG" dirty="0"/>
              <a:t>يتأثر ظهور اللون باختلاف نمرالخيوط نوع الغزل ترتيب الالوان نوع الخامة التركيب النسجي</a:t>
            </a:r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EG" b="1" u="sng" dirty="0"/>
              <a:t>النسيج السادة و امتداده:      </a:t>
            </a:r>
          </a:p>
          <a:p>
            <a:pPr algn="r" rtl="1"/>
            <a:endParaRPr lang="ar-EG" b="1" u="sng" dirty="0"/>
          </a:p>
          <a:p>
            <a:pPr algn="r" rtl="1"/>
            <a:r>
              <a:rPr lang="ar-EG" b="1" u="sng" dirty="0"/>
              <a:t>                                                                                     </a:t>
            </a:r>
          </a:p>
          <a:p>
            <a:pPr algn="r" rtl="1"/>
            <a:endParaRPr lang="en-US" b="1" u="sn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C1740AA-264F-458C-8A9E-F67104DFA265}"/>
              </a:ext>
            </a:extLst>
          </p:cNvPr>
          <p:cNvGraphicFramePr>
            <a:graphicFrameLocks noGrp="1"/>
          </p:cNvGraphicFramePr>
          <p:nvPr/>
        </p:nvGraphicFramePr>
        <p:xfrm>
          <a:off x="5936566" y="2889463"/>
          <a:ext cx="873748" cy="80619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03524">
                  <a:extLst>
                    <a:ext uri="{9D8B030D-6E8A-4147-A177-3AD203B41FA5}">
                      <a16:colId xmlns:a16="http://schemas.microsoft.com/office/drawing/2014/main" val="284245862"/>
                    </a:ext>
                  </a:extLst>
                </a:gridCol>
                <a:gridCol w="470224">
                  <a:extLst>
                    <a:ext uri="{9D8B030D-6E8A-4147-A177-3AD203B41FA5}">
                      <a16:colId xmlns:a16="http://schemas.microsoft.com/office/drawing/2014/main" val="590051468"/>
                    </a:ext>
                  </a:extLst>
                </a:gridCol>
              </a:tblGrid>
              <a:tr h="37581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300" dirty="0">
                          <a:solidFill>
                            <a:sysClr val="windowText" lastClr="000000"/>
                          </a:solidFill>
                          <a:effectLst/>
                        </a:rPr>
                        <a:t>×</a:t>
                      </a:r>
                      <a:endParaRPr lang="en-US" sz="23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2863" marR="1428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3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3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2863" marR="1428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342390"/>
                  </a:ext>
                </a:extLst>
              </a:tr>
              <a:tr h="37581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3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3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2863" marR="1428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3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×</a:t>
                      </a:r>
                      <a:endParaRPr lang="en-US" sz="23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2863" marR="1428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04674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25911F9-F348-4276-AE2F-A2073E0FD448}"/>
              </a:ext>
            </a:extLst>
          </p:cNvPr>
          <p:cNvGraphicFramePr>
            <a:graphicFrameLocks noGrp="1"/>
          </p:cNvGraphicFramePr>
          <p:nvPr/>
        </p:nvGraphicFramePr>
        <p:xfrm>
          <a:off x="9349157" y="4045578"/>
          <a:ext cx="1729665" cy="1489710"/>
        </p:xfrm>
        <a:graphic>
          <a:graphicData uri="http://schemas.openxmlformats.org/drawingml/2006/table">
            <a:tbl>
              <a:tblPr rtl="1" firstRow="1" firstCol="1" bandRow="1"/>
              <a:tblGrid>
                <a:gridCol w="353501">
                  <a:extLst>
                    <a:ext uri="{9D8B030D-6E8A-4147-A177-3AD203B41FA5}">
                      <a16:colId xmlns:a16="http://schemas.microsoft.com/office/drawing/2014/main" val="2328863431"/>
                    </a:ext>
                  </a:extLst>
                </a:gridCol>
                <a:gridCol w="334581">
                  <a:extLst>
                    <a:ext uri="{9D8B030D-6E8A-4147-A177-3AD203B41FA5}">
                      <a16:colId xmlns:a16="http://schemas.microsoft.com/office/drawing/2014/main" val="1906713055"/>
                    </a:ext>
                  </a:extLst>
                </a:gridCol>
                <a:gridCol w="353501">
                  <a:extLst>
                    <a:ext uri="{9D8B030D-6E8A-4147-A177-3AD203B41FA5}">
                      <a16:colId xmlns:a16="http://schemas.microsoft.com/office/drawing/2014/main" val="2082829803"/>
                    </a:ext>
                  </a:extLst>
                </a:gridCol>
                <a:gridCol w="334581">
                  <a:extLst>
                    <a:ext uri="{9D8B030D-6E8A-4147-A177-3AD203B41FA5}">
                      <a16:colId xmlns:a16="http://schemas.microsoft.com/office/drawing/2014/main" val="183118513"/>
                    </a:ext>
                  </a:extLst>
                </a:gridCol>
                <a:gridCol w="353501">
                  <a:extLst>
                    <a:ext uri="{9D8B030D-6E8A-4147-A177-3AD203B41FA5}">
                      <a16:colId xmlns:a16="http://schemas.microsoft.com/office/drawing/2014/main" val="2486145627"/>
                    </a:ext>
                  </a:extLst>
                </a:gridCol>
              </a:tblGrid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247587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330278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609590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549807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7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43544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C3DF972-BE30-473C-A668-15E8EBAB7B7F}"/>
              </a:ext>
            </a:extLst>
          </p:cNvPr>
          <p:cNvGraphicFramePr>
            <a:graphicFrameLocks noGrp="1"/>
          </p:cNvGraphicFramePr>
          <p:nvPr/>
        </p:nvGraphicFramePr>
        <p:xfrm>
          <a:off x="2567841" y="4044905"/>
          <a:ext cx="2417747" cy="1489710"/>
        </p:xfrm>
        <a:graphic>
          <a:graphicData uri="http://schemas.openxmlformats.org/drawingml/2006/table">
            <a:tbl>
              <a:tblPr rtl="1" firstRow="1" firstCol="1" bandRow="1"/>
              <a:tblGrid>
                <a:gridCol w="341551">
                  <a:extLst>
                    <a:ext uri="{9D8B030D-6E8A-4147-A177-3AD203B41FA5}">
                      <a16:colId xmlns:a16="http://schemas.microsoft.com/office/drawing/2014/main" val="1113589576"/>
                    </a:ext>
                  </a:extLst>
                </a:gridCol>
                <a:gridCol w="340556">
                  <a:extLst>
                    <a:ext uri="{9D8B030D-6E8A-4147-A177-3AD203B41FA5}">
                      <a16:colId xmlns:a16="http://schemas.microsoft.com/office/drawing/2014/main" val="1905332100"/>
                    </a:ext>
                  </a:extLst>
                </a:gridCol>
                <a:gridCol w="353501">
                  <a:extLst>
                    <a:ext uri="{9D8B030D-6E8A-4147-A177-3AD203B41FA5}">
                      <a16:colId xmlns:a16="http://schemas.microsoft.com/office/drawing/2014/main" val="902436675"/>
                    </a:ext>
                  </a:extLst>
                </a:gridCol>
                <a:gridCol w="353501">
                  <a:extLst>
                    <a:ext uri="{9D8B030D-6E8A-4147-A177-3AD203B41FA5}">
                      <a16:colId xmlns:a16="http://schemas.microsoft.com/office/drawing/2014/main" val="2993050446"/>
                    </a:ext>
                  </a:extLst>
                </a:gridCol>
                <a:gridCol w="340556">
                  <a:extLst>
                    <a:ext uri="{9D8B030D-6E8A-4147-A177-3AD203B41FA5}">
                      <a16:colId xmlns:a16="http://schemas.microsoft.com/office/drawing/2014/main" val="2603852002"/>
                    </a:ext>
                  </a:extLst>
                </a:gridCol>
                <a:gridCol w="334581">
                  <a:extLst>
                    <a:ext uri="{9D8B030D-6E8A-4147-A177-3AD203B41FA5}">
                      <a16:colId xmlns:a16="http://schemas.microsoft.com/office/drawing/2014/main" val="1697944270"/>
                    </a:ext>
                  </a:extLst>
                </a:gridCol>
                <a:gridCol w="353501">
                  <a:extLst>
                    <a:ext uri="{9D8B030D-6E8A-4147-A177-3AD203B41FA5}">
                      <a16:colId xmlns:a16="http://schemas.microsoft.com/office/drawing/2014/main" val="104714736"/>
                    </a:ext>
                  </a:extLst>
                </a:gridCol>
              </a:tblGrid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143608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044195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48608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654592"/>
                  </a:ext>
                </a:extLst>
              </a:tr>
              <a:tr h="28459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7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7544" marR="107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779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EG" b="1" u="sng" dirty="0"/>
              <a:t>النسيج المبردي و امتداده:  </a:t>
            </a:r>
          </a:p>
          <a:p>
            <a:pPr algn="r" rtl="1"/>
            <a:endParaRPr lang="ar-EG" b="1" u="sng" dirty="0"/>
          </a:p>
          <a:p>
            <a:pPr algn="r" rtl="1"/>
            <a:endParaRPr lang="ar-EG" b="1" u="sng" dirty="0"/>
          </a:p>
          <a:p>
            <a:pPr algn="r" rtl="1"/>
            <a:endParaRPr lang="ar-EG" b="1" u="sng" dirty="0"/>
          </a:p>
          <a:p>
            <a:pPr algn="r" rtl="1"/>
            <a:endParaRPr lang="ar-EG" b="1" u="sng" dirty="0"/>
          </a:p>
          <a:p>
            <a:pPr algn="r" rtl="1"/>
            <a:r>
              <a:rPr lang="ar-EG" b="1" u="sng" dirty="0"/>
              <a:t>                            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6FCD53-ED12-4840-956C-782E1C989A7B}"/>
              </a:ext>
            </a:extLst>
          </p:cNvPr>
          <p:cNvGraphicFramePr>
            <a:graphicFrameLocks noGrp="1"/>
          </p:cNvGraphicFramePr>
          <p:nvPr/>
        </p:nvGraphicFramePr>
        <p:xfrm>
          <a:off x="5405117" y="1885073"/>
          <a:ext cx="2073129" cy="1787652"/>
        </p:xfrm>
        <a:graphic>
          <a:graphicData uri="http://schemas.openxmlformats.org/drawingml/2006/table">
            <a:tbl>
              <a:tblPr rtl="1" firstRow="1" firstCol="1" bandRow="1"/>
              <a:tblGrid>
                <a:gridCol w="349650">
                  <a:extLst>
                    <a:ext uri="{9D8B030D-6E8A-4147-A177-3AD203B41FA5}">
                      <a16:colId xmlns:a16="http://schemas.microsoft.com/office/drawing/2014/main" val="647705180"/>
                    </a:ext>
                  </a:extLst>
                </a:gridCol>
                <a:gridCol w="342981">
                  <a:extLst>
                    <a:ext uri="{9D8B030D-6E8A-4147-A177-3AD203B41FA5}">
                      <a16:colId xmlns:a16="http://schemas.microsoft.com/office/drawing/2014/main" val="2076448764"/>
                    </a:ext>
                  </a:extLst>
                </a:gridCol>
                <a:gridCol w="342981">
                  <a:extLst>
                    <a:ext uri="{9D8B030D-6E8A-4147-A177-3AD203B41FA5}">
                      <a16:colId xmlns:a16="http://schemas.microsoft.com/office/drawing/2014/main" val="2062439772"/>
                    </a:ext>
                  </a:extLst>
                </a:gridCol>
                <a:gridCol w="342981">
                  <a:extLst>
                    <a:ext uri="{9D8B030D-6E8A-4147-A177-3AD203B41FA5}">
                      <a16:colId xmlns:a16="http://schemas.microsoft.com/office/drawing/2014/main" val="4216283866"/>
                    </a:ext>
                  </a:extLst>
                </a:gridCol>
                <a:gridCol w="342981">
                  <a:extLst>
                    <a:ext uri="{9D8B030D-6E8A-4147-A177-3AD203B41FA5}">
                      <a16:colId xmlns:a16="http://schemas.microsoft.com/office/drawing/2014/main" val="1364687643"/>
                    </a:ext>
                  </a:extLst>
                </a:gridCol>
                <a:gridCol w="351555">
                  <a:extLst>
                    <a:ext uri="{9D8B030D-6E8A-4147-A177-3AD203B41FA5}">
                      <a16:colId xmlns:a16="http://schemas.microsoft.com/office/drawing/2014/main" val="945478409"/>
                    </a:ext>
                  </a:extLst>
                </a:gridCol>
              </a:tblGrid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570740"/>
                  </a:ext>
                </a:extLst>
              </a:tr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84681"/>
                  </a:ext>
                </a:extLst>
              </a:tr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385856"/>
                  </a:ext>
                </a:extLst>
              </a:tr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739591"/>
                  </a:ext>
                </a:extLst>
              </a:tr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600849"/>
                  </a:ext>
                </a:extLst>
              </a:tr>
              <a:tr h="272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7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7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2894" marR="102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9807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6E9FCF-0EBF-484D-B02D-ED28C9F383DF}"/>
              </a:ext>
            </a:extLst>
          </p:cNvPr>
          <p:cNvGraphicFramePr>
            <a:graphicFrameLocks noGrp="1"/>
          </p:cNvGraphicFramePr>
          <p:nvPr/>
        </p:nvGraphicFramePr>
        <p:xfrm>
          <a:off x="9111930" y="3732388"/>
          <a:ext cx="2241869" cy="1962912"/>
        </p:xfrm>
        <a:graphic>
          <a:graphicData uri="http://schemas.openxmlformats.org/drawingml/2006/table">
            <a:tbl>
              <a:tblPr rtl="1" firstRow="1" firstCol="1" bandRow="1"/>
              <a:tblGrid>
                <a:gridCol w="313984">
                  <a:extLst>
                    <a:ext uri="{9D8B030D-6E8A-4147-A177-3AD203B41FA5}">
                      <a16:colId xmlns:a16="http://schemas.microsoft.com/office/drawing/2014/main" val="2769781312"/>
                    </a:ext>
                  </a:extLst>
                </a:gridCol>
                <a:gridCol w="301068">
                  <a:extLst>
                    <a:ext uri="{9D8B030D-6E8A-4147-A177-3AD203B41FA5}">
                      <a16:colId xmlns:a16="http://schemas.microsoft.com/office/drawing/2014/main" val="2878609584"/>
                    </a:ext>
                  </a:extLst>
                </a:gridCol>
                <a:gridCol w="314978">
                  <a:extLst>
                    <a:ext uri="{9D8B030D-6E8A-4147-A177-3AD203B41FA5}">
                      <a16:colId xmlns:a16="http://schemas.microsoft.com/office/drawing/2014/main" val="3464410117"/>
                    </a:ext>
                  </a:extLst>
                </a:gridCol>
                <a:gridCol w="301068">
                  <a:extLst>
                    <a:ext uri="{9D8B030D-6E8A-4147-A177-3AD203B41FA5}">
                      <a16:colId xmlns:a16="http://schemas.microsoft.com/office/drawing/2014/main" val="1274744137"/>
                    </a:ext>
                  </a:extLst>
                </a:gridCol>
                <a:gridCol w="314978">
                  <a:extLst>
                    <a:ext uri="{9D8B030D-6E8A-4147-A177-3AD203B41FA5}">
                      <a16:colId xmlns:a16="http://schemas.microsoft.com/office/drawing/2014/main" val="1570929689"/>
                    </a:ext>
                  </a:extLst>
                </a:gridCol>
                <a:gridCol w="301068">
                  <a:extLst>
                    <a:ext uri="{9D8B030D-6E8A-4147-A177-3AD203B41FA5}">
                      <a16:colId xmlns:a16="http://schemas.microsoft.com/office/drawing/2014/main" val="3051896302"/>
                    </a:ext>
                  </a:extLst>
                </a:gridCol>
                <a:gridCol w="394725">
                  <a:extLst>
                    <a:ext uri="{9D8B030D-6E8A-4147-A177-3AD203B41FA5}">
                      <a16:colId xmlns:a16="http://schemas.microsoft.com/office/drawing/2014/main" val="466418267"/>
                    </a:ext>
                  </a:extLst>
                </a:gridCol>
              </a:tblGrid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697662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407939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235462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212969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993446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484836"/>
                  </a:ext>
                </a:extLst>
              </a:tr>
              <a:tr h="269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050" marR="1100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8871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E2582B-E241-4992-B696-B33B16A1BDC6}"/>
              </a:ext>
            </a:extLst>
          </p:cNvPr>
          <p:cNvGraphicFramePr>
            <a:graphicFrameLocks noGrp="1"/>
          </p:cNvGraphicFramePr>
          <p:nvPr/>
        </p:nvGraphicFramePr>
        <p:xfrm>
          <a:off x="2197687" y="3732388"/>
          <a:ext cx="2050755" cy="1962912"/>
        </p:xfrm>
        <a:graphic>
          <a:graphicData uri="http://schemas.openxmlformats.org/drawingml/2006/table">
            <a:tbl>
              <a:tblPr rtl="1" firstRow="1" firstCol="1" bandRow="1"/>
              <a:tblGrid>
                <a:gridCol w="286503">
                  <a:extLst>
                    <a:ext uri="{9D8B030D-6E8A-4147-A177-3AD203B41FA5}">
                      <a16:colId xmlns:a16="http://schemas.microsoft.com/office/drawing/2014/main" val="2873490648"/>
                    </a:ext>
                  </a:extLst>
                </a:gridCol>
                <a:gridCol w="287445">
                  <a:extLst>
                    <a:ext uri="{9D8B030D-6E8A-4147-A177-3AD203B41FA5}">
                      <a16:colId xmlns:a16="http://schemas.microsoft.com/office/drawing/2014/main" val="711529200"/>
                    </a:ext>
                  </a:extLst>
                </a:gridCol>
                <a:gridCol w="300639">
                  <a:extLst>
                    <a:ext uri="{9D8B030D-6E8A-4147-A177-3AD203B41FA5}">
                      <a16:colId xmlns:a16="http://schemas.microsoft.com/office/drawing/2014/main" val="1835564505"/>
                    </a:ext>
                  </a:extLst>
                </a:gridCol>
                <a:gridCol w="300639">
                  <a:extLst>
                    <a:ext uri="{9D8B030D-6E8A-4147-A177-3AD203B41FA5}">
                      <a16:colId xmlns:a16="http://schemas.microsoft.com/office/drawing/2014/main" val="3368560517"/>
                    </a:ext>
                  </a:extLst>
                </a:gridCol>
                <a:gridCol w="287445">
                  <a:extLst>
                    <a:ext uri="{9D8B030D-6E8A-4147-A177-3AD203B41FA5}">
                      <a16:colId xmlns:a16="http://schemas.microsoft.com/office/drawing/2014/main" val="3083344823"/>
                    </a:ext>
                  </a:extLst>
                </a:gridCol>
                <a:gridCol w="287445">
                  <a:extLst>
                    <a:ext uri="{9D8B030D-6E8A-4147-A177-3AD203B41FA5}">
                      <a16:colId xmlns:a16="http://schemas.microsoft.com/office/drawing/2014/main" val="3758914694"/>
                    </a:ext>
                  </a:extLst>
                </a:gridCol>
                <a:gridCol w="300639">
                  <a:extLst>
                    <a:ext uri="{9D8B030D-6E8A-4147-A177-3AD203B41FA5}">
                      <a16:colId xmlns:a16="http://schemas.microsoft.com/office/drawing/2014/main" val="4252707828"/>
                    </a:ext>
                  </a:extLst>
                </a:gridCol>
              </a:tblGrid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715816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65797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840440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66913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913494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008215"/>
                  </a:ext>
                </a:extLst>
              </a:tr>
              <a:tr h="2693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1784" marR="10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69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4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EG" b="1" u="sng" dirty="0"/>
              <a:t>النسيج الأطلسي:     </a:t>
            </a:r>
          </a:p>
          <a:p>
            <a:pPr algn="r" rtl="1"/>
            <a:endParaRPr lang="ar-EG" b="1" u="sng" dirty="0"/>
          </a:p>
          <a:p>
            <a:pPr algn="r" rtl="1"/>
            <a:endParaRPr lang="ar-EG" b="1" u="sng" dirty="0"/>
          </a:p>
          <a:p>
            <a:pPr algn="r" rtl="1"/>
            <a:endParaRPr lang="ar-EG" b="1" u="sng" dirty="0"/>
          </a:p>
          <a:p>
            <a:pPr algn="r" rtl="1"/>
            <a:r>
              <a:rPr lang="ar-EG" b="1" u="sng" dirty="0"/>
              <a:t>                                    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076EE38-C1E8-4694-B997-85F93FB6E8AC}"/>
              </a:ext>
            </a:extLst>
          </p:cNvPr>
          <p:cNvGraphicFramePr>
            <a:graphicFrameLocks noGrp="1"/>
          </p:cNvGraphicFramePr>
          <p:nvPr/>
        </p:nvGraphicFramePr>
        <p:xfrm>
          <a:off x="4849247" y="1773033"/>
          <a:ext cx="2705104" cy="2111248"/>
        </p:xfrm>
        <a:graphic>
          <a:graphicData uri="http://schemas.openxmlformats.org/drawingml/2006/table">
            <a:tbl>
              <a:tblPr rtl="1" firstRow="1" firstCol="1" bandRow="1"/>
              <a:tblGrid>
                <a:gridCol w="338138">
                  <a:extLst>
                    <a:ext uri="{9D8B030D-6E8A-4147-A177-3AD203B41FA5}">
                      <a16:colId xmlns:a16="http://schemas.microsoft.com/office/drawing/2014/main" val="3900757312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3374353568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3997275731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3935318888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1046999820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141093746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555128180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694912168"/>
                    </a:ext>
                  </a:extLst>
                </a:gridCol>
              </a:tblGrid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759806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311251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147553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781887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370750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437084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898556"/>
                  </a:ext>
                </a:extLst>
              </a:tr>
              <a:tr h="26221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6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0362" marR="100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6663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8AE626-97EA-463D-90D3-31880BE6EA39}"/>
              </a:ext>
            </a:extLst>
          </p:cNvPr>
          <p:cNvGraphicFramePr>
            <a:graphicFrameLocks noGrp="1"/>
          </p:cNvGraphicFramePr>
          <p:nvPr/>
        </p:nvGraphicFramePr>
        <p:xfrm>
          <a:off x="8462888" y="3353430"/>
          <a:ext cx="2893770" cy="2241297"/>
        </p:xfrm>
        <a:graphic>
          <a:graphicData uri="http://schemas.openxmlformats.org/drawingml/2006/table">
            <a:tbl>
              <a:tblPr rtl="1" firstRow="1" firstCol="1" bandRow="1"/>
              <a:tblGrid>
                <a:gridCol w="321530">
                  <a:extLst>
                    <a:ext uri="{9D8B030D-6E8A-4147-A177-3AD203B41FA5}">
                      <a16:colId xmlns:a16="http://schemas.microsoft.com/office/drawing/2014/main" val="32893560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4141619558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1052834224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1127933476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897135350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76618707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4088661683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388096099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3384673116"/>
                    </a:ext>
                  </a:extLst>
                </a:gridCol>
              </a:tblGrid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294526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09703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738224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775288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189480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391904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339587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5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900290"/>
                  </a:ext>
                </a:extLst>
              </a:tr>
              <a:tr h="2490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5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6380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B111F3-492F-4FE8-ABCA-7422E2EBB6F2}"/>
              </a:ext>
            </a:extLst>
          </p:cNvPr>
          <p:cNvGraphicFramePr>
            <a:graphicFrameLocks noGrp="1"/>
          </p:cNvGraphicFramePr>
          <p:nvPr/>
        </p:nvGraphicFramePr>
        <p:xfrm>
          <a:off x="1063280" y="3353433"/>
          <a:ext cx="2893770" cy="2241306"/>
        </p:xfrm>
        <a:graphic>
          <a:graphicData uri="http://schemas.openxmlformats.org/drawingml/2006/table">
            <a:tbl>
              <a:tblPr rtl="1" firstRow="1" firstCol="1" bandRow="1"/>
              <a:tblGrid>
                <a:gridCol w="321530">
                  <a:extLst>
                    <a:ext uri="{9D8B030D-6E8A-4147-A177-3AD203B41FA5}">
                      <a16:colId xmlns:a16="http://schemas.microsoft.com/office/drawing/2014/main" val="1439343222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2290108843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2675040301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2239382475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2305651634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520501469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3079841747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3530363381"/>
                    </a:ext>
                  </a:extLst>
                </a:gridCol>
                <a:gridCol w="321530">
                  <a:extLst>
                    <a:ext uri="{9D8B030D-6E8A-4147-A177-3AD203B41FA5}">
                      <a16:colId xmlns:a16="http://schemas.microsoft.com/office/drawing/2014/main" val="2718918552"/>
                    </a:ext>
                  </a:extLst>
                </a:gridCol>
              </a:tblGrid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302524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954012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192384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366479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886823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160685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957186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5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912273"/>
                  </a:ext>
                </a:extLst>
              </a:tr>
              <a:tr h="2490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endParaRPr lang="en-US" sz="150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500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4106" marR="9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56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0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513</Words>
  <Application>Microsoft Office PowerPoint</Application>
  <PresentationFormat>Widescreen</PresentationFormat>
  <Paragraphs>456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Harlow Solid Italic</vt:lpstr>
      <vt:lpstr>Times New Roman</vt:lpstr>
      <vt:lpstr>Wingdings</vt:lpstr>
      <vt:lpstr>1_Office Theme</vt:lpstr>
      <vt:lpstr>                                                             الفرقة الاولى الفصل الدراسي الثاني ((نظريات اللون و تطبيقاته))  SWKW2205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الفرقة الاولى الفصل الدراسي الثاني ((نظريات اللون و تطبيقاته))  SWKW2205</dc:title>
  <dc:creator>nashwa</dc:creator>
  <cp:lastModifiedBy>Windows User</cp:lastModifiedBy>
  <cp:revision>2</cp:revision>
  <dcterms:created xsi:type="dcterms:W3CDTF">2020-03-17T19:05:56Z</dcterms:created>
  <dcterms:modified xsi:type="dcterms:W3CDTF">2020-03-17T20:35:04Z</dcterms:modified>
</cp:coreProperties>
</file>