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13" r:id="rId2"/>
    <p:sldId id="314" r:id="rId3"/>
    <p:sldId id="315" r:id="rId4"/>
    <p:sldId id="316" r:id="rId5"/>
    <p:sldId id="317" r:id="rId6"/>
    <p:sldId id="318" r:id="rId7"/>
    <p:sldId id="31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71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B208C-EA0A-4E38-AECC-15B19B8B46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24B3295-496E-4094-A63B-8C29E460EB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560B2DB-4C33-4504-ACD5-6BEFE362BF78}"/>
              </a:ext>
            </a:extLst>
          </p:cNvPr>
          <p:cNvSpPr>
            <a:spLocks noGrp="1"/>
          </p:cNvSpPr>
          <p:nvPr>
            <p:ph type="dt" sz="half" idx="10"/>
          </p:nvPr>
        </p:nvSpPr>
        <p:spPr/>
        <p:txBody>
          <a:bodyPr/>
          <a:lstStyle/>
          <a:p>
            <a:fld id="{ADBFB64E-5114-435E-8695-AB346A7A8CF4}" type="datetime1">
              <a:rPr lang="en-US" smtClean="0"/>
              <a:t>4/18/2020</a:t>
            </a:fld>
            <a:endParaRPr lang="en-US"/>
          </a:p>
        </p:txBody>
      </p:sp>
      <p:sp>
        <p:nvSpPr>
          <p:cNvPr id="5" name="Footer Placeholder 4">
            <a:extLst>
              <a:ext uri="{FF2B5EF4-FFF2-40B4-BE49-F238E27FC236}">
                <a16:creationId xmlns:a16="http://schemas.microsoft.com/office/drawing/2014/main" id="{F2023DBD-5E51-40F6-BE02-25C8E374B3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AEB9BA-3F3B-49E4-A22C-BFED784ACC52}"/>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86509686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F8E66-F024-45FC-BE35-03CC60C123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6967CA-1711-497A-A731-1F2496D317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1D7831-2FAD-403A-89BF-EC363C8A883F}"/>
              </a:ext>
            </a:extLst>
          </p:cNvPr>
          <p:cNvSpPr>
            <a:spLocks noGrp="1"/>
          </p:cNvSpPr>
          <p:nvPr>
            <p:ph type="dt" sz="half" idx="10"/>
          </p:nvPr>
        </p:nvSpPr>
        <p:spPr/>
        <p:txBody>
          <a:bodyPr/>
          <a:lstStyle/>
          <a:p>
            <a:fld id="{8C036813-4C87-41ED-95DE-A53EE940AC18}" type="datetime1">
              <a:rPr lang="en-US" smtClean="0"/>
              <a:t>4/18/2020</a:t>
            </a:fld>
            <a:endParaRPr lang="en-US"/>
          </a:p>
        </p:txBody>
      </p:sp>
      <p:sp>
        <p:nvSpPr>
          <p:cNvPr id="5" name="Footer Placeholder 4">
            <a:extLst>
              <a:ext uri="{FF2B5EF4-FFF2-40B4-BE49-F238E27FC236}">
                <a16:creationId xmlns:a16="http://schemas.microsoft.com/office/drawing/2014/main" id="{AF35A795-7E48-4FD8-9F19-E58596C4AB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170128-3425-41EC-9446-D373D05E3594}"/>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131827242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6DBBB5-9F39-491E-9227-E7A7936C1F8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F3E3AE-7F75-4683-9385-E6DAC563C40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77B02A-700E-4C11-9B9E-53A69A4184DB}"/>
              </a:ext>
            </a:extLst>
          </p:cNvPr>
          <p:cNvSpPr>
            <a:spLocks noGrp="1"/>
          </p:cNvSpPr>
          <p:nvPr>
            <p:ph type="dt" sz="half" idx="10"/>
          </p:nvPr>
        </p:nvSpPr>
        <p:spPr/>
        <p:txBody>
          <a:bodyPr/>
          <a:lstStyle/>
          <a:p>
            <a:fld id="{34BE5AE4-6AF7-4BB2-B8DD-3F1804223D03}" type="datetime1">
              <a:rPr lang="en-US" smtClean="0"/>
              <a:t>4/18/2020</a:t>
            </a:fld>
            <a:endParaRPr lang="en-US"/>
          </a:p>
        </p:txBody>
      </p:sp>
      <p:sp>
        <p:nvSpPr>
          <p:cNvPr id="5" name="Footer Placeholder 4">
            <a:extLst>
              <a:ext uri="{FF2B5EF4-FFF2-40B4-BE49-F238E27FC236}">
                <a16:creationId xmlns:a16="http://schemas.microsoft.com/office/drawing/2014/main" id="{11732A30-71EF-400D-B6F3-534B1F0DF5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9D3791-366B-40FF-9C37-FB2F9D58F379}"/>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882653861"/>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B5DF4-F9C6-47F7-BF6F-4C71849822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FE7FDB-4245-4B0B-9179-2181CE0CF7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6B437A-3EBC-4129-8CBE-AFB34D446CAA}"/>
              </a:ext>
            </a:extLst>
          </p:cNvPr>
          <p:cNvSpPr>
            <a:spLocks noGrp="1"/>
          </p:cNvSpPr>
          <p:nvPr>
            <p:ph type="dt" sz="half" idx="10"/>
          </p:nvPr>
        </p:nvSpPr>
        <p:spPr/>
        <p:txBody>
          <a:bodyPr/>
          <a:lstStyle/>
          <a:p>
            <a:fld id="{84A82ED5-793C-452B-B889-69BFE676D0F9}" type="datetime1">
              <a:rPr lang="en-US" smtClean="0"/>
              <a:t>4/18/2020</a:t>
            </a:fld>
            <a:endParaRPr lang="en-US"/>
          </a:p>
        </p:txBody>
      </p:sp>
      <p:sp>
        <p:nvSpPr>
          <p:cNvPr id="5" name="Footer Placeholder 4">
            <a:extLst>
              <a:ext uri="{FF2B5EF4-FFF2-40B4-BE49-F238E27FC236}">
                <a16:creationId xmlns:a16="http://schemas.microsoft.com/office/drawing/2014/main" id="{E494CAF4-0087-47B6-8C97-1518A29E1E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CB5D5D-CA3F-4F82-A444-C95CA0DE0011}"/>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685640640"/>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93B7D-B752-43CF-9B73-3A3E34F561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72028F5-4210-4820-9F77-E902ECFF67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DD3069-2F44-42D7-BC84-61A52F9D7BBA}"/>
              </a:ext>
            </a:extLst>
          </p:cNvPr>
          <p:cNvSpPr>
            <a:spLocks noGrp="1"/>
          </p:cNvSpPr>
          <p:nvPr>
            <p:ph type="dt" sz="half" idx="10"/>
          </p:nvPr>
        </p:nvSpPr>
        <p:spPr/>
        <p:txBody>
          <a:bodyPr/>
          <a:lstStyle/>
          <a:p>
            <a:fld id="{8FE89CDC-BEBE-420A-B2E9-26A09EB26A6F}" type="datetime1">
              <a:rPr lang="en-US" smtClean="0"/>
              <a:t>4/18/2020</a:t>
            </a:fld>
            <a:endParaRPr lang="en-US"/>
          </a:p>
        </p:txBody>
      </p:sp>
      <p:sp>
        <p:nvSpPr>
          <p:cNvPr id="5" name="Footer Placeholder 4">
            <a:extLst>
              <a:ext uri="{FF2B5EF4-FFF2-40B4-BE49-F238E27FC236}">
                <a16:creationId xmlns:a16="http://schemas.microsoft.com/office/drawing/2014/main" id="{E7447496-4134-4850-B9DA-9B16AA58F5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C0447C-1089-4BFD-83E4-F38DB057D3FF}"/>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294010661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E6CAD-E2D2-4B55-B398-E6B15067E0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F9D98A-6401-4C3E-AE58-581C8838A02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2647458-9DC1-4DB2-AF4F-2502AE1D129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D855E-67E5-4A15-8EAB-FDD938F91708}"/>
              </a:ext>
            </a:extLst>
          </p:cNvPr>
          <p:cNvSpPr>
            <a:spLocks noGrp="1"/>
          </p:cNvSpPr>
          <p:nvPr>
            <p:ph type="dt" sz="half" idx="10"/>
          </p:nvPr>
        </p:nvSpPr>
        <p:spPr/>
        <p:txBody>
          <a:bodyPr/>
          <a:lstStyle/>
          <a:p>
            <a:fld id="{F9CCDF41-9936-4CF8-9E52-1EC9A224806E}" type="datetime1">
              <a:rPr lang="en-US" smtClean="0"/>
              <a:t>4/18/2020</a:t>
            </a:fld>
            <a:endParaRPr lang="en-US"/>
          </a:p>
        </p:txBody>
      </p:sp>
      <p:sp>
        <p:nvSpPr>
          <p:cNvPr id="6" name="Footer Placeholder 5">
            <a:extLst>
              <a:ext uri="{FF2B5EF4-FFF2-40B4-BE49-F238E27FC236}">
                <a16:creationId xmlns:a16="http://schemas.microsoft.com/office/drawing/2014/main" id="{6050AE5B-919A-420B-8EEB-7F1650DDF8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4E4AE4-9335-48F0-B602-1D1A252090BF}"/>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365562123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42925-D085-44EC-B964-170A0A3FECE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5188276-8DE3-488B-99FA-5BD3471D68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995ABD-8B7B-4F98-8A38-C33E1A64B8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94B8E2C-68D2-41D9-ACE6-29CDB163EE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CE7B6DB-29EC-4F4D-906C-03845282E5C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DCFE777-A5CF-4E5A-8286-989392A0D7D9}"/>
              </a:ext>
            </a:extLst>
          </p:cNvPr>
          <p:cNvSpPr>
            <a:spLocks noGrp="1"/>
          </p:cNvSpPr>
          <p:nvPr>
            <p:ph type="dt" sz="half" idx="10"/>
          </p:nvPr>
        </p:nvSpPr>
        <p:spPr/>
        <p:txBody>
          <a:bodyPr/>
          <a:lstStyle/>
          <a:p>
            <a:fld id="{FEEB4862-AA4D-41A7-A35D-14C2820B8BEC}" type="datetime1">
              <a:rPr lang="en-US" smtClean="0"/>
              <a:t>4/18/2020</a:t>
            </a:fld>
            <a:endParaRPr lang="en-US"/>
          </a:p>
        </p:txBody>
      </p:sp>
      <p:sp>
        <p:nvSpPr>
          <p:cNvPr id="8" name="Footer Placeholder 7">
            <a:extLst>
              <a:ext uri="{FF2B5EF4-FFF2-40B4-BE49-F238E27FC236}">
                <a16:creationId xmlns:a16="http://schemas.microsoft.com/office/drawing/2014/main" id="{4B561D9A-4EB3-4555-A1F0-3BD3635AF98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AF43E9A-B216-4D66-97D5-8FFBB8AB7CDE}"/>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1188974468"/>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3B037-3F75-4035-A895-97D4CC4AB36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88F43E6-B52A-470B-BEC0-0782F3B4D245}"/>
              </a:ext>
            </a:extLst>
          </p:cNvPr>
          <p:cNvSpPr>
            <a:spLocks noGrp="1"/>
          </p:cNvSpPr>
          <p:nvPr>
            <p:ph type="dt" sz="half" idx="10"/>
          </p:nvPr>
        </p:nvSpPr>
        <p:spPr/>
        <p:txBody>
          <a:bodyPr/>
          <a:lstStyle/>
          <a:p>
            <a:fld id="{16F101F0-9677-4E86-A0AA-79D6BD7E1155}" type="datetime1">
              <a:rPr lang="en-US" smtClean="0"/>
              <a:t>4/18/2020</a:t>
            </a:fld>
            <a:endParaRPr lang="en-US"/>
          </a:p>
        </p:txBody>
      </p:sp>
      <p:sp>
        <p:nvSpPr>
          <p:cNvPr id="4" name="Footer Placeholder 3">
            <a:extLst>
              <a:ext uri="{FF2B5EF4-FFF2-40B4-BE49-F238E27FC236}">
                <a16:creationId xmlns:a16="http://schemas.microsoft.com/office/drawing/2014/main" id="{80230B69-7603-478B-8C10-F56A0AC9516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FD005FE-DBCE-4174-8960-D4D52647FB8D}"/>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4013759143"/>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4450DA-B1DF-4851-A164-54E659EFB536}"/>
              </a:ext>
            </a:extLst>
          </p:cNvPr>
          <p:cNvSpPr>
            <a:spLocks noGrp="1"/>
          </p:cNvSpPr>
          <p:nvPr>
            <p:ph type="dt" sz="half" idx="10"/>
          </p:nvPr>
        </p:nvSpPr>
        <p:spPr/>
        <p:txBody>
          <a:bodyPr/>
          <a:lstStyle/>
          <a:p>
            <a:fld id="{FD7E9B74-9C6F-42B0-9A2F-96A9797AE7D9}" type="datetime1">
              <a:rPr lang="en-US" smtClean="0"/>
              <a:t>4/18/2020</a:t>
            </a:fld>
            <a:endParaRPr lang="en-US"/>
          </a:p>
        </p:txBody>
      </p:sp>
      <p:sp>
        <p:nvSpPr>
          <p:cNvPr id="3" name="Footer Placeholder 2">
            <a:extLst>
              <a:ext uri="{FF2B5EF4-FFF2-40B4-BE49-F238E27FC236}">
                <a16:creationId xmlns:a16="http://schemas.microsoft.com/office/drawing/2014/main" id="{8669597C-C1AD-4AA2-B3FF-632386280DD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4503470-4B41-4544-B4F3-EA70E8A27658}"/>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247946765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09437-BD78-412D-B2CA-569F519204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CC24B1E-0B21-4A8E-9749-5EE609709F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BABA9C-080E-493E-898C-01BE6FCBDA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3470B5-D1B9-43A3-AA0A-5654F8364E67}"/>
              </a:ext>
            </a:extLst>
          </p:cNvPr>
          <p:cNvSpPr>
            <a:spLocks noGrp="1"/>
          </p:cNvSpPr>
          <p:nvPr>
            <p:ph type="dt" sz="half" idx="10"/>
          </p:nvPr>
        </p:nvSpPr>
        <p:spPr/>
        <p:txBody>
          <a:bodyPr/>
          <a:lstStyle/>
          <a:p>
            <a:fld id="{09F03BEB-A21A-4EEC-9BA1-8A98A0465F94}" type="datetime1">
              <a:rPr lang="en-US" smtClean="0"/>
              <a:t>4/18/2020</a:t>
            </a:fld>
            <a:endParaRPr lang="en-US"/>
          </a:p>
        </p:txBody>
      </p:sp>
      <p:sp>
        <p:nvSpPr>
          <p:cNvPr id="6" name="Footer Placeholder 5">
            <a:extLst>
              <a:ext uri="{FF2B5EF4-FFF2-40B4-BE49-F238E27FC236}">
                <a16:creationId xmlns:a16="http://schemas.microsoft.com/office/drawing/2014/main" id="{65F1D178-BE1F-4D0B-AEE7-508036E6F7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F8F903-AEC4-4B90-8D73-E76499753B9A}"/>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335416977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66E56-D76B-48B4-86E1-D2314C1166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21FD4C-07F8-462F-A1AB-91EEDCDD6F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8E4436A-08BC-4A6C-8B56-CC9EAEE02A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2E5F94-A988-4943-8745-34BCACB312D9}"/>
              </a:ext>
            </a:extLst>
          </p:cNvPr>
          <p:cNvSpPr>
            <a:spLocks noGrp="1"/>
          </p:cNvSpPr>
          <p:nvPr>
            <p:ph type="dt" sz="half" idx="10"/>
          </p:nvPr>
        </p:nvSpPr>
        <p:spPr/>
        <p:txBody>
          <a:bodyPr/>
          <a:lstStyle/>
          <a:p>
            <a:fld id="{A6EF70A8-CDBF-4541-BD95-0C1DAA2FA907}" type="datetime1">
              <a:rPr lang="en-US" smtClean="0"/>
              <a:t>4/18/2020</a:t>
            </a:fld>
            <a:endParaRPr lang="en-US"/>
          </a:p>
        </p:txBody>
      </p:sp>
      <p:sp>
        <p:nvSpPr>
          <p:cNvPr id="6" name="Footer Placeholder 5">
            <a:extLst>
              <a:ext uri="{FF2B5EF4-FFF2-40B4-BE49-F238E27FC236}">
                <a16:creationId xmlns:a16="http://schemas.microsoft.com/office/drawing/2014/main" id="{86836D49-82FA-46AF-811A-851C20C6C5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1B169E-F5FE-4FDE-9C66-F78B0FD047B1}"/>
              </a:ext>
            </a:extLst>
          </p:cNvPr>
          <p:cNvSpPr>
            <a:spLocks noGrp="1"/>
          </p:cNvSpPr>
          <p:nvPr>
            <p:ph type="sldNum" sz="quarter" idx="12"/>
          </p:nvPr>
        </p:nvSpPr>
        <p:spPr/>
        <p:txBody>
          <a:bodyPr/>
          <a:lstStyle/>
          <a:p>
            <a:fld id="{88B9A695-13AB-4A46-A825-148792787F1C}" type="slidenum">
              <a:rPr lang="en-US" smtClean="0"/>
              <a:t>‹#›</a:t>
            </a:fld>
            <a:endParaRPr lang="en-US"/>
          </a:p>
        </p:txBody>
      </p:sp>
    </p:spTree>
    <p:extLst>
      <p:ext uri="{BB962C8B-B14F-4D97-AF65-F5344CB8AC3E}">
        <p14:creationId xmlns:p14="http://schemas.microsoft.com/office/powerpoint/2010/main" val="3762863718"/>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0000"/>
            </a:gs>
            <a:gs pos="50000">
              <a:srgbClr val="00B050">
                <a:alpha val="50000"/>
                <a:lumMod val="50000"/>
                <a:lumOff val="50000"/>
              </a:srgbClr>
            </a:gs>
            <a:gs pos="100000">
              <a:srgbClr val="0070C0"/>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73C636-2F3C-42D4-A574-8E17C94504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F0C6D1-4048-4DF8-B7A8-3FDF8BF705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ECBE4E-D35A-47E4-9D66-4571599F8D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C85112-B234-4938-8FBD-AC1806D3452D}" type="datetime1">
              <a:rPr lang="en-US" smtClean="0"/>
              <a:t>4/18/2020</a:t>
            </a:fld>
            <a:endParaRPr lang="en-US"/>
          </a:p>
        </p:txBody>
      </p:sp>
      <p:sp>
        <p:nvSpPr>
          <p:cNvPr id="5" name="Footer Placeholder 4">
            <a:extLst>
              <a:ext uri="{FF2B5EF4-FFF2-40B4-BE49-F238E27FC236}">
                <a16:creationId xmlns:a16="http://schemas.microsoft.com/office/drawing/2014/main" id="{323D67D0-6753-4894-A760-D24D07E019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08D0F89-5F51-477A-9426-29787CF2BA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B9A695-13AB-4A46-A825-148792787F1C}" type="slidenum">
              <a:rPr lang="en-US" smtClean="0"/>
              <a:t>‹#›</a:t>
            </a:fld>
            <a:endParaRPr lang="en-US"/>
          </a:p>
        </p:txBody>
      </p:sp>
    </p:spTree>
    <p:extLst>
      <p:ext uri="{BB962C8B-B14F-4D97-AF65-F5344CB8AC3E}">
        <p14:creationId xmlns:p14="http://schemas.microsoft.com/office/powerpoint/2010/main" val="25472318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BD683-8F56-40F4-A4D5-18B6926DDE3F}"/>
              </a:ext>
            </a:extLst>
          </p:cNvPr>
          <p:cNvSpPr>
            <a:spLocks noGrp="1"/>
          </p:cNvSpPr>
          <p:nvPr>
            <p:ph type="ctrTitle"/>
          </p:nvPr>
        </p:nvSpPr>
        <p:spPr>
          <a:xfrm>
            <a:off x="381000" y="351807"/>
            <a:ext cx="11430000" cy="1371600"/>
          </a:xfrm>
        </p:spPr>
        <p:txBody>
          <a:bodyPr/>
          <a:lstStyle/>
          <a:p>
            <a:pPr algn="l"/>
            <a:r>
              <a:rPr lang="en-US" dirty="0"/>
              <a:t>  </a:t>
            </a:r>
          </a:p>
        </p:txBody>
      </p:sp>
      <p:sp>
        <p:nvSpPr>
          <p:cNvPr id="3" name="Subtitle 2">
            <a:extLst>
              <a:ext uri="{FF2B5EF4-FFF2-40B4-BE49-F238E27FC236}">
                <a16:creationId xmlns:a16="http://schemas.microsoft.com/office/drawing/2014/main" id="{08AF5724-74E0-4086-BA98-E9ED04F71A86}"/>
              </a:ext>
            </a:extLst>
          </p:cNvPr>
          <p:cNvSpPr>
            <a:spLocks noGrp="1"/>
          </p:cNvSpPr>
          <p:nvPr>
            <p:ph type="subTitle" idx="1"/>
          </p:nvPr>
        </p:nvSpPr>
        <p:spPr>
          <a:xfrm>
            <a:off x="381000" y="1759578"/>
            <a:ext cx="11430000" cy="4572000"/>
          </a:xfrm>
        </p:spPr>
        <p:txBody>
          <a:bodyPr/>
          <a:lstStyle/>
          <a:p>
            <a:endParaRPr lang="ar-EG" dirty="0"/>
          </a:p>
          <a:p>
            <a:endParaRPr lang="ar-EG" dirty="0"/>
          </a:p>
          <a:p>
            <a:endParaRPr lang="ar-EG" dirty="0"/>
          </a:p>
          <a:p>
            <a:pPr lvl="0"/>
            <a:r>
              <a:rPr lang="ar-EG" sz="7200" b="1" dirty="0">
                <a:solidFill>
                  <a:prstClr val="black"/>
                </a:solidFill>
              </a:rPr>
              <a:t>المحاضرة التاسعة</a:t>
            </a:r>
          </a:p>
          <a:p>
            <a:endParaRPr lang="en-US" dirty="0"/>
          </a:p>
        </p:txBody>
      </p:sp>
      <p:sp>
        <p:nvSpPr>
          <p:cNvPr id="4" name="Footer Placeholder 3">
            <a:extLst>
              <a:ext uri="{FF2B5EF4-FFF2-40B4-BE49-F238E27FC236}">
                <a16:creationId xmlns:a16="http://schemas.microsoft.com/office/drawing/2014/main" id="{1DCC8649-D0BF-4400-A89A-BDF8A4262CA9}"/>
              </a:ext>
            </a:extLst>
          </p:cNvPr>
          <p:cNvSpPr>
            <a:spLocks noGrp="1"/>
          </p:cNvSpPr>
          <p:nvPr>
            <p:ph type="ftr" sz="quarter" idx="11"/>
          </p:nvPr>
        </p:nvSpPr>
        <p:spPr>
          <a:xfrm>
            <a:off x="381000" y="6356350"/>
            <a:ext cx="41148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Harlow Solid Italic" panose="04030604020F02020D02" pitchFamily="82" charset="0"/>
                <a:ea typeface="+mn-ea"/>
                <a:cs typeface="+mn-cs"/>
              </a:rPr>
              <a:t>Dr. Eng. Nashwa Moustafa Nagy</a:t>
            </a:r>
          </a:p>
        </p:txBody>
      </p:sp>
      <p:sp>
        <p:nvSpPr>
          <p:cNvPr id="5" name="Slide Number Placeholder 4">
            <a:extLst>
              <a:ext uri="{FF2B5EF4-FFF2-40B4-BE49-F238E27FC236}">
                <a16:creationId xmlns:a16="http://schemas.microsoft.com/office/drawing/2014/main" id="{3B4EFD6D-E8F8-47CE-9342-2E6ECB135D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B9A695-13AB-4A46-A825-148792787F1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15" name="Picture 14">
            <a:extLst>
              <a:ext uri="{FF2B5EF4-FFF2-40B4-BE49-F238E27FC236}">
                <a16:creationId xmlns:a16="http://schemas.microsoft.com/office/drawing/2014/main" id="{1F95EFF3-BF99-4F6C-9667-F479E570E8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0051" y="351807"/>
            <a:ext cx="2016623" cy="1371600"/>
          </a:xfrm>
          <a:prstGeom prst="rect">
            <a:avLst/>
          </a:prstGeom>
        </p:spPr>
      </p:pic>
      <p:pic>
        <p:nvPicPr>
          <p:cNvPr id="17" name="Picture 16">
            <a:extLst>
              <a:ext uri="{FF2B5EF4-FFF2-40B4-BE49-F238E27FC236}">
                <a16:creationId xmlns:a16="http://schemas.microsoft.com/office/drawing/2014/main" id="{6CDAFBF2-3D28-4B99-BB35-07F3542772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357" y="351807"/>
            <a:ext cx="1178896" cy="1371600"/>
          </a:xfrm>
          <a:prstGeom prst="rect">
            <a:avLst/>
          </a:prstGeom>
        </p:spPr>
      </p:pic>
    </p:spTree>
    <p:extLst>
      <p:ext uri="{BB962C8B-B14F-4D97-AF65-F5344CB8AC3E}">
        <p14:creationId xmlns:p14="http://schemas.microsoft.com/office/powerpoint/2010/main" val="323808123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BD683-8F56-40F4-A4D5-18B6926DDE3F}"/>
              </a:ext>
            </a:extLst>
          </p:cNvPr>
          <p:cNvSpPr>
            <a:spLocks noGrp="1"/>
          </p:cNvSpPr>
          <p:nvPr>
            <p:ph type="ctrTitle"/>
          </p:nvPr>
        </p:nvSpPr>
        <p:spPr>
          <a:xfrm>
            <a:off x="381000" y="351807"/>
            <a:ext cx="11430000" cy="1371600"/>
          </a:xfrm>
        </p:spPr>
        <p:txBody>
          <a:bodyPr/>
          <a:lstStyle/>
          <a:p>
            <a:pPr algn="l"/>
            <a:r>
              <a:rPr lang="en-US" dirty="0"/>
              <a:t>  </a:t>
            </a:r>
          </a:p>
        </p:txBody>
      </p:sp>
      <p:sp>
        <p:nvSpPr>
          <p:cNvPr id="3" name="Subtitle 2">
            <a:extLst>
              <a:ext uri="{FF2B5EF4-FFF2-40B4-BE49-F238E27FC236}">
                <a16:creationId xmlns:a16="http://schemas.microsoft.com/office/drawing/2014/main" id="{08AF5724-74E0-4086-BA98-E9ED04F71A86}"/>
              </a:ext>
            </a:extLst>
          </p:cNvPr>
          <p:cNvSpPr>
            <a:spLocks noGrp="1"/>
          </p:cNvSpPr>
          <p:nvPr>
            <p:ph type="subTitle" idx="1"/>
          </p:nvPr>
        </p:nvSpPr>
        <p:spPr>
          <a:xfrm>
            <a:off x="381000" y="1759578"/>
            <a:ext cx="11430000" cy="4572000"/>
          </a:xfrm>
        </p:spPr>
        <p:txBody>
          <a:bodyPr/>
          <a:lstStyle/>
          <a:p>
            <a:pPr marL="290513" indent="-290513" algn="r" rtl="1">
              <a:buFont typeface="Wingdings" panose="05000000000000000000" pitchFamily="2" charset="2"/>
              <a:buChar char="§"/>
            </a:pPr>
            <a:r>
              <a:rPr lang="ar-EG" b="1" u="sng" dirty="0">
                <a:solidFill>
                  <a:prstClr val="black"/>
                </a:solidFill>
                <a:cs typeface="Times New Roman" panose="02020603050405020304" pitchFamily="18" charset="0"/>
              </a:rPr>
              <a:t>مكانة الإدراك البصري في حياة الإنسان:</a:t>
            </a:r>
          </a:p>
          <a:p>
            <a:pPr algn="r" rtl="1"/>
            <a:r>
              <a:rPr lang="ar-IQ" dirty="0"/>
              <a:t>الإدراك هو المصدر الرئيسي لتدفق المعلومات ذات المعنى وله أهميته القصوى في الحياة</a:t>
            </a:r>
            <a:r>
              <a:rPr lang="ar-EG" dirty="0"/>
              <a:t> </a:t>
            </a:r>
            <a:r>
              <a:rPr lang="ar-IQ" dirty="0"/>
              <a:t>اليومية فيجب على الإنسان إدراك ما حوله حتى يستطيع العيش والتكيف مع محيطه وبهذا</a:t>
            </a:r>
            <a:r>
              <a:rPr lang="ar-EG" dirty="0"/>
              <a:t> </a:t>
            </a:r>
            <a:r>
              <a:rPr lang="ar-IQ" dirty="0"/>
              <a:t>يكون شرط أساسي وأولي لإتمام عملية التعلم</a:t>
            </a:r>
            <a:endParaRPr lang="en-US" dirty="0"/>
          </a:p>
          <a:p>
            <a:pPr algn="r" rtl="1"/>
            <a:r>
              <a:rPr lang="ar-IQ" dirty="0"/>
              <a:t>تؤثر في عملية الإدراك عوامل هامة مثل: سلامة أعضاء الحس والأعصاب والمراكزالدماغية كما يتاثر بالعوامل الاجتماعية والثقافية وغيرها.وبالنسبة للعين كلما كانت عادية سليمة كلما كان كشفها لموجات الطاقة الصادرة عن</a:t>
            </a:r>
          </a:p>
          <a:p>
            <a:pPr algn="r" rtl="1"/>
            <a:r>
              <a:rPr lang="ar-IQ" dirty="0"/>
              <a:t>الموضوع والإحساس به كافياً وبالتالي كانت السيالة الحسية العصبية الناتجة عن ذلك صالحاً</a:t>
            </a:r>
            <a:r>
              <a:rPr lang="ar-EG" dirty="0"/>
              <a:t> </a:t>
            </a:r>
            <a:r>
              <a:rPr lang="ar-IQ" dirty="0"/>
              <a:t>في محتواها وقوتها. لأن البصر الضعيف يرسل سيالات حسية عصبية مشوشة أحياناً أو خاطئة</a:t>
            </a:r>
            <a:r>
              <a:rPr lang="ar-EG" dirty="0"/>
              <a:t> </a:t>
            </a:r>
            <a:r>
              <a:rPr lang="ar-IQ" dirty="0"/>
              <a:t>في أخرى أو غير مكتملة حيث يلعب الضوء دورا هاماً في رؤية المنبهات لأننا نرى الأشياء من</a:t>
            </a:r>
            <a:r>
              <a:rPr lang="ar-EG" dirty="0"/>
              <a:t> </a:t>
            </a:r>
            <a:r>
              <a:rPr lang="ar-IQ" dirty="0"/>
              <a:t>خلال الأشعة الضوئية التي تصدر عنها.</a:t>
            </a:r>
            <a:endParaRPr lang="en-US" dirty="0"/>
          </a:p>
        </p:txBody>
      </p:sp>
      <p:sp>
        <p:nvSpPr>
          <p:cNvPr id="4" name="Footer Placeholder 3">
            <a:extLst>
              <a:ext uri="{FF2B5EF4-FFF2-40B4-BE49-F238E27FC236}">
                <a16:creationId xmlns:a16="http://schemas.microsoft.com/office/drawing/2014/main" id="{1DCC8649-D0BF-4400-A89A-BDF8A4262CA9}"/>
              </a:ext>
            </a:extLst>
          </p:cNvPr>
          <p:cNvSpPr>
            <a:spLocks noGrp="1"/>
          </p:cNvSpPr>
          <p:nvPr>
            <p:ph type="ftr" sz="quarter" idx="11"/>
          </p:nvPr>
        </p:nvSpPr>
        <p:spPr>
          <a:xfrm>
            <a:off x="381000" y="6356350"/>
            <a:ext cx="41148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Harlow Solid Italic" panose="04030604020F02020D02" pitchFamily="82" charset="0"/>
                <a:ea typeface="+mn-ea"/>
                <a:cs typeface="+mn-cs"/>
              </a:rPr>
              <a:t>Dr. Eng. Nashwa Moustafa Nagy</a:t>
            </a:r>
          </a:p>
        </p:txBody>
      </p:sp>
      <p:sp>
        <p:nvSpPr>
          <p:cNvPr id="5" name="Slide Number Placeholder 4">
            <a:extLst>
              <a:ext uri="{FF2B5EF4-FFF2-40B4-BE49-F238E27FC236}">
                <a16:creationId xmlns:a16="http://schemas.microsoft.com/office/drawing/2014/main" id="{3B4EFD6D-E8F8-47CE-9342-2E6ECB135D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B9A695-13AB-4A46-A825-148792787F1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15" name="Picture 14">
            <a:extLst>
              <a:ext uri="{FF2B5EF4-FFF2-40B4-BE49-F238E27FC236}">
                <a16:creationId xmlns:a16="http://schemas.microsoft.com/office/drawing/2014/main" id="{1F95EFF3-BF99-4F6C-9667-F479E570E8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0051" y="351807"/>
            <a:ext cx="2016623" cy="1371600"/>
          </a:xfrm>
          <a:prstGeom prst="rect">
            <a:avLst/>
          </a:prstGeom>
        </p:spPr>
      </p:pic>
      <p:pic>
        <p:nvPicPr>
          <p:cNvPr id="17" name="Picture 16">
            <a:extLst>
              <a:ext uri="{FF2B5EF4-FFF2-40B4-BE49-F238E27FC236}">
                <a16:creationId xmlns:a16="http://schemas.microsoft.com/office/drawing/2014/main" id="{6CDAFBF2-3D28-4B99-BB35-07F3542772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357" y="351807"/>
            <a:ext cx="1178896" cy="1371600"/>
          </a:xfrm>
          <a:prstGeom prst="rect">
            <a:avLst/>
          </a:prstGeom>
        </p:spPr>
      </p:pic>
    </p:spTree>
    <p:extLst>
      <p:ext uri="{BB962C8B-B14F-4D97-AF65-F5344CB8AC3E}">
        <p14:creationId xmlns:p14="http://schemas.microsoft.com/office/powerpoint/2010/main" val="114065780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BD683-8F56-40F4-A4D5-18B6926DDE3F}"/>
              </a:ext>
            </a:extLst>
          </p:cNvPr>
          <p:cNvSpPr>
            <a:spLocks noGrp="1"/>
          </p:cNvSpPr>
          <p:nvPr>
            <p:ph type="ctrTitle"/>
          </p:nvPr>
        </p:nvSpPr>
        <p:spPr>
          <a:xfrm>
            <a:off x="381000" y="351807"/>
            <a:ext cx="11430000" cy="1371600"/>
          </a:xfrm>
        </p:spPr>
        <p:txBody>
          <a:bodyPr/>
          <a:lstStyle/>
          <a:p>
            <a:pPr algn="l"/>
            <a:r>
              <a:rPr lang="en-US" dirty="0"/>
              <a:t>  </a:t>
            </a:r>
          </a:p>
        </p:txBody>
      </p:sp>
      <p:sp>
        <p:nvSpPr>
          <p:cNvPr id="3" name="Subtitle 2">
            <a:extLst>
              <a:ext uri="{FF2B5EF4-FFF2-40B4-BE49-F238E27FC236}">
                <a16:creationId xmlns:a16="http://schemas.microsoft.com/office/drawing/2014/main" id="{08AF5724-74E0-4086-BA98-E9ED04F71A86}"/>
              </a:ext>
            </a:extLst>
          </p:cNvPr>
          <p:cNvSpPr>
            <a:spLocks noGrp="1"/>
          </p:cNvSpPr>
          <p:nvPr>
            <p:ph type="subTitle" idx="1"/>
          </p:nvPr>
        </p:nvSpPr>
        <p:spPr>
          <a:xfrm>
            <a:off x="381000" y="1759578"/>
            <a:ext cx="11430000" cy="4572000"/>
          </a:xfrm>
        </p:spPr>
        <p:txBody>
          <a:bodyPr>
            <a:normAutofit fontScale="70000" lnSpcReduction="20000"/>
          </a:bodyPr>
          <a:lstStyle/>
          <a:p>
            <a:pPr marL="342900" indent="-342900" algn="r" rtl="1">
              <a:buFont typeface="Wingdings" panose="05000000000000000000" pitchFamily="2" charset="2"/>
              <a:buChar char="§"/>
            </a:pPr>
            <a:r>
              <a:rPr lang="ar-EG" sz="3200" b="1" u="sng" dirty="0">
                <a:solidFill>
                  <a:prstClr val="black"/>
                </a:solidFill>
                <a:cs typeface="Times New Roman" panose="02020603050405020304" pitchFamily="18" charset="0"/>
              </a:rPr>
              <a:t>العوامل المؤثرة في </a:t>
            </a:r>
            <a:r>
              <a:rPr lang="ar-EG" sz="3400" b="1" u="sng" dirty="0">
                <a:solidFill>
                  <a:prstClr val="black"/>
                </a:solidFill>
                <a:cs typeface="Times New Roman" panose="02020603050405020304" pitchFamily="18" charset="0"/>
              </a:rPr>
              <a:t>الإدراك</a:t>
            </a:r>
            <a:r>
              <a:rPr lang="ar-EG" sz="3200" b="1" u="sng" dirty="0">
                <a:solidFill>
                  <a:prstClr val="black"/>
                </a:solidFill>
                <a:cs typeface="Times New Roman" panose="02020603050405020304" pitchFamily="18" charset="0"/>
              </a:rPr>
              <a:t> البصري:</a:t>
            </a:r>
          </a:p>
          <a:p>
            <a:pPr algn="r" rtl="1">
              <a:lnSpc>
                <a:spcPct val="120000"/>
              </a:lnSpc>
              <a:spcBef>
                <a:spcPts val="600"/>
              </a:spcBef>
            </a:pPr>
            <a:r>
              <a:rPr lang="ar-EG" sz="2200" b="1" dirty="0"/>
              <a:t>العوامل الخارجية:</a:t>
            </a:r>
            <a:r>
              <a:rPr lang="ar-EG" sz="2200" dirty="0"/>
              <a:t> وترتبط هذا العوامل بخصائص المثيرات البيئية من شكل وحجم ولون وحركة وشدة وتشمل الخصائص المادية والنفسية للمثير الذي يؤثر في ماهية الإدراك الصورة والخلفية: الصورة هي مزيج من تفاعل عناصر الصورة والخلفية معاً. والصورة هي الأكثر معنى والأكثر وضوحاً وتنظيماً اولأصغر حجم </a:t>
            </a:r>
          </a:p>
          <a:p>
            <a:pPr algn="r" rtl="1">
              <a:lnSpc>
                <a:spcPct val="120000"/>
              </a:lnSpc>
              <a:spcBef>
                <a:spcPts val="600"/>
              </a:spcBef>
            </a:pPr>
            <a:r>
              <a:rPr lang="ar-EG" sz="2200" dirty="0"/>
              <a:t>1- قانون التشابه: يدرك الفرد المثيرات التي تبدو متشابهة من حيث اللون أو الشكل أو الحجم أو السرعة أو الشدة على أنها وحدة واحدة.</a:t>
            </a:r>
          </a:p>
          <a:p>
            <a:pPr algn="r" rtl="1">
              <a:lnSpc>
                <a:spcPct val="120000"/>
              </a:lnSpc>
              <a:spcBef>
                <a:spcPts val="600"/>
              </a:spcBef>
            </a:pPr>
            <a:r>
              <a:rPr lang="ar-EG" sz="2200" dirty="0"/>
              <a:t>2- قانون التقارب: يدرك الفرد المثيرات المتقاربة أو المتتالية مكانياً أو زمانياً كوحدة واحدة. </a:t>
            </a:r>
          </a:p>
          <a:p>
            <a:pPr algn="r" rtl="1">
              <a:lnSpc>
                <a:spcPct val="120000"/>
              </a:lnSpc>
              <a:spcBef>
                <a:spcPts val="600"/>
              </a:spcBef>
            </a:pPr>
            <a:r>
              <a:rPr lang="ar-EG" sz="2200" dirty="0"/>
              <a:t>3- قانون الاستمرار: تدرك المثيرات التي تبدو وكانها استمرار لمثيرات أخرى سبقتها على أنها وحدة واحدة.</a:t>
            </a:r>
          </a:p>
          <a:p>
            <a:pPr algn="r" rtl="1">
              <a:lnSpc>
                <a:spcPct val="120000"/>
              </a:lnSpc>
              <a:spcBef>
                <a:spcPts val="600"/>
              </a:spcBef>
            </a:pPr>
            <a:r>
              <a:rPr lang="ar-EG" sz="2200" dirty="0"/>
              <a:t>4- قانون الإغلاق: يميل الأفراد إلى إكمال المثيرات الناقصة بناءً على الخبرة السابقة. </a:t>
            </a:r>
          </a:p>
          <a:p>
            <a:pPr algn="r" rtl="1">
              <a:lnSpc>
                <a:spcPct val="120000"/>
              </a:lnSpc>
              <a:spcBef>
                <a:spcPts val="600"/>
              </a:spcBef>
            </a:pPr>
            <a:r>
              <a:rPr lang="ar-EG" sz="2200" b="1" dirty="0"/>
              <a:t>االعوامل الذاتية:</a:t>
            </a:r>
            <a:r>
              <a:rPr lang="ar-EG" sz="2200" dirty="0"/>
              <a:t> وهي مجموعة العوامل الخاصة بالفرد المدرك والتي تنعكس على مدى فعاليته وموضوعيته خلال التعلم والإدراك وهي كما يلي: </a:t>
            </a:r>
          </a:p>
          <a:p>
            <a:pPr algn="r" rtl="1">
              <a:lnSpc>
                <a:spcPct val="120000"/>
              </a:lnSpc>
              <a:spcBef>
                <a:spcPts val="600"/>
              </a:spcBef>
            </a:pPr>
            <a:r>
              <a:rPr lang="ar-EG" sz="2200" dirty="0"/>
              <a:t>1- درجة الخبرة والألفة بالمثيرات: كلما ا زدت خبرة الفرد المدرك بالمثيرات الحسية التي يتعرض إليها ا زدادت قدرته على التعامل مع هذا المثيرات وتحليلها وفهمها.</a:t>
            </a:r>
          </a:p>
          <a:p>
            <a:pPr algn="r" rtl="1">
              <a:lnSpc>
                <a:spcPct val="120000"/>
              </a:lnSpc>
              <a:spcBef>
                <a:spcPts val="600"/>
              </a:spcBef>
            </a:pPr>
            <a:r>
              <a:rPr lang="ar-EG" sz="2200" dirty="0"/>
              <a:t>2 الحاجات الفسيولوجية والنفسية: إن عدم إشباع الحاجات الفسيولوجية كالطعام والشراب أو الحاجات النفسية كالأمن والإنجاز قد تؤثر سلباً على قدرة الفرد في تحقيق الإدراك الفعال </a:t>
            </a:r>
          </a:p>
          <a:p>
            <a:pPr algn="r" rtl="1">
              <a:lnSpc>
                <a:spcPct val="120000"/>
              </a:lnSpc>
              <a:spcBef>
                <a:spcPts val="600"/>
              </a:spcBef>
            </a:pPr>
            <a:r>
              <a:rPr lang="ar-EG" sz="2200" dirty="0"/>
              <a:t>3-التهيؤ العقلي والتوقعات: التوقعات بمثابة موجهات للبنى العقلية التي تشارك في تحقيق الفهم للمثيرات القادمة حيث يتم تركيز الانتباه على هذه المثيرات في ضوء هذا التوقعات. </a:t>
            </a:r>
          </a:p>
          <a:p>
            <a:pPr algn="r" rtl="1">
              <a:lnSpc>
                <a:spcPct val="120000"/>
              </a:lnSpc>
              <a:spcBef>
                <a:spcPts val="600"/>
              </a:spcBef>
            </a:pPr>
            <a:r>
              <a:rPr lang="ar-EG" sz="2200" dirty="0"/>
              <a:t>4- الحالة المزاجية والانفعالية للفرد: تؤثر الحالة المزاجية والانفعالية للفرد في إد ا ركه حيث توجه الانفعالات الإدراك ليصبح منسجماً مع إحساس الفرد بالفرد والحزن أو الغضب</a:t>
            </a:r>
          </a:p>
          <a:p>
            <a:pPr algn="r" rtl="1">
              <a:lnSpc>
                <a:spcPct val="120000"/>
              </a:lnSpc>
              <a:spcBef>
                <a:spcPts val="600"/>
              </a:spcBef>
            </a:pPr>
            <a:r>
              <a:rPr lang="ar-EG" sz="2200" dirty="0"/>
              <a:t>5- الاتجاهات والقيم والميول: تعد اتجاهات الفرد وميوله وقيمه من العوامل التي قد توجه الإدراك بما يتفق مع مضمونها</a:t>
            </a:r>
          </a:p>
          <a:p>
            <a:pPr algn="r" rtl="1">
              <a:lnSpc>
                <a:spcPct val="120000"/>
              </a:lnSpc>
              <a:spcBef>
                <a:spcPts val="600"/>
              </a:spcBef>
            </a:pPr>
            <a:r>
              <a:rPr lang="ar-EG" sz="2200" dirty="0"/>
              <a:t> كما تؤلف القيم الاجتماعية والدينية والاقتصادية والجمالية وغيرها جانباً مهماً من شخصية الفرد وتؤثر في إدراكه وسلوكه لكونها القيم التي تتضمن أحكاما عقلية وانفعالية عن العالم الإنساني والاجتماعي والمادي الذي يحيط بالفرد</a:t>
            </a:r>
            <a:endParaRPr lang="ar-EG" sz="2200" b="1" u="sng" dirty="0">
              <a:solidFill>
                <a:prstClr val="black"/>
              </a:solidFill>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1DCC8649-D0BF-4400-A89A-BDF8A4262CA9}"/>
              </a:ext>
            </a:extLst>
          </p:cNvPr>
          <p:cNvSpPr>
            <a:spLocks noGrp="1"/>
          </p:cNvSpPr>
          <p:nvPr>
            <p:ph type="ftr" sz="quarter" idx="11"/>
          </p:nvPr>
        </p:nvSpPr>
        <p:spPr>
          <a:xfrm>
            <a:off x="381000" y="6356350"/>
            <a:ext cx="41148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Harlow Solid Italic" panose="04030604020F02020D02" pitchFamily="82" charset="0"/>
                <a:ea typeface="+mn-ea"/>
                <a:cs typeface="+mn-cs"/>
              </a:rPr>
              <a:t>Dr. Eng. Nashwa Moustafa Nagy</a:t>
            </a:r>
          </a:p>
        </p:txBody>
      </p:sp>
      <p:sp>
        <p:nvSpPr>
          <p:cNvPr id="5" name="Slide Number Placeholder 4">
            <a:extLst>
              <a:ext uri="{FF2B5EF4-FFF2-40B4-BE49-F238E27FC236}">
                <a16:creationId xmlns:a16="http://schemas.microsoft.com/office/drawing/2014/main" id="{3B4EFD6D-E8F8-47CE-9342-2E6ECB135D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B9A695-13AB-4A46-A825-148792787F1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15" name="Picture 14">
            <a:extLst>
              <a:ext uri="{FF2B5EF4-FFF2-40B4-BE49-F238E27FC236}">
                <a16:creationId xmlns:a16="http://schemas.microsoft.com/office/drawing/2014/main" id="{1F95EFF3-BF99-4F6C-9667-F479E570E8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0051" y="351807"/>
            <a:ext cx="2016623" cy="1371600"/>
          </a:xfrm>
          <a:prstGeom prst="rect">
            <a:avLst/>
          </a:prstGeom>
        </p:spPr>
      </p:pic>
      <p:pic>
        <p:nvPicPr>
          <p:cNvPr id="17" name="Picture 16">
            <a:extLst>
              <a:ext uri="{FF2B5EF4-FFF2-40B4-BE49-F238E27FC236}">
                <a16:creationId xmlns:a16="http://schemas.microsoft.com/office/drawing/2014/main" id="{6CDAFBF2-3D28-4B99-BB35-07F3542772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357" y="351807"/>
            <a:ext cx="1178896" cy="1371600"/>
          </a:xfrm>
          <a:prstGeom prst="rect">
            <a:avLst/>
          </a:prstGeom>
        </p:spPr>
      </p:pic>
    </p:spTree>
    <p:extLst>
      <p:ext uri="{BB962C8B-B14F-4D97-AF65-F5344CB8AC3E}">
        <p14:creationId xmlns:p14="http://schemas.microsoft.com/office/powerpoint/2010/main" val="319342898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BD683-8F56-40F4-A4D5-18B6926DDE3F}"/>
              </a:ext>
            </a:extLst>
          </p:cNvPr>
          <p:cNvSpPr>
            <a:spLocks noGrp="1"/>
          </p:cNvSpPr>
          <p:nvPr>
            <p:ph type="ctrTitle"/>
          </p:nvPr>
        </p:nvSpPr>
        <p:spPr>
          <a:xfrm>
            <a:off x="381000" y="351807"/>
            <a:ext cx="11430000" cy="1371600"/>
          </a:xfrm>
        </p:spPr>
        <p:txBody>
          <a:bodyPr/>
          <a:lstStyle/>
          <a:p>
            <a:pPr algn="l"/>
            <a:r>
              <a:rPr lang="en-US" dirty="0"/>
              <a:t>  </a:t>
            </a:r>
          </a:p>
        </p:txBody>
      </p:sp>
      <p:sp>
        <p:nvSpPr>
          <p:cNvPr id="3" name="Subtitle 2">
            <a:extLst>
              <a:ext uri="{FF2B5EF4-FFF2-40B4-BE49-F238E27FC236}">
                <a16:creationId xmlns:a16="http://schemas.microsoft.com/office/drawing/2014/main" id="{08AF5724-74E0-4086-BA98-E9ED04F71A86}"/>
              </a:ext>
            </a:extLst>
          </p:cNvPr>
          <p:cNvSpPr>
            <a:spLocks noGrp="1"/>
          </p:cNvSpPr>
          <p:nvPr>
            <p:ph type="subTitle" idx="1"/>
          </p:nvPr>
        </p:nvSpPr>
        <p:spPr>
          <a:xfrm>
            <a:off x="381000" y="1759578"/>
            <a:ext cx="11430000" cy="4572000"/>
          </a:xfrm>
        </p:spPr>
        <p:txBody>
          <a:bodyPr>
            <a:normAutofit lnSpcReduction="10000"/>
          </a:bodyPr>
          <a:lstStyle/>
          <a:p>
            <a:pPr marL="342900" indent="-342900" algn="r" rtl="1">
              <a:buFont typeface="Arial" panose="020B0604020202020204" pitchFamily="34" charset="0"/>
              <a:buChar char="•"/>
            </a:pPr>
            <a:r>
              <a:rPr lang="ar-EG" b="1" u="sng" dirty="0">
                <a:solidFill>
                  <a:prstClr val="black"/>
                </a:solidFill>
                <a:cs typeface="Times New Roman" panose="02020603050405020304" pitchFamily="18" charset="0"/>
              </a:rPr>
              <a:t>جوانب الإدراك البصري:</a:t>
            </a:r>
          </a:p>
          <a:p>
            <a:pPr algn="r" rtl="1"/>
            <a:r>
              <a:rPr lang="ar-EG" sz="1600" b="1" dirty="0">
                <a:solidFill>
                  <a:prstClr val="black"/>
                </a:solidFill>
                <a:cs typeface="Times New Roman" panose="02020603050405020304" pitchFamily="18" charset="0"/>
              </a:rPr>
              <a:t>يشمل الإدراك البصري على جوانب متنوعة منها الشكل  الحركة  الحجم  العمق والمسافة بالإضافة إلى اللون وعند اتحاد كل هذا الجوانب معاً تظهر الصورة التي نراها في وعينا مكتملة وواضحة</a:t>
            </a:r>
          </a:p>
          <a:p>
            <a:pPr algn="r" rtl="1"/>
            <a:r>
              <a:rPr lang="ar-EG" sz="1600" b="1" u="sng" dirty="0">
                <a:solidFill>
                  <a:prstClr val="black"/>
                </a:solidFill>
                <a:cs typeface="Times New Roman" panose="02020603050405020304" pitchFamily="18" charset="0"/>
              </a:rPr>
              <a:t>ا- إدراك الأشكال:</a:t>
            </a:r>
            <a:r>
              <a:rPr lang="ar-EG" sz="1600" b="1" dirty="0">
                <a:solidFill>
                  <a:prstClr val="black"/>
                </a:solidFill>
                <a:cs typeface="Times New Roman" panose="02020603050405020304" pitchFamily="18" charset="0"/>
              </a:rPr>
              <a:t>يمكن للإنسان إدراك الأشكال المختلفة بصرياً في بيئته من خلال ثلاث مراحل رئيسة هي: المرحلة الأولى: تسقط الأشعة الضوئية من مصدر الإضاءة على سطد الشكل لكي تكشف ملامحه وخواصه التي تميزا. المرحلة الثانية: تستقبل العين الأشعة الضوئية التي تنعكس من سطح الشكل والتي تحمل معها المعلومات البصرية المختلفة عن مكونات هذا الشكل وصفاته وموقعه وحجمه. المرحلة الثالثة: يتم تجميع المعلومات البصرية التي تتلقاها المستقبلات الضوئية في شبكية العين وتحويلها إلى نبضات عصبية يتم إرسالها إلى مراكز المعالجة البصرية بالقشرة المخية حيث يتم تشفيرها ومعالجتها إدراكياً وفي هذا المرحلة يلعب السياق والخبرة السابقة للفرد عن الشكل دورا مهماً عند مقارنة المعلومات الداخلة عن هذا الشكل عبر الجهاز البصري بالمعلومات المخزنة عنه في الذاكرة البصرية</a:t>
            </a:r>
          </a:p>
          <a:p>
            <a:pPr algn="r" rtl="1"/>
            <a:r>
              <a:rPr lang="ar-EG" sz="1600" b="1" u="sng" dirty="0">
                <a:solidFill>
                  <a:prstClr val="black"/>
                </a:solidFill>
                <a:cs typeface="Times New Roman" panose="02020603050405020304" pitchFamily="18" charset="0"/>
              </a:rPr>
              <a:t>ب- ادراك الحركة:</a:t>
            </a:r>
            <a:r>
              <a:rPr lang="ar-EG" sz="1600" b="1" dirty="0">
                <a:solidFill>
                  <a:prstClr val="black"/>
                </a:solidFill>
                <a:cs typeface="Times New Roman" panose="02020603050405020304" pitchFamily="18" charset="0"/>
              </a:rPr>
              <a:t>تنقسم أنواع الحركة إلى نوعين رئيسيين: الحركة الحقيقية للا شياء(الحركة الحيوية): وتعني الحركة الفعلية للكائنات الحية وغيرالحية. الحركة الظاهرية: وتسمى الحركة الظاهرية بالخداع الحركي وهي تعني أن الأشياء الثابتة هذا النوع من الحركة يمكن أن يظهر - تبدو لنا وكانها تتحرك. علاقة الحركة بعنصر اللون فتغيير الألوان والأضواء والتدرج اللوني وتكرار الألوان الفاتحة والغامقة بطريقة معينة كلها أمور من شينها أن تعطي الإحساس بالحركة</a:t>
            </a:r>
          </a:p>
          <a:p>
            <a:pPr algn="r" rtl="1"/>
            <a:r>
              <a:rPr lang="ar-EG" sz="1600" b="1" u="sng" dirty="0">
                <a:solidFill>
                  <a:prstClr val="black"/>
                </a:solidFill>
                <a:cs typeface="Times New Roman" panose="02020603050405020304" pitchFamily="18" charset="0"/>
              </a:rPr>
              <a:t>ج- ادراك الحجم:</a:t>
            </a:r>
            <a:r>
              <a:rPr lang="ar-EG" sz="1600" b="1" dirty="0">
                <a:solidFill>
                  <a:prstClr val="black"/>
                </a:solidFill>
                <a:cs typeface="Times New Roman" panose="02020603050405020304" pitchFamily="18" charset="0"/>
              </a:rPr>
              <a:t>عندما ينظر الفرد حوله في البيئة المحيطة به سيجد أن الأشياء المحيطة التي يعرف حجمها الطبيعي تبدو له باحجام مختلفة حيث تكبر أو تصغر أحجامها وفقاً لبعدها عن الفرد فالأشياء القريبة من الفرد يراها بحجمها الطبيعي بينما يقل حجمها تدريجياً كلما ابتعد موقعها عن الفرد وهذا يعني أن إدراك الأحجام يرتبط ارتباطاً عكسياً بالمسافة التي تقع بين الفرد ومواقع الأشياء في المشهد البصري</a:t>
            </a:r>
          </a:p>
          <a:p>
            <a:pPr algn="r" rtl="1"/>
            <a:r>
              <a:rPr lang="ar-EG" sz="1600" b="1" u="sng" dirty="0">
                <a:solidFill>
                  <a:prstClr val="black"/>
                </a:solidFill>
                <a:cs typeface="Times New Roman" panose="02020603050405020304" pitchFamily="18" charset="0"/>
              </a:rPr>
              <a:t>د- ادراك المسافة والعمق:</a:t>
            </a:r>
            <a:r>
              <a:rPr lang="ar-EG" sz="1600" b="1" dirty="0">
                <a:solidFill>
                  <a:prstClr val="black"/>
                </a:solidFill>
                <a:cs typeface="Times New Roman" panose="02020603050405020304" pitchFamily="18" charset="0"/>
              </a:rPr>
              <a:t>عندما تسقط الصورة على الشبكية تسقط عليها ببعدين غير أن المخ يقوم بتنظيم هذه الصورة على شكل مدركات ذات ثلاث أبعاد وتمكن عملية رؤية الأشياء بابعاد ثلاثية من تقدير بعدها عن الأفراد</a:t>
            </a:r>
          </a:p>
          <a:p>
            <a:pPr algn="r" rtl="1"/>
            <a:r>
              <a:rPr lang="ar-EG" sz="1600" b="1" u="sng" dirty="0">
                <a:solidFill>
                  <a:prstClr val="black"/>
                </a:solidFill>
                <a:cs typeface="Times New Roman" panose="02020603050405020304" pitchFamily="18" charset="0"/>
              </a:rPr>
              <a:t>ه-ادراك اللون: </a:t>
            </a:r>
            <a:r>
              <a:rPr lang="ar-EG" sz="1600" b="1" dirty="0">
                <a:solidFill>
                  <a:prstClr val="black"/>
                </a:solidFill>
                <a:cs typeface="Times New Roman" panose="02020603050405020304" pitchFamily="18" charset="0"/>
              </a:rPr>
              <a:t>يمكن عد التباين في اللون بحد ذاته هدفاً لخلق إحساس بالحركة فهو ينقل بصر المتلقي من بقعة لونية إلى أخرى تبدأ بمكان وتنتهي بمكان آخر. كذلك يتاثر إدراك الإنسان للمسافات باللون تاثيراً كبي راً لوجود خصائص تمتاز بها الألوان عند استخدامها وتسمح بتقدير المسافةوالأبعاد الحقيقية للشكل</a:t>
            </a:r>
          </a:p>
          <a:p>
            <a:pPr algn="r" rtl="1"/>
            <a:endParaRPr lang="ar-EG" dirty="0"/>
          </a:p>
        </p:txBody>
      </p:sp>
      <p:sp>
        <p:nvSpPr>
          <p:cNvPr id="4" name="Footer Placeholder 3">
            <a:extLst>
              <a:ext uri="{FF2B5EF4-FFF2-40B4-BE49-F238E27FC236}">
                <a16:creationId xmlns:a16="http://schemas.microsoft.com/office/drawing/2014/main" id="{1DCC8649-D0BF-4400-A89A-BDF8A4262CA9}"/>
              </a:ext>
            </a:extLst>
          </p:cNvPr>
          <p:cNvSpPr>
            <a:spLocks noGrp="1"/>
          </p:cNvSpPr>
          <p:nvPr>
            <p:ph type="ftr" sz="quarter" idx="11"/>
          </p:nvPr>
        </p:nvSpPr>
        <p:spPr>
          <a:xfrm>
            <a:off x="381000" y="6356350"/>
            <a:ext cx="41148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Harlow Solid Italic" panose="04030604020F02020D02" pitchFamily="82" charset="0"/>
                <a:ea typeface="+mn-ea"/>
                <a:cs typeface="+mn-cs"/>
              </a:rPr>
              <a:t>Dr. Eng. Nashwa Moustafa Nagy</a:t>
            </a:r>
          </a:p>
        </p:txBody>
      </p:sp>
      <p:sp>
        <p:nvSpPr>
          <p:cNvPr id="5" name="Slide Number Placeholder 4">
            <a:extLst>
              <a:ext uri="{FF2B5EF4-FFF2-40B4-BE49-F238E27FC236}">
                <a16:creationId xmlns:a16="http://schemas.microsoft.com/office/drawing/2014/main" id="{3B4EFD6D-E8F8-47CE-9342-2E6ECB135D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B9A695-13AB-4A46-A825-148792787F1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15" name="Picture 14">
            <a:extLst>
              <a:ext uri="{FF2B5EF4-FFF2-40B4-BE49-F238E27FC236}">
                <a16:creationId xmlns:a16="http://schemas.microsoft.com/office/drawing/2014/main" id="{1F95EFF3-BF99-4F6C-9667-F479E570E8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0051" y="351807"/>
            <a:ext cx="2016623" cy="1371600"/>
          </a:xfrm>
          <a:prstGeom prst="rect">
            <a:avLst/>
          </a:prstGeom>
        </p:spPr>
      </p:pic>
      <p:pic>
        <p:nvPicPr>
          <p:cNvPr id="17" name="Picture 16">
            <a:extLst>
              <a:ext uri="{FF2B5EF4-FFF2-40B4-BE49-F238E27FC236}">
                <a16:creationId xmlns:a16="http://schemas.microsoft.com/office/drawing/2014/main" id="{6CDAFBF2-3D28-4B99-BB35-07F3542772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357" y="351807"/>
            <a:ext cx="1178896" cy="1371600"/>
          </a:xfrm>
          <a:prstGeom prst="rect">
            <a:avLst/>
          </a:prstGeom>
        </p:spPr>
      </p:pic>
    </p:spTree>
    <p:extLst>
      <p:ext uri="{BB962C8B-B14F-4D97-AF65-F5344CB8AC3E}">
        <p14:creationId xmlns:p14="http://schemas.microsoft.com/office/powerpoint/2010/main" val="605008488"/>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BD683-8F56-40F4-A4D5-18B6926DDE3F}"/>
              </a:ext>
            </a:extLst>
          </p:cNvPr>
          <p:cNvSpPr>
            <a:spLocks noGrp="1"/>
          </p:cNvSpPr>
          <p:nvPr>
            <p:ph type="ctrTitle"/>
          </p:nvPr>
        </p:nvSpPr>
        <p:spPr>
          <a:xfrm>
            <a:off x="381000" y="351807"/>
            <a:ext cx="11430000" cy="1371600"/>
          </a:xfrm>
        </p:spPr>
        <p:txBody>
          <a:bodyPr/>
          <a:lstStyle/>
          <a:p>
            <a:pPr algn="l"/>
            <a:r>
              <a:rPr lang="en-US" dirty="0"/>
              <a:t>  </a:t>
            </a:r>
          </a:p>
        </p:txBody>
      </p:sp>
      <p:sp>
        <p:nvSpPr>
          <p:cNvPr id="3" name="Subtitle 2">
            <a:extLst>
              <a:ext uri="{FF2B5EF4-FFF2-40B4-BE49-F238E27FC236}">
                <a16:creationId xmlns:a16="http://schemas.microsoft.com/office/drawing/2014/main" id="{08AF5724-74E0-4086-BA98-E9ED04F71A86}"/>
              </a:ext>
            </a:extLst>
          </p:cNvPr>
          <p:cNvSpPr>
            <a:spLocks noGrp="1"/>
          </p:cNvSpPr>
          <p:nvPr>
            <p:ph type="subTitle" idx="1"/>
          </p:nvPr>
        </p:nvSpPr>
        <p:spPr>
          <a:xfrm>
            <a:off x="381000" y="1718012"/>
            <a:ext cx="11430000" cy="4638337"/>
          </a:xfrm>
        </p:spPr>
        <p:txBody>
          <a:bodyPr>
            <a:normAutofit fontScale="70000" lnSpcReduction="20000"/>
          </a:bodyPr>
          <a:lstStyle/>
          <a:p>
            <a:pPr lvl="0"/>
            <a:r>
              <a:rPr lang="ar-EG" sz="2800" b="1" u="sng" dirty="0">
                <a:solidFill>
                  <a:prstClr val="black"/>
                </a:solidFill>
                <a:cs typeface="Times New Roman" panose="02020603050405020304" pitchFamily="18" charset="0"/>
              </a:rPr>
              <a:t>الألوان و العوامل المؤثرة في ادراكها بصريا</a:t>
            </a:r>
          </a:p>
          <a:p>
            <a:pPr marL="55563" lvl="0" indent="-55563" algn="r" rtl="1">
              <a:lnSpc>
                <a:spcPct val="120000"/>
              </a:lnSpc>
              <a:buFont typeface="Wingdings" panose="05000000000000000000" pitchFamily="2" charset="2"/>
              <a:buChar char="§"/>
            </a:pPr>
            <a:r>
              <a:rPr lang="ar-EG" sz="2600" b="1" u="sng" dirty="0">
                <a:solidFill>
                  <a:prstClr val="black"/>
                </a:solidFill>
                <a:cs typeface="Times New Roman" panose="02020603050405020304" pitchFamily="18" charset="0"/>
              </a:rPr>
              <a:t>الالوان</a:t>
            </a:r>
            <a:r>
              <a:rPr lang="ar-EG" b="1" u="sng" dirty="0">
                <a:solidFill>
                  <a:prstClr val="black"/>
                </a:solidFill>
                <a:cs typeface="Times New Roman" panose="02020603050405020304" pitchFamily="18" charset="0"/>
              </a:rPr>
              <a:t>:</a:t>
            </a:r>
            <a:r>
              <a:rPr lang="ar-EG" sz="2200" dirty="0">
                <a:solidFill>
                  <a:prstClr val="black"/>
                </a:solidFill>
                <a:cs typeface="Times New Roman" panose="02020603050405020304" pitchFamily="18" charset="0"/>
              </a:rPr>
              <a:t> </a:t>
            </a:r>
          </a:p>
          <a:p>
            <a:pPr algn="r" rtl="1"/>
            <a:r>
              <a:rPr lang="ar-EG" dirty="0">
                <a:solidFill>
                  <a:prstClr val="black"/>
                </a:solidFill>
                <a:cs typeface="Times New Roman" panose="02020603050405020304" pitchFamily="18" charset="0"/>
              </a:rPr>
              <a:t>ويعتبر إسحاق نيـوتن أول مـن فسـر كيفيـة إدراكنـا للالـوان أمـا العلمـاء الـذين جاءوا بعد ذلك فقد أكدوا على أن الموجات الضوئية المكونة للضوء ليست ملونة ولكن كل موجـه ضوئية ذات طول محدد تثير لدينا إحساساً نفسياً بلـون معـين وهـذا يعنـي أن اللـون الـذي ندركـه مـا هو إلا خبرة نفسية تتولد داخلنا عندما نتعرض لموجات ضوئية ذات طول معين وأن إدراك اللـون يرجع للتاثير  المباشر لهذا الموجات الضوئية وقد دلل هؤلاء العلماء على صـحة اعتقـادهم هـذا بين الالوان المختلفة تثير لدينا إحساسات نفسية مختلفة أيضاً فمنها ما يشعر الفرد السعادة ومنها ما يشعرا بالكآبة ومنها ما يشعرا بالدفء والاسترخاء ومنها ما يشعرا بالبرودة و التوتر والانفعال. وهناك عدة عوامل متداخلة ومتفاعلة معاً تؤثر على إدراكنا للا لوان وهي: طول الموجات الضـوئية المكونـة للطيـف شـدة الاضـاءة والعمـر والحالـة البدنيـة للفـرد وتبـاين الالـوان وتغيرهـا</a:t>
            </a:r>
          </a:p>
          <a:p>
            <a:pPr marL="457200" lvl="0" indent="-457200" algn="r" rtl="1">
              <a:buFont typeface="Wingdings" panose="05000000000000000000" pitchFamily="2" charset="2"/>
              <a:buChar char="§"/>
            </a:pPr>
            <a:r>
              <a:rPr lang="ar-EG" sz="2600" b="1" u="sng" dirty="0">
                <a:solidFill>
                  <a:prstClr val="black"/>
                </a:solidFill>
                <a:cs typeface="Times New Roman" panose="02020603050405020304" pitchFamily="18" charset="0"/>
              </a:rPr>
              <a:t>تعريف اللون:</a:t>
            </a:r>
          </a:p>
          <a:p>
            <a:pPr lvl="0" algn="r" rtl="1"/>
            <a:r>
              <a:rPr lang="ar-EG" dirty="0">
                <a:solidFill>
                  <a:prstClr val="black"/>
                </a:solidFill>
                <a:cs typeface="Times New Roman" panose="02020603050405020304" pitchFamily="18" charset="0"/>
              </a:rPr>
              <a:t>اصطلاحاً اللون هو الانطباع الذي يولده النور على العين ويتم نشره وتوزيعه بواسطة الأجسام المعرضة للضوء فيزيائياً يعرف: تلك الأشعة الملونة الناتجة عن تحليل الضوء (الطيف الشمسي).ويعرف اللون بانه إحساس يؤثر في العين عن طريق الضوء وليس إحساساً مادياً ملوناً ولا حتى نتيجة لتحليل الضوء الأبيض بل هو إحساس مرسل إلى العقل عن طريق رؤية شيء ملون ومضيء </a:t>
            </a:r>
          </a:p>
          <a:p>
            <a:pPr marL="457200" lvl="0" indent="-457200" algn="r" rtl="1">
              <a:buFont typeface="Wingdings" panose="05000000000000000000" pitchFamily="2" charset="2"/>
              <a:buChar char="§"/>
            </a:pPr>
            <a:r>
              <a:rPr lang="ar-EG" sz="2600" b="1" u="sng" dirty="0">
                <a:solidFill>
                  <a:prstClr val="black"/>
                </a:solidFill>
                <a:cs typeface="Times New Roman" panose="02020603050405020304" pitchFamily="18" charset="0"/>
              </a:rPr>
              <a:t>معايير تمييز الالوان:</a:t>
            </a:r>
          </a:p>
          <a:p>
            <a:pPr algn="r" rtl="1"/>
            <a:r>
              <a:rPr lang="ar-EG" dirty="0">
                <a:solidFill>
                  <a:prstClr val="black"/>
                </a:solidFill>
                <a:cs typeface="Times New Roman" panose="02020603050405020304" pitchFamily="18" charset="0"/>
              </a:rPr>
              <a:t>1- </a:t>
            </a:r>
            <a:r>
              <a:rPr lang="ar-IQ" dirty="0">
                <a:solidFill>
                  <a:prstClr val="black"/>
                </a:solidFill>
                <a:cs typeface="Times New Roman" panose="02020603050405020304" pitchFamily="18" charset="0"/>
              </a:rPr>
              <a:t>صفة اللون </a:t>
            </a:r>
            <a:r>
              <a:rPr lang="en-US" dirty="0">
                <a:solidFill>
                  <a:prstClr val="black"/>
                </a:solidFill>
                <a:cs typeface="Times New Roman" panose="02020603050405020304" pitchFamily="18" charset="0"/>
              </a:rPr>
              <a:t>Hue:</a:t>
            </a:r>
            <a:r>
              <a:rPr lang="ar-IQ" dirty="0">
                <a:solidFill>
                  <a:prstClr val="black"/>
                </a:solidFill>
                <a:cs typeface="Times New Roman" panose="02020603050405020304" pitchFamily="18" charset="0"/>
              </a:rPr>
              <a:t>وهي الصفة التي نميز ونفرق بها بين لون وآخر أحمر أخضر برتقالي أزرق فعند مزج لونين أحمر وأصفر ينتج البرتقالي وهذا تغير في صفة اللو</a:t>
            </a:r>
            <a:r>
              <a:rPr lang="ar-EG" dirty="0">
                <a:solidFill>
                  <a:prstClr val="black"/>
                </a:solidFill>
                <a:cs typeface="Times New Roman" panose="02020603050405020304" pitchFamily="18" charset="0"/>
              </a:rPr>
              <a:t>ن</a:t>
            </a:r>
            <a:r>
              <a:rPr lang="en-US" dirty="0">
                <a:solidFill>
                  <a:prstClr val="black"/>
                </a:solidFill>
                <a:cs typeface="Times New Roman" panose="02020603050405020304" pitchFamily="18" charset="0"/>
              </a:rPr>
              <a:t>Hue</a:t>
            </a:r>
            <a:r>
              <a:rPr lang="ar-EG" dirty="0">
                <a:solidFill>
                  <a:prstClr val="black"/>
                </a:solidFill>
                <a:cs typeface="Times New Roman" panose="02020603050405020304" pitchFamily="18" charset="0"/>
              </a:rPr>
              <a:t> .</a:t>
            </a:r>
          </a:p>
          <a:p>
            <a:pPr algn="r" rtl="1"/>
            <a:r>
              <a:rPr lang="ar-EG" dirty="0">
                <a:solidFill>
                  <a:prstClr val="black"/>
                </a:solidFill>
                <a:cs typeface="Times New Roman" panose="02020603050405020304" pitchFamily="18" charset="0"/>
              </a:rPr>
              <a:t>2- </a:t>
            </a:r>
            <a:r>
              <a:rPr lang="ar-IQ" dirty="0">
                <a:solidFill>
                  <a:prstClr val="black"/>
                </a:solidFill>
                <a:cs typeface="Times New Roman" panose="02020603050405020304" pitchFamily="18" charset="0"/>
              </a:rPr>
              <a:t>القيمة </a:t>
            </a:r>
            <a:r>
              <a:rPr lang="en-US" dirty="0">
                <a:solidFill>
                  <a:prstClr val="black"/>
                </a:solidFill>
                <a:cs typeface="Times New Roman" panose="02020603050405020304" pitchFamily="18" charset="0"/>
              </a:rPr>
              <a:t> Value: </a:t>
            </a:r>
            <a:r>
              <a:rPr lang="ar-IQ" dirty="0">
                <a:solidFill>
                  <a:prstClr val="black"/>
                </a:solidFill>
                <a:cs typeface="Times New Roman" panose="02020603050405020304" pitchFamily="18" charset="0"/>
              </a:rPr>
              <a:t>تعرف بأنها العلقة بين اللون المضيء واللون المعتم بمعنى أخضر فاتح </a:t>
            </a:r>
            <a:r>
              <a:rPr lang="en-US" dirty="0">
                <a:solidFill>
                  <a:prstClr val="black"/>
                </a:solidFill>
                <a:cs typeface="Times New Roman" panose="02020603050405020304" pitchFamily="18" charset="0"/>
              </a:rPr>
              <a:t>Light Green </a:t>
            </a:r>
            <a:r>
              <a:rPr lang="ar-IQ" dirty="0">
                <a:solidFill>
                  <a:prstClr val="black"/>
                </a:solidFill>
                <a:cs typeface="Times New Roman" panose="02020603050405020304" pitchFamily="18" charset="0"/>
              </a:rPr>
              <a:t>أو أخضر غامق </a:t>
            </a:r>
            <a:r>
              <a:rPr lang="en-US" dirty="0">
                <a:solidFill>
                  <a:prstClr val="black"/>
                </a:solidFill>
                <a:cs typeface="Times New Roman" panose="02020603050405020304" pitchFamily="18" charset="0"/>
              </a:rPr>
              <a:t>Green Dark </a:t>
            </a:r>
            <a:r>
              <a:rPr lang="ar-IQ" dirty="0">
                <a:solidFill>
                  <a:prstClr val="black"/>
                </a:solidFill>
                <a:cs typeface="Times New Roman" panose="02020603050405020304" pitchFamily="18" charset="0"/>
              </a:rPr>
              <a:t>وتتخذ بدورها قيما مختلفة باتجاه الإضاءة أو العتم</a:t>
            </a:r>
            <a:endParaRPr lang="ar-EG" dirty="0">
              <a:solidFill>
                <a:prstClr val="black"/>
              </a:solidFill>
              <a:cs typeface="Times New Roman" panose="02020603050405020304" pitchFamily="18" charset="0"/>
            </a:endParaRPr>
          </a:p>
          <a:p>
            <a:pPr algn="r" rtl="1"/>
            <a:r>
              <a:rPr lang="ar-EG" dirty="0">
                <a:solidFill>
                  <a:prstClr val="black"/>
                </a:solidFill>
                <a:cs typeface="Times New Roman" panose="02020603050405020304" pitchFamily="18" charset="0"/>
              </a:rPr>
              <a:t>3- </a:t>
            </a:r>
            <a:r>
              <a:rPr lang="ar-IQ" dirty="0">
                <a:solidFill>
                  <a:prstClr val="black"/>
                </a:solidFill>
                <a:cs typeface="Times New Roman" panose="02020603050405020304" pitchFamily="18" charset="0"/>
              </a:rPr>
              <a:t>الإشباع </a:t>
            </a:r>
            <a:r>
              <a:rPr lang="en-US" dirty="0">
                <a:solidFill>
                  <a:prstClr val="black"/>
                </a:solidFill>
                <a:cs typeface="Times New Roman" panose="02020603050405020304" pitchFamily="18" charset="0"/>
              </a:rPr>
              <a:t>Saturation: </a:t>
            </a:r>
            <a:r>
              <a:rPr lang="ar-EG" dirty="0">
                <a:solidFill>
                  <a:prstClr val="black"/>
                </a:solidFill>
                <a:cs typeface="Times New Roman" panose="02020603050405020304" pitchFamily="18" charset="0"/>
              </a:rPr>
              <a:t> </a:t>
            </a:r>
            <a:r>
              <a:rPr lang="ar-IQ" dirty="0">
                <a:solidFill>
                  <a:prstClr val="black"/>
                </a:solidFill>
                <a:cs typeface="Times New Roman" panose="02020603050405020304" pitchFamily="18" charset="0"/>
              </a:rPr>
              <a:t>وتمثل الدرجة التي يتصف بها اللون من ناحية عدد الذرات اللونية في المساحة (نقاء اللون) التي تتحدد بقدر اختلاطه بالأبيض أو الأسود</a:t>
            </a:r>
            <a:endParaRPr lang="ar-EG" dirty="0">
              <a:solidFill>
                <a:prstClr val="black"/>
              </a:solidFill>
              <a:cs typeface="Times New Roman" panose="02020603050405020304" pitchFamily="18" charset="0"/>
            </a:endParaRPr>
          </a:p>
          <a:p>
            <a:pPr lvl="0" algn="r" rtl="1"/>
            <a:endParaRPr lang="ar-EG" b="1" u="sng" dirty="0">
              <a:solidFill>
                <a:prstClr val="black"/>
              </a:solidFill>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1DCC8649-D0BF-4400-A89A-BDF8A4262CA9}"/>
              </a:ext>
            </a:extLst>
          </p:cNvPr>
          <p:cNvSpPr>
            <a:spLocks noGrp="1"/>
          </p:cNvSpPr>
          <p:nvPr>
            <p:ph type="ftr" sz="quarter" idx="11"/>
          </p:nvPr>
        </p:nvSpPr>
        <p:spPr>
          <a:xfrm>
            <a:off x="381000" y="6356350"/>
            <a:ext cx="41148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Harlow Solid Italic" panose="04030604020F02020D02" pitchFamily="82" charset="0"/>
                <a:ea typeface="+mn-ea"/>
                <a:cs typeface="+mn-cs"/>
              </a:rPr>
              <a:t>Dr. Eng. Nashwa Moustafa Nagy</a:t>
            </a:r>
          </a:p>
        </p:txBody>
      </p:sp>
      <p:sp>
        <p:nvSpPr>
          <p:cNvPr id="5" name="Slide Number Placeholder 4">
            <a:extLst>
              <a:ext uri="{FF2B5EF4-FFF2-40B4-BE49-F238E27FC236}">
                <a16:creationId xmlns:a16="http://schemas.microsoft.com/office/drawing/2014/main" id="{3B4EFD6D-E8F8-47CE-9342-2E6ECB135D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B9A695-13AB-4A46-A825-148792787F1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15" name="Picture 14">
            <a:extLst>
              <a:ext uri="{FF2B5EF4-FFF2-40B4-BE49-F238E27FC236}">
                <a16:creationId xmlns:a16="http://schemas.microsoft.com/office/drawing/2014/main" id="{1F95EFF3-BF99-4F6C-9667-F479E570E8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0051" y="351807"/>
            <a:ext cx="2016623" cy="1371600"/>
          </a:xfrm>
          <a:prstGeom prst="rect">
            <a:avLst/>
          </a:prstGeom>
        </p:spPr>
      </p:pic>
      <p:pic>
        <p:nvPicPr>
          <p:cNvPr id="17" name="Picture 16">
            <a:extLst>
              <a:ext uri="{FF2B5EF4-FFF2-40B4-BE49-F238E27FC236}">
                <a16:creationId xmlns:a16="http://schemas.microsoft.com/office/drawing/2014/main" id="{6CDAFBF2-3D28-4B99-BB35-07F3542772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357" y="351807"/>
            <a:ext cx="1178896" cy="1371600"/>
          </a:xfrm>
          <a:prstGeom prst="rect">
            <a:avLst/>
          </a:prstGeom>
        </p:spPr>
      </p:pic>
    </p:spTree>
    <p:extLst>
      <p:ext uri="{BB962C8B-B14F-4D97-AF65-F5344CB8AC3E}">
        <p14:creationId xmlns:p14="http://schemas.microsoft.com/office/powerpoint/2010/main" val="267031001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BD683-8F56-40F4-A4D5-18B6926DDE3F}"/>
              </a:ext>
            </a:extLst>
          </p:cNvPr>
          <p:cNvSpPr>
            <a:spLocks noGrp="1"/>
          </p:cNvSpPr>
          <p:nvPr>
            <p:ph type="ctrTitle"/>
          </p:nvPr>
        </p:nvSpPr>
        <p:spPr>
          <a:xfrm>
            <a:off x="381000" y="351807"/>
            <a:ext cx="11430000" cy="1371600"/>
          </a:xfrm>
        </p:spPr>
        <p:txBody>
          <a:bodyPr/>
          <a:lstStyle/>
          <a:p>
            <a:pPr algn="l"/>
            <a:r>
              <a:rPr lang="en-US" dirty="0"/>
              <a:t>  </a:t>
            </a:r>
          </a:p>
        </p:txBody>
      </p:sp>
      <p:sp>
        <p:nvSpPr>
          <p:cNvPr id="3" name="Subtitle 2">
            <a:extLst>
              <a:ext uri="{FF2B5EF4-FFF2-40B4-BE49-F238E27FC236}">
                <a16:creationId xmlns:a16="http://schemas.microsoft.com/office/drawing/2014/main" id="{08AF5724-74E0-4086-BA98-E9ED04F71A86}"/>
              </a:ext>
            </a:extLst>
          </p:cNvPr>
          <p:cNvSpPr>
            <a:spLocks noGrp="1"/>
          </p:cNvSpPr>
          <p:nvPr>
            <p:ph type="subTitle" idx="1"/>
          </p:nvPr>
        </p:nvSpPr>
        <p:spPr>
          <a:xfrm>
            <a:off x="381000" y="1759578"/>
            <a:ext cx="11430000" cy="4572000"/>
          </a:xfrm>
        </p:spPr>
        <p:txBody>
          <a:bodyPr/>
          <a:lstStyle/>
          <a:p>
            <a:pPr marL="457200" lvl="0" indent="-457200" algn="r" rtl="1">
              <a:buFont typeface="Wingdings" panose="05000000000000000000" pitchFamily="2" charset="2"/>
              <a:buChar char="§"/>
            </a:pPr>
            <a:r>
              <a:rPr lang="ar-EG" b="1" u="sng" dirty="0">
                <a:solidFill>
                  <a:prstClr val="black"/>
                </a:solidFill>
                <a:cs typeface="Times New Roman" panose="02020603050405020304" pitchFamily="18" charset="0"/>
              </a:rPr>
              <a:t>علاقة اللون بالضوء:</a:t>
            </a:r>
            <a:r>
              <a:rPr lang="ar-EG" dirty="0">
                <a:solidFill>
                  <a:prstClr val="black"/>
                </a:solidFill>
                <a:cs typeface="Times New Roman" panose="02020603050405020304" pitchFamily="18" charset="0"/>
              </a:rPr>
              <a:t> </a:t>
            </a:r>
            <a:r>
              <a:rPr lang="ar-EG" sz="2200" dirty="0">
                <a:solidFill>
                  <a:prstClr val="black"/>
                </a:solidFill>
                <a:cs typeface="Times New Roman" panose="02020603050405020304" pitchFamily="18" charset="0"/>
              </a:rPr>
              <a:t>الالوان هي عبارة عن طاقة كهرومغناطيسية ضوئية تنتقـل فـي الفضـاء علـى شـكل موجـات ذات أطـوال أو تـرددات مختلفـة. فالضـوء الموجـود فـي أسـفل الطيـف اللـوني والـذي نسـميه اللـون الاحمــر ينتقــل بطــول موجــة تقــارب 147 نــانومتر والازرق المقــارب لقمــة الطيــف ينتقــل بموجــة طولهــا 171 نــانومتر بينمــا فــي منتصــف المســافة بــين اللــونين الســابقين يوجــد اللــون الاخضــر بطـول موجـة 142 نـانومتر. وعنـد اخـتلاط هـذا الالـوان الرئيسـية الثلاثـة ببعضـها الـبعض بشـكل متساوي ينتج ما ندركه كلون أبيض. بينما تداخل أطراف هذه الالوان فقط ينـتج مـا يعـرف بـالوان الطيـف.</a:t>
            </a:r>
            <a:endParaRPr lang="ar-EG" sz="2200" b="1" u="sng" dirty="0">
              <a:solidFill>
                <a:prstClr val="black"/>
              </a:solidFill>
              <a:cs typeface="Times New Roman" panose="02020603050405020304" pitchFamily="18" charset="0"/>
            </a:endParaRPr>
          </a:p>
          <a:p>
            <a:pPr marL="457200" lvl="0" indent="-457200" algn="r" rtl="1">
              <a:buFont typeface="Wingdings" panose="05000000000000000000" pitchFamily="2" charset="2"/>
              <a:buChar char="§"/>
            </a:pPr>
            <a:r>
              <a:rPr lang="ar-EG" b="1" u="sng" dirty="0">
                <a:solidFill>
                  <a:prstClr val="black"/>
                </a:solidFill>
                <a:cs typeface="Times New Roman" panose="02020603050405020304" pitchFamily="18" charset="0"/>
              </a:rPr>
              <a:t>دلالات الالوان النفسية:</a:t>
            </a:r>
            <a:r>
              <a:rPr lang="ar-EG" sz="2000" dirty="0">
                <a:solidFill>
                  <a:prstClr val="black"/>
                </a:solidFill>
                <a:cs typeface="Times New Roman" panose="02020603050405020304" pitchFamily="18" charset="0"/>
              </a:rPr>
              <a:t>للالوان تاثير على سرعة ضربات القلب - عدد حركات الجفون فتحاً و غمضاً - ازدياد قابلية الكف لتوصيل الحرارة والكهرباء بازدياد رطوبتها و افرازها للعرق - اختلاف في حركة التنفس - اختلاف في الرسوم البيانية التي تسجل للمخ</a:t>
            </a:r>
          </a:p>
          <a:p>
            <a:pPr lvl="0" algn="r" rtl="1"/>
            <a:r>
              <a:rPr lang="ar-EG" sz="2000" dirty="0">
                <a:solidFill>
                  <a:prstClr val="black"/>
                </a:solidFill>
                <a:cs typeface="Times New Roman" panose="02020603050405020304" pitchFamily="18" charset="0"/>
              </a:rPr>
              <a:t>كما أن للالوان تفيد مـن ناحيـة نفسـية فـي تحقيـق أثـر العمـق والاتسـاع وهـذا الاثـر يسـتفيد منـه مصـممو الـديكور والمهندسـون المعمـاريون</a:t>
            </a:r>
          </a:p>
          <a:p>
            <a:pPr lvl="0" algn="r" rtl="1"/>
            <a:r>
              <a:rPr lang="ar-EG" sz="2000" dirty="0">
                <a:solidFill>
                  <a:prstClr val="black"/>
                </a:solidFill>
                <a:cs typeface="Times New Roman" panose="02020603050405020304" pitchFamily="18" charset="0"/>
              </a:rPr>
              <a:t>ويرى العلماء بعد القيام بعدة دراسات عبر حضارية انه يتوجب الحذر عنـد اسـتخدام الالـوان مـع المتعلمـين لان اللـون قـد ينقـل توقعـات مختلفـة للمـتعلم تبعـاً لخلفيتـه الثقافيـة . وبالتـالي سـوف يحدث ارتباك وتصورات خاطئة إذا تم استخدام اللون عكس توقعات المتعلم.. علــى ســبيل المثــال يرمــز اللــون الاحمــر للخطــر فــي الولايات المتحــدة و الارســتقراطية فــي فرنســا والمــوت فــي مصــر والابــداع فــي الهنــد والغضــب فــي اليابــان والســعادة فــي الصــين. </a:t>
            </a:r>
          </a:p>
          <a:p>
            <a:pPr algn="r" rtl="1"/>
            <a:endParaRPr lang="en-US" dirty="0"/>
          </a:p>
        </p:txBody>
      </p:sp>
      <p:sp>
        <p:nvSpPr>
          <p:cNvPr id="4" name="Footer Placeholder 3">
            <a:extLst>
              <a:ext uri="{FF2B5EF4-FFF2-40B4-BE49-F238E27FC236}">
                <a16:creationId xmlns:a16="http://schemas.microsoft.com/office/drawing/2014/main" id="{1DCC8649-D0BF-4400-A89A-BDF8A4262CA9}"/>
              </a:ext>
            </a:extLst>
          </p:cNvPr>
          <p:cNvSpPr>
            <a:spLocks noGrp="1"/>
          </p:cNvSpPr>
          <p:nvPr>
            <p:ph type="ftr" sz="quarter" idx="11"/>
          </p:nvPr>
        </p:nvSpPr>
        <p:spPr>
          <a:xfrm>
            <a:off x="381000" y="6356350"/>
            <a:ext cx="41148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Harlow Solid Italic" panose="04030604020F02020D02" pitchFamily="82" charset="0"/>
                <a:ea typeface="+mn-ea"/>
                <a:cs typeface="+mn-cs"/>
              </a:rPr>
              <a:t>Dr. Eng. Nashwa Moustafa Nagy</a:t>
            </a:r>
          </a:p>
        </p:txBody>
      </p:sp>
      <p:sp>
        <p:nvSpPr>
          <p:cNvPr id="5" name="Slide Number Placeholder 4">
            <a:extLst>
              <a:ext uri="{FF2B5EF4-FFF2-40B4-BE49-F238E27FC236}">
                <a16:creationId xmlns:a16="http://schemas.microsoft.com/office/drawing/2014/main" id="{3B4EFD6D-E8F8-47CE-9342-2E6ECB135D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B9A695-13AB-4A46-A825-148792787F1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15" name="Picture 14">
            <a:extLst>
              <a:ext uri="{FF2B5EF4-FFF2-40B4-BE49-F238E27FC236}">
                <a16:creationId xmlns:a16="http://schemas.microsoft.com/office/drawing/2014/main" id="{1F95EFF3-BF99-4F6C-9667-F479E570E8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0051" y="351807"/>
            <a:ext cx="2016623" cy="1371600"/>
          </a:xfrm>
          <a:prstGeom prst="rect">
            <a:avLst/>
          </a:prstGeom>
        </p:spPr>
      </p:pic>
      <p:pic>
        <p:nvPicPr>
          <p:cNvPr id="17" name="Picture 16">
            <a:extLst>
              <a:ext uri="{FF2B5EF4-FFF2-40B4-BE49-F238E27FC236}">
                <a16:creationId xmlns:a16="http://schemas.microsoft.com/office/drawing/2014/main" id="{6CDAFBF2-3D28-4B99-BB35-07F3542772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357" y="351807"/>
            <a:ext cx="1178896" cy="1371600"/>
          </a:xfrm>
          <a:prstGeom prst="rect">
            <a:avLst/>
          </a:prstGeom>
        </p:spPr>
      </p:pic>
    </p:spTree>
    <p:extLst>
      <p:ext uri="{BB962C8B-B14F-4D97-AF65-F5344CB8AC3E}">
        <p14:creationId xmlns:p14="http://schemas.microsoft.com/office/powerpoint/2010/main" val="1761273091"/>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BD683-8F56-40F4-A4D5-18B6926DDE3F}"/>
              </a:ext>
            </a:extLst>
          </p:cNvPr>
          <p:cNvSpPr>
            <a:spLocks noGrp="1"/>
          </p:cNvSpPr>
          <p:nvPr>
            <p:ph type="ctrTitle"/>
          </p:nvPr>
        </p:nvSpPr>
        <p:spPr>
          <a:xfrm>
            <a:off x="381000" y="351807"/>
            <a:ext cx="11430000" cy="1371600"/>
          </a:xfrm>
        </p:spPr>
        <p:txBody>
          <a:bodyPr/>
          <a:lstStyle/>
          <a:p>
            <a:pPr algn="l"/>
            <a:r>
              <a:rPr lang="en-US" dirty="0"/>
              <a:t>  </a:t>
            </a:r>
          </a:p>
        </p:txBody>
      </p:sp>
      <p:sp>
        <p:nvSpPr>
          <p:cNvPr id="3" name="Subtitle 2">
            <a:extLst>
              <a:ext uri="{FF2B5EF4-FFF2-40B4-BE49-F238E27FC236}">
                <a16:creationId xmlns:a16="http://schemas.microsoft.com/office/drawing/2014/main" id="{08AF5724-74E0-4086-BA98-E9ED04F71A86}"/>
              </a:ext>
            </a:extLst>
          </p:cNvPr>
          <p:cNvSpPr>
            <a:spLocks noGrp="1"/>
          </p:cNvSpPr>
          <p:nvPr>
            <p:ph type="subTitle" idx="1"/>
          </p:nvPr>
        </p:nvSpPr>
        <p:spPr>
          <a:xfrm>
            <a:off x="381000" y="1759578"/>
            <a:ext cx="11430000" cy="4572000"/>
          </a:xfrm>
        </p:spPr>
        <p:txBody>
          <a:bodyPr>
            <a:normAutofit lnSpcReduction="10000"/>
          </a:bodyPr>
          <a:lstStyle/>
          <a:p>
            <a:pPr marL="457200" lvl="0" indent="-457200" algn="r" rtl="1">
              <a:buFont typeface="Wingdings" panose="05000000000000000000" pitchFamily="2" charset="2"/>
              <a:buChar char="§"/>
            </a:pPr>
            <a:r>
              <a:rPr lang="ar-EG" b="1" u="sng" dirty="0">
                <a:solidFill>
                  <a:prstClr val="black"/>
                </a:solidFill>
                <a:cs typeface="Times New Roman" panose="02020603050405020304" pitchFamily="18" charset="0"/>
              </a:rPr>
              <a:t>تعريف ادراك الالوان:</a:t>
            </a:r>
            <a:r>
              <a:rPr lang="ar-EG" dirty="0">
                <a:solidFill>
                  <a:prstClr val="black"/>
                </a:solidFill>
                <a:cs typeface="Times New Roman" panose="02020603050405020304" pitchFamily="18" charset="0"/>
              </a:rPr>
              <a:t> </a:t>
            </a:r>
            <a:r>
              <a:rPr lang="ar-EG" sz="2000" dirty="0">
                <a:solidFill>
                  <a:prstClr val="black"/>
                </a:solidFill>
                <a:cs typeface="Times New Roman" panose="02020603050405020304" pitchFamily="18" charset="0"/>
              </a:rPr>
              <a:t>إدراك الالوان: هـو تعـرض شـبكية العـين للإثـارة بفعـل الموجات الضوئية المنعكسة عن الاجسام فيزيائياً وتفسير هـذا الاثـارة دماغيـاً بتحويلهـا إلـى خبـرة نفسية.</a:t>
            </a:r>
            <a:endParaRPr lang="ar-EG" b="1" u="sng" dirty="0">
              <a:solidFill>
                <a:prstClr val="black"/>
              </a:solidFill>
              <a:cs typeface="Times New Roman" panose="02020603050405020304" pitchFamily="18" charset="0"/>
            </a:endParaRPr>
          </a:p>
          <a:p>
            <a:pPr marL="457200" lvl="0" indent="-457200" algn="r" rtl="1">
              <a:buFont typeface="Wingdings" panose="05000000000000000000" pitchFamily="2" charset="2"/>
              <a:buChar char="§"/>
            </a:pPr>
            <a:r>
              <a:rPr lang="ar-EG" b="1" u="sng" dirty="0">
                <a:solidFill>
                  <a:prstClr val="black"/>
                </a:solidFill>
                <a:cs typeface="Times New Roman" panose="02020603050405020304" pitchFamily="18" charset="0"/>
              </a:rPr>
              <a:t> العوامل المؤثرة في ادراك الالوان:</a:t>
            </a:r>
            <a:r>
              <a:rPr lang="ar-EG" sz="2000" dirty="0">
                <a:solidFill>
                  <a:prstClr val="black"/>
                </a:solidFill>
                <a:cs typeface="Times New Roman" panose="02020603050405020304" pitchFamily="18" charset="0"/>
              </a:rPr>
              <a:t> 1- توفير بيئة غنية بالمثيرات الحسية             2- </a:t>
            </a:r>
            <a:r>
              <a:rPr lang="ar-IQ" dirty="0"/>
              <a:t>سلامة أجهزة الحركة</a:t>
            </a:r>
            <a:endParaRPr lang="ar-EG" dirty="0"/>
          </a:p>
          <a:p>
            <a:pPr lvl="0" algn="r" rtl="1"/>
            <a:r>
              <a:rPr lang="ar-EG" sz="2000" dirty="0">
                <a:solidFill>
                  <a:prstClr val="black"/>
                </a:solidFill>
                <a:cs typeface="Times New Roman" panose="02020603050405020304" pitchFamily="18" charset="0"/>
              </a:rPr>
              <a:t>3- </a:t>
            </a:r>
            <a:r>
              <a:rPr lang="ar-IQ" sz="2000" dirty="0">
                <a:solidFill>
                  <a:prstClr val="black"/>
                </a:solidFill>
                <a:cs typeface="Times New Roman" panose="02020603050405020304" pitchFamily="18" charset="0"/>
              </a:rPr>
              <a:t>سلامة الجهاز العصبي</a:t>
            </a:r>
            <a:r>
              <a:rPr lang="ar-EG" sz="2000" dirty="0">
                <a:solidFill>
                  <a:prstClr val="black"/>
                </a:solidFill>
                <a:cs typeface="Times New Roman" panose="02020603050405020304" pitchFamily="18" charset="0"/>
              </a:rPr>
              <a:t>  و البصري               4- توفير تغذية مرتجعة إذ أن للنظام التربوي دور بتطوير مهارات التفكير                                                     5- </a:t>
            </a:r>
            <a:r>
              <a:rPr lang="ar-IQ" sz="2000" dirty="0">
                <a:solidFill>
                  <a:prstClr val="black"/>
                </a:solidFill>
                <a:cs typeface="Times New Roman" panose="02020603050405020304" pitchFamily="18" charset="0"/>
              </a:rPr>
              <a:t>وجود شخصية سوية متزنة.</a:t>
            </a:r>
            <a:r>
              <a:rPr lang="ar-EG" sz="2000" dirty="0">
                <a:solidFill>
                  <a:prstClr val="black"/>
                </a:solidFill>
                <a:cs typeface="Times New Roman" panose="02020603050405020304" pitchFamily="18" charset="0"/>
              </a:rPr>
              <a:t>                       6- </a:t>
            </a:r>
            <a:r>
              <a:rPr lang="ar-IQ" sz="2000" dirty="0">
                <a:solidFill>
                  <a:prstClr val="black"/>
                </a:solidFill>
                <a:cs typeface="Times New Roman" panose="02020603050405020304" pitchFamily="18" charset="0"/>
              </a:rPr>
              <a:t>الحاجة إلى التدريب على مها</a:t>
            </a:r>
            <a:r>
              <a:rPr lang="ar-EG" sz="2000" dirty="0">
                <a:solidFill>
                  <a:prstClr val="black"/>
                </a:solidFill>
                <a:cs typeface="Times New Roman" panose="02020603050405020304" pitchFamily="18" charset="0"/>
              </a:rPr>
              <a:t>را</a:t>
            </a:r>
            <a:r>
              <a:rPr lang="ar-IQ" sz="2000" dirty="0">
                <a:solidFill>
                  <a:prstClr val="black"/>
                </a:solidFill>
                <a:cs typeface="Times New Roman" panose="02020603050405020304" pitchFamily="18" charset="0"/>
              </a:rPr>
              <a:t>ت الإد</a:t>
            </a:r>
            <a:r>
              <a:rPr lang="ar-EG" sz="2000" dirty="0">
                <a:solidFill>
                  <a:prstClr val="black"/>
                </a:solidFill>
                <a:cs typeface="Times New Roman" panose="02020603050405020304" pitchFamily="18" charset="0"/>
              </a:rPr>
              <a:t>را</a:t>
            </a:r>
            <a:r>
              <a:rPr lang="ar-IQ" sz="2000" dirty="0">
                <a:solidFill>
                  <a:prstClr val="black"/>
                </a:solidFill>
                <a:cs typeface="Times New Roman" panose="02020603050405020304" pitchFamily="18" charset="0"/>
              </a:rPr>
              <a:t>ك</a:t>
            </a:r>
            <a:r>
              <a:rPr lang="ar-EG" sz="2000" dirty="0">
                <a:solidFill>
                  <a:prstClr val="black"/>
                </a:solidFill>
                <a:cs typeface="Times New Roman" panose="02020603050405020304" pitchFamily="18" charset="0"/>
              </a:rPr>
              <a:t>   </a:t>
            </a:r>
          </a:p>
          <a:p>
            <a:pPr algn="r" rtl="1"/>
            <a:r>
              <a:rPr lang="ar-EG" sz="2000" dirty="0">
                <a:solidFill>
                  <a:prstClr val="black"/>
                </a:solidFill>
                <a:cs typeface="Times New Roman" panose="02020603050405020304" pitchFamily="18" charset="0"/>
              </a:rPr>
              <a:t>7- </a:t>
            </a:r>
            <a:r>
              <a:rPr lang="ar-IQ" sz="2000" dirty="0">
                <a:solidFill>
                  <a:prstClr val="black"/>
                </a:solidFill>
                <a:cs typeface="Times New Roman" panose="02020603050405020304" pitchFamily="18" charset="0"/>
              </a:rPr>
              <a:t>سلامة أعضاء الحس</a:t>
            </a:r>
            <a:r>
              <a:rPr lang="ar-EG" sz="2000" dirty="0">
                <a:solidFill>
                  <a:prstClr val="black"/>
                </a:solidFill>
                <a:cs typeface="Times New Roman" panose="02020603050405020304" pitchFamily="18" charset="0"/>
              </a:rPr>
              <a:t>                                8- </a:t>
            </a:r>
            <a:r>
              <a:rPr lang="ar-IQ" sz="2000" dirty="0">
                <a:solidFill>
                  <a:prstClr val="black"/>
                </a:solidFill>
                <a:cs typeface="Times New Roman" panose="02020603050405020304" pitchFamily="18" charset="0"/>
              </a:rPr>
              <a:t>الحاجة لتدريب الأطفال على فهم المثي</a:t>
            </a:r>
            <a:r>
              <a:rPr lang="ar-EG" sz="2000" dirty="0">
                <a:solidFill>
                  <a:prstClr val="black"/>
                </a:solidFill>
                <a:cs typeface="Times New Roman" panose="02020603050405020304" pitchFamily="18" charset="0"/>
              </a:rPr>
              <a:t>را</a:t>
            </a:r>
            <a:r>
              <a:rPr lang="ar-IQ" sz="2000" dirty="0">
                <a:solidFill>
                  <a:prstClr val="black"/>
                </a:solidFill>
                <a:cs typeface="Times New Roman" panose="02020603050405020304" pitchFamily="18" charset="0"/>
              </a:rPr>
              <a:t>ت البيئية المحيطة بهم.</a:t>
            </a:r>
            <a:endParaRPr lang="ar-EG" sz="2000" dirty="0">
              <a:solidFill>
                <a:prstClr val="black"/>
              </a:solidFill>
              <a:cs typeface="Times New Roman" panose="02020603050405020304" pitchFamily="18" charset="0"/>
            </a:endParaRPr>
          </a:p>
          <a:p>
            <a:pPr marL="342900" indent="-342900" algn="r" rtl="1">
              <a:buFont typeface="Arial" panose="020B0604020202020204" pitchFamily="34" charset="0"/>
              <a:buChar char="•"/>
            </a:pPr>
            <a:r>
              <a:rPr lang="ar-EG" b="1" u="sng" dirty="0">
                <a:solidFill>
                  <a:prstClr val="black"/>
                </a:solidFill>
                <a:cs typeface="Times New Roman" panose="02020603050405020304" pitchFamily="18" charset="0"/>
              </a:rPr>
              <a:t>شروط ادراك الالوان: </a:t>
            </a:r>
          </a:p>
          <a:p>
            <a:pPr algn="r" rtl="1"/>
            <a:r>
              <a:rPr lang="ar-EG" sz="2000" dirty="0">
                <a:solidFill>
                  <a:prstClr val="black"/>
                </a:solidFill>
                <a:cs typeface="Times New Roman" panose="02020603050405020304" pitchFamily="18" charset="0"/>
              </a:rPr>
              <a:t>1- </a:t>
            </a:r>
            <a:r>
              <a:rPr lang="ar-IQ" sz="2000" dirty="0">
                <a:solidFill>
                  <a:prstClr val="black"/>
                </a:solidFill>
                <a:cs typeface="Times New Roman" panose="02020603050405020304" pitchFamily="18" charset="0"/>
              </a:rPr>
              <a:t>يجب أن يكون هناك تباين أو اختلاف في طول الموجات الضوئية التي تتلقاها العين من</a:t>
            </a:r>
            <a:r>
              <a:rPr lang="ar-EG" sz="2000" dirty="0">
                <a:solidFill>
                  <a:prstClr val="black"/>
                </a:solidFill>
                <a:cs typeface="Times New Roman" panose="02020603050405020304" pitchFamily="18" charset="0"/>
              </a:rPr>
              <a:t> </a:t>
            </a:r>
            <a:r>
              <a:rPr lang="ar-IQ" sz="2000" dirty="0">
                <a:solidFill>
                  <a:prstClr val="black"/>
                </a:solidFill>
                <a:cs typeface="Times New Roman" panose="02020603050405020304" pitchFamily="18" charset="0"/>
              </a:rPr>
              <a:t>العالم المرئي.</a:t>
            </a:r>
            <a:endParaRPr lang="ar-EG" sz="2000" dirty="0">
              <a:solidFill>
                <a:prstClr val="black"/>
              </a:solidFill>
              <a:cs typeface="Times New Roman" panose="02020603050405020304" pitchFamily="18" charset="0"/>
            </a:endParaRPr>
          </a:p>
          <a:p>
            <a:pPr algn="r" rtl="1"/>
            <a:r>
              <a:rPr lang="ar-EG" sz="2000" dirty="0">
                <a:solidFill>
                  <a:prstClr val="black"/>
                </a:solidFill>
                <a:cs typeface="Times New Roman" panose="02020603050405020304" pitchFamily="18" charset="0"/>
              </a:rPr>
              <a:t>2- </a:t>
            </a:r>
            <a:r>
              <a:rPr lang="ar-IQ" sz="2000" dirty="0">
                <a:solidFill>
                  <a:prstClr val="black"/>
                </a:solidFill>
                <a:cs typeface="Times New Roman" panose="02020603050405020304" pitchFamily="18" charset="0"/>
              </a:rPr>
              <a:t>يجب أن يكون هناك تباين في الانعكاسات الضوئية للسطو و الأشياء.</a:t>
            </a:r>
            <a:endParaRPr lang="ar-EG" sz="2000" dirty="0">
              <a:solidFill>
                <a:prstClr val="black"/>
              </a:solidFill>
              <a:cs typeface="Times New Roman" panose="02020603050405020304" pitchFamily="18" charset="0"/>
            </a:endParaRPr>
          </a:p>
          <a:p>
            <a:pPr algn="r" rtl="1"/>
            <a:r>
              <a:rPr lang="ar-EG" sz="2000" dirty="0">
                <a:solidFill>
                  <a:prstClr val="black"/>
                </a:solidFill>
                <a:cs typeface="Times New Roman" panose="02020603050405020304" pitchFamily="18" charset="0"/>
              </a:rPr>
              <a:t>3- يجب أن يكون هناك اثنان أو أكثر من المستقبلات</a:t>
            </a:r>
            <a:r>
              <a:rPr lang="en-US" sz="2000" dirty="0">
                <a:solidFill>
                  <a:prstClr val="black"/>
                </a:solidFill>
                <a:cs typeface="Times New Roman" panose="02020603050405020304" pitchFamily="18" charset="0"/>
              </a:rPr>
              <a:t>Receptors </a:t>
            </a:r>
            <a:r>
              <a:rPr lang="ar-EG" sz="2000" dirty="0">
                <a:solidFill>
                  <a:prstClr val="black"/>
                </a:solidFill>
                <a:cs typeface="Times New Roman" panose="02020603050405020304" pitchFamily="18" charset="0"/>
              </a:rPr>
              <a:t> للاطوال الموجية التي تؤلف الضوء المرئي.</a:t>
            </a:r>
          </a:p>
          <a:p>
            <a:pPr algn="r" rtl="1"/>
            <a:r>
              <a:rPr lang="ar-EG" sz="2000" dirty="0">
                <a:solidFill>
                  <a:prstClr val="black"/>
                </a:solidFill>
                <a:cs typeface="Times New Roman" panose="02020603050405020304" pitchFamily="18" charset="0"/>
              </a:rPr>
              <a:t>4- </a:t>
            </a:r>
            <a:r>
              <a:rPr lang="ar-IQ" sz="2000" dirty="0">
                <a:solidFill>
                  <a:prstClr val="black"/>
                </a:solidFill>
                <a:cs typeface="Times New Roman" panose="02020603050405020304" pitchFamily="18" charset="0"/>
              </a:rPr>
              <a:t>يجب أن يحدث ترمي</a:t>
            </a:r>
            <a:r>
              <a:rPr lang="ar-EG" sz="2000" dirty="0">
                <a:solidFill>
                  <a:prstClr val="black"/>
                </a:solidFill>
                <a:cs typeface="Times New Roman" panose="02020603050405020304" pitchFamily="18" charset="0"/>
              </a:rPr>
              <a:t>ز</a:t>
            </a:r>
            <a:r>
              <a:rPr lang="en-US" sz="2000" dirty="0">
                <a:solidFill>
                  <a:prstClr val="black"/>
                </a:solidFill>
                <a:cs typeface="Times New Roman" panose="02020603050405020304" pitchFamily="18" charset="0"/>
              </a:rPr>
              <a:t>Coding</a:t>
            </a:r>
            <a:r>
              <a:rPr lang="ar-EG" sz="2000" dirty="0">
                <a:solidFill>
                  <a:prstClr val="black"/>
                </a:solidFill>
                <a:cs typeface="Times New Roman" panose="02020603050405020304" pitchFamily="18" charset="0"/>
              </a:rPr>
              <a:t> </a:t>
            </a:r>
            <a:r>
              <a:rPr lang="ar-IQ" sz="2000" dirty="0">
                <a:solidFill>
                  <a:prstClr val="black"/>
                </a:solidFill>
                <a:cs typeface="Times New Roman" panose="02020603050405020304" pitchFamily="18" charset="0"/>
              </a:rPr>
              <a:t>لما يتم تسلمه ثم يجري نقل ذلك إلى الدماغ بطريقة مافيما يتعلق بحفظ المعلومات التي يتضمنها الطيف الضوئي الواصل إلى المستقبلات.</a:t>
            </a:r>
            <a:endParaRPr lang="ar-EG" sz="2000" dirty="0">
              <a:solidFill>
                <a:prstClr val="black"/>
              </a:solidFill>
              <a:cs typeface="Times New Roman" panose="02020603050405020304" pitchFamily="18" charset="0"/>
            </a:endParaRPr>
          </a:p>
          <a:p>
            <a:pPr algn="r" rtl="1"/>
            <a:r>
              <a:rPr lang="ar-EG" sz="2000" dirty="0">
                <a:solidFill>
                  <a:prstClr val="black"/>
                </a:solidFill>
                <a:cs typeface="Times New Roman" panose="02020603050405020304" pitchFamily="18" charset="0"/>
              </a:rPr>
              <a:t>5-يجب توفر خبرة إدراكية منفصلة و متفردة إلى الدماغ ذات علاقة بهذا المعلومات الواصلة.</a:t>
            </a:r>
          </a:p>
        </p:txBody>
      </p:sp>
      <p:sp>
        <p:nvSpPr>
          <p:cNvPr id="4" name="Footer Placeholder 3">
            <a:extLst>
              <a:ext uri="{FF2B5EF4-FFF2-40B4-BE49-F238E27FC236}">
                <a16:creationId xmlns:a16="http://schemas.microsoft.com/office/drawing/2014/main" id="{1DCC8649-D0BF-4400-A89A-BDF8A4262CA9}"/>
              </a:ext>
            </a:extLst>
          </p:cNvPr>
          <p:cNvSpPr>
            <a:spLocks noGrp="1"/>
          </p:cNvSpPr>
          <p:nvPr>
            <p:ph type="ftr" sz="quarter" idx="11"/>
          </p:nvPr>
        </p:nvSpPr>
        <p:spPr>
          <a:xfrm>
            <a:off x="381000" y="6356350"/>
            <a:ext cx="41148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Harlow Solid Italic" panose="04030604020F02020D02" pitchFamily="82" charset="0"/>
                <a:ea typeface="+mn-ea"/>
                <a:cs typeface="+mn-cs"/>
              </a:rPr>
              <a:t>Dr. Eng. Nashwa Moustafa Nagy</a:t>
            </a:r>
          </a:p>
        </p:txBody>
      </p:sp>
      <p:sp>
        <p:nvSpPr>
          <p:cNvPr id="5" name="Slide Number Placeholder 4">
            <a:extLst>
              <a:ext uri="{FF2B5EF4-FFF2-40B4-BE49-F238E27FC236}">
                <a16:creationId xmlns:a16="http://schemas.microsoft.com/office/drawing/2014/main" id="{3B4EFD6D-E8F8-47CE-9342-2E6ECB135DB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B9A695-13AB-4A46-A825-148792787F1C}"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15" name="Picture 14">
            <a:extLst>
              <a:ext uri="{FF2B5EF4-FFF2-40B4-BE49-F238E27FC236}">
                <a16:creationId xmlns:a16="http://schemas.microsoft.com/office/drawing/2014/main" id="{1F95EFF3-BF99-4F6C-9667-F479E570E8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0051" y="351807"/>
            <a:ext cx="2016623" cy="1371600"/>
          </a:xfrm>
          <a:prstGeom prst="rect">
            <a:avLst/>
          </a:prstGeom>
        </p:spPr>
      </p:pic>
      <p:pic>
        <p:nvPicPr>
          <p:cNvPr id="17" name="Picture 16">
            <a:extLst>
              <a:ext uri="{FF2B5EF4-FFF2-40B4-BE49-F238E27FC236}">
                <a16:creationId xmlns:a16="http://schemas.microsoft.com/office/drawing/2014/main" id="{6CDAFBF2-3D28-4B99-BB35-07F3542772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357" y="351807"/>
            <a:ext cx="1178896" cy="1371600"/>
          </a:xfrm>
          <a:prstGeom prst="rect">
            <a:avLst/>
          </a:prstGeom>
        </p:spPr>
      </p:pic>
    </p:spTree>
    <p:extLst>
      <p:ext uri="{BB962C8B-B14F-4D97-AF65-F5344CB8AC3E}">
        <p14:creationId xmlns:p14="http://schemas.microsoft.com/office/powerpoint/2010/main" val="65666453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225</TotalTime>
  <Words>1608</Words>
  <Application>Microsoft Office PowerPoint</Application>
  <PresentationFormat>Widescreen</PresentationFormat>
  <Paragraphs>72</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Harlow Solid Italic</vt:lpstr>
      <vt:lpstr>Wingdings</vt:lpstr>
      <vt:lpstr>1_Office Theme</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6</cp:revision>
  <dcterms:created xsi:type="dcterms:W3CDTF">2020-04-18T14:52:20Z</dcterms:created>
  <dcterms:modified xsi:type="dcterms:W3CDTF">2020-04-18T20:31:59Z</dcterms:modified>
</cp:coreProperties>
</file>