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3" r:id="rId2"/>
    <p:sldId id="286" r:id="rId3"/>
    <p:sldId id="287" r:id="rId4"/>
    <p:sldId id="28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B208C-EA0A-4E38-AECC-15B19B8B46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24B3295-496E-4094-A63B-8C29E460EB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60B2DB-4C33-4504-ACD5-6BEFE362BF78}"/>
              </a:ext>
            </a:extLst>
          </p:cNvPr>
          <p:cNvSpPr>
            <a:spLocks noGrp="1"/>
          </p:cNvSpPr>
          <p:nvPr>
            <p:ph type="dt" sz="half" idx="10"/>
          </p:nvPr>
        </p:nvSpPr>
        <p:spPr/>
        <p:txBody>
          <a:bodyPr/>
          <a:lstStyle/>
          <a:p>
            <a:fld id="{ADBFB64E-5114-435E-8695-AB346A7A8CF4}" type="datetime1">
              <a:rPr lang="en-US" smtClean="0"/>
              <a:t>4/8/2020</a:t>
            </a:fld>
            <a:endParaRPr lang="en-US"/>
          </a:p>
        </p:txBody>
      </p:sp>
      <p:sp>
        <p:nvSpPr>
          <p:cNvPr id="5" name="Footer Placeholder 4">
            <a:extLst>
              <a:ext uri="{FF2B5EF4-FFF2-40B4-BE49-F238E27FC236}">
                <a16:creationId xmlns:a16="http://schemas.microsoft.com/office/drawing/2014/main" id="{F2023DBD-5E51-40F6-BE02-25C8E374B3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AEB9BA-3F3B-49E4-A22C-BFED784ACC52}"/>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425824849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F8E66-F024-45FC-BE35-03CC60C123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6967CA-1711-497A-A731-1F2496D317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1D7831-2FAD-403A-89BF-EC363C8A883F}"/>
              </a:ext>
            </a:extLst>
          </p:cNvPr>
          <p:cNvSpPr>
            <a:spLocks noGrp="1"/>
          </p:cNvSpPr>
          <p:nvPr>
            <p:ph type="dt" sz="half" idx="10"/>
          </p:nvPr>
        </p:nvSpPr>
        <p:spPr/>
        <p:txBody>
          <a:bodyPr/>
          <a:lstStyle/>
          <a:p>
            <a:fld id="{8C036813-4C87-41ED-95DE-A53EE940AC18}" type="datetime1">
              <a:rPr lang="en-US" smtClean="0"/>
              <a:t>4/8/2020</a:t>
            </a:fld>
            <a:endParaRPr lang="en-US"/>
          </a:p>
        </p:txBody>
      </p:sp>
      <p:sp>
        <p:nvSpPr>
          <p:cNvPr id="5" name="Footer Placeholder 4">
            <a:extLst>
              <a:ext uri="{FF2B5EF4-FFF2-40B4-BE49-F238E27FC236}">
                <a16:creationId xmlns:a16="http://schemas.microsoft.com/office/drawing/2014/main" id="{AF35A795-7E48-4FD8-9F19-E58596C4AB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70128-3425-41EC-9446-D373D05E3594}"/>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371246768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6DBBB5-9F39-491E-9227-E7A7936C1F8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F3E3AE-7F75-4683-9385-E6DAC563C4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77B02A-700E-4C11-9B9E-53A69A4184DB}"/>
              </a:ext>
            </a:extLst>
          </p:cNvPr>
          <p:cNvSpPr>
            <a:spLocks noGrp="1"/>
          </p:cNvSpPr>
          <p:nvPr>
            <p:ph type="dt" sz="half" idx="10"/>
          </p:nvPr>
        </p:nvSpPr>
        <p:spPr/>
        <p:txBody>
          <a:bodyPr/>
          <a:lstStyle/>
          <a:p>
            <a:fld id="{34BE5AE4-6AF7-4BB2-B8DD-3F1804223D03}" type="datetime1">
              <a:rPr lang="en-US" smtClean="0"/>
              <a:t>4/8/2020</a:t>
            </a:fld>
            <a:endParaRPr lang="en-US"/>
          </a:p>
        </p:txBody>
      </p:sp>
      <p:sp>
        <p:nvSpPr>
          <p:cNvPr id="5" name="Footer Placeholder 4">
            <a:extLst>
              <a:ext uri="{FF2B5EF4-FFF2-40B4-BE49-F238E27FC236}">
                <a16:creationId xmlns:a16="http://schemas.microsoft.com/office/drawing/2014/main" id="{11732A30-71EF-400D-B6F3-534B1F0DF5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D3791-366B-40FF-9C37-FB2F9D58F379}"/>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322620227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B5DF4-F9C6-47F7-BF6F-4C71849822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FE7FDB-4245-4B0B-9179-2181CE0CF7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6B437A-3EBC-4129-8CBE-AFB34D446CAA}"/>
              </a:ext>
            </a:extLst>
          </p:cNvPr>
          <p:cNvSpPr>
            <a:spLocks noGrp="1"/>
          </p:cNvSpPr>
          <p:nvPr>
            <p:ph type="dt" sz="half" idx="10"/>
          </p:nvPr>
        </p:nvSpPr>
        <p:spPr/>
        <p:txBody>
          <a:bodyPr/>
          <a:lstStyle/>
          <a:p>
            <a:fld id="{84A82ED5-793C-452B-B889-69BFE676D0F9}" type="datetime1">
              <a:rPr lang="en-US" smtClean="0"/>
              <a:t>4/8/2020</a:t>
            </a:fld>
            <a:endParaRPr lang="en-US"/>
          </a:p>
        </p:txBody>
      </p:sp>
      <p:sp>
        <p:nvSpPr>
          <p:cNvPr id="5" name="Footer Placeholder 4">
            <a:extLst>
              <a:ext uri="{FF2B5EF4-FFF2-40B4-BE49-F238E27FC236}">
                <a16:creationId xmlns:a16="http://schemas.microsoft.com/office/drawing/2014/main" id="{E494CAF4-0087-47B6-8C97-1518A29E1E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CB5D5D-CA3F-4F82-A444-C95CA0DE0011}"/>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1920691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93B7D-B752-43CF-9B73-3A3E34F561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2028F5-4210-4820-9F77-E902ECFF67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DD3069-2F44-42D7-BC84-61A52F9D7BBA}"/>
              </a:ext>
            </a:extLst>
          </p:cNvPr>
          <p:cNvSpPr>
            <a:spLocks noGrp="1"/>
          </p:cNvSpPr>
          <p:nvPr>
            <p:ph type="dt" sz="half" idx="10"/>
          </p:nvPr>
        </p:nvSpPr>
        <p:spPr/>
        <p:txBody>
          <a:bodyPr/>
          <a:lstStyle/>
          <a:p>
            <a:fld id="{8FE89CDC-BEBE-420A-B2E9-26A09EB26A6F}" type="datetime1">
              <a:rPr lang="en-US" smtClean="0"/>
              <a:t>4/8/2020</a:t>
            </a:fld>
            <a:endParaRPr lang="en-US"/>
          </a:p>
        </p:txBody>
      </p:sp>
      <p:sp>
        <p:nvSpPr>
          <p:cNvPr id="5" name="Footer Placeholder 4">
            <a:extLst>
              <a:ext uri="{FF2B5EF4-FFF2-40B4-BE49-F238E27FC236}">
                <a16:creationId xmlns:a16="http://schemas.microsoft.com/office/drawing/2014/main" id="{E7447496-4134-4850-B9DA-9B16AA58F5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C0447C-1089-4BFD-83E4-F38DB057D3FF}"/>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251314334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E6CAD-E2D2-4B55-B398-E6B15067E0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F9D98A-6401-4C3E-AE58-581C8838A0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647458-9DC1-4DB2-AF4F-2502AE1D12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D855E-67E5-4A15-8EAB-FDD938F91708}"/>
              </a:ext>
            </a:extLst>
          </p:cNvPr>
          <p:cNvSpPr>
            <a:spLocks noGrp="1"/>
          </p:cNvSpPr>
          <p:nvPr>
            <p:ph type="dt" sz="half" idx="10"/>
          </p:nvPr>
        </p:nvSpPr>
        <p:spPr/>
        <p:txBody>
          <a:bodyPr/>
          <a:lstStyle/>
          <a:p>
            <a:fld id="{F9CCDF41-9936-4CF8-9E52-1EC9A224806E}" type="datetime1">
              <a:rPr lang="en-US" smtClean="0"/>
              <a:t>4/8/2020</a:t>
            </a:fld>
            <a:endParaRPr lang="en-US"/>
          </a:p>
        </p:txBody>
      </p:sp>
      <p:sp>
        <p:nvSpPr>
          <p:cNvPr id="6" name="Footer Placeholder 5">
            <a:extLst>
              <a:ext uri="{FF2B5EF4-FFF2-40B4-BE49-F238E27FC236}">
                <a16:creationId xmlns:a16="http://schemas.microsoft.com/office/drawing/2014/main" id="{6050AE5B-919A-420B-8EEB-7F1650DDF8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4E4AE4-9335-48F0-B602-1D1A252090BF}"/>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72059839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42925-D085-44EC-B964-170A0A3FEC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188276-8DE3-488B-99FA-5BD3471D68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995ABD-8B7B-4F98-8A38-C33E1A64B8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4B8E2C-68D2-41D9-ACE6-29CDB163EE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E7B6DB-29EC-4F4D-906C-03845282E5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CFE777-A5CF-4E5A-8286-989392A0D7D9}"/>
              </a:ext>
            </a:extLst>
          </p:cNvPr>
          <p:cNvSpPr>
            <a:spLocks noGrp="1"/>
          </p:cNvSpPr>
          <p:nvPr>
            <p:ph type="dt" sz="half" idx="10"/>
          </p:nvPr>
        </p:nvSpPr>
        <p:spPr/>
        <p:txBody>
          <a:bodyPr/>
          <a:lstStyle/>
          <a:p>
            <a:fld id="{FEEB4862-AA4D-41A7-A35D-14C2820B8BEC}" type="datetime1">
              <a:rPr lang="en-US" smtClean="0"/>
              <a:t>4/8/2020</a:t>
            </a:fld>
            <a:endParaRPr lang="en-US"/>
          </a:p>
        </p:txBody>
      </p:sp>
      <p:sp>
        <p:nvSpPr>
          <p:cNvPr id="8" name="Footer Placeholder 7">
            <a:extLst>
              <a:ext uri="{FF2B5EF4-FFF2-40B4-BE49-F238E27FC236}">
                <a16:creationId xmlns:a16="http://schemas.microsoft.com/office/drawing/2014/main" id="{4B561D9A-4EB3-4555-A1F0-3BD3635AF9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AF43E9A-B216-4D66-97D5-8FFBB8AB7CDE}"/>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403601383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3B037-3F75-4035-A895-97D4CC4AB36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8F43E6-B52A-470B-BEC0-0782F3B4D245}"/>
              </a:ext>
            </a:extLst>
          </p:cNvPr>
          <p:cNvSpPr>
            <a:spLocks noGrp="1"/>
          </p:cNvSpPr>
          <p:nvPr>
            <p:ph type="dt" sz="half" idx="10"/>
          </p:nvPr>
        </p:nvSpPr>
        <p:spPr/>
        <p:txBody>
          <a:bodyPr/>
          <a:lstStyle/>
          <a:p>
            <a:fld id="{16F101F0-9677-4E86-A0AA-79D6BD7E1155}" type="datetime1">
              <a:rPr lang="en-US" smtClean="0"/>
              <a:t>4/8/2020</a:t>
            </a:fld>
            <a:endParaRPr lang="en-US"/>
          </a:p>
        </p:txBody>
      </p:sp>
      <p:sp>
        <p:nvSpPr>
          <p:cNvPr id="4" name="Footer Placeholder 3">
            <a:extLst>
              <a:ext uri="{FF2B5EF4-FFF2-40B4-BE49-F238E27FC236}">
                <a16:creationId xmlns:a16="http://schemas.microsoft.com/office/drawing/2014/main" id="{80230B69-7603-478B-8C10-F56A0AC951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D005FE-DBCE-4174-8960-D4D52647FB8D}"/>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411360250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4450DA-B1DF-4851-A164-54E659EFB536}"/>
              </a:ext>
            </a:extLst>
          </p:cNvPr>
          <p:cNvSpPr>
            <a:spLocks noGrp="1"/>
          </p:cNvSpPr>
          <p:nvPr>
            <p:ph type="dt" sz="half" idx="10"/>
          </p:nvPr>
        </p:nvSpPr>
        <p:spPr/>
        <p:txBody>
          <a:bodyPr/>
          <a:lstStyle/>
          <a:p>
            <a:fld id="{FD7E9B74-9C6F-42B0-9A2F-96A9797AE7D9}" type="datetime1">
              <a:rPr lang="en-US" smtClean="0"/>
              <a:t>4/8/2020</a:t>
            </a:fld>
            <a:endParaRPr lang="en-US"/>
          </a:p>
        </p:txBody>
      </p:sp>
      <p:sp>
        <p:nvSpPr>
          <p:cNvPr id="3" name="Footer Placeholder 2">
            <a:extLst>
              <a:ext uri="{FF2B5EF4-FFF2-40B4-BE49-F238E27FC236}">
                <a16:creationId xmlns:a16="http://schemas.microsoft.com/office/drawing/2014/main" id="{8669597C-C1AD-4AA2-B3FF-632386280DD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503470-4B41-4544-B4F3-EA70E8A27658}"/>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41112019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09437-BD78-412D-B2CA-569F519204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C24B1E-0B21-4A8E-9749-5EE609709F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BABA9C-080E-493E-898C-01BE6FCBDA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3470B5-D1B9-43A3-AA0A-5654F8364E67}"/>
              </a:ext>
            </a:extLst>
          </p:cNvPr>
          <p:cNvSpPr>
            <a:spLocks noGrp="1"/>
          </p:cNvSpPr>
          <p:nvPr>
            <p:ph type="dt" sz="half" idx="10"/>
          </p:nvPr>
        </p:nvSpPr>
        <p:spPr/>
        <p:txBody>
          <a:bodyPr/>
          <a:lstStyle/>
          <a:p>
            <a:fld id="{09F03BEB-A21A-4EEC-9BA1-8A98A0465F94}" type="datetime1">
              <a:rPr lang="en-US" smtClean="0"/>
              <a:t>4/8/2020</a:t>
            </a:fld>
            <a:endParaRPr lang="en-US"/>
          </a:p>
        </p:txBody>
      </p:sp>
      <p:sp>
        <p:nvSpPr>
          <p:cNvPr id="6" name="Footer Placeholder 5">
            <a:extLst>
              <a:ext uri="{FF2B5EF4-FFF2-40B4-BE49-F238E27FC236}">
                <a16:creationId xmlns:a16="http://schemas.microsoft.com/office/drawing/2014/main" id="{65F1D178-BE1F-4D0B-AEE7-508036E6F7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F8F903-AEC4-4B90-8D73-E76499753B9A}"/>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110198820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66E56-D76B-48B4-86E1-D2314C116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21FD4C-07F8-462F-A1AB-91EEDCDD6F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8E4436A-08BC-4A6C-8B56-CC9EAEE02A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2E5F94-A988-4943-8745-34BCACB312D9}"/>
              </a:ext>
            </a:extLst>
          </p:cNvPr>
          <p:cNvSpPr>
            <a:spLocks noGrp="1"/>
          </p:cNvSpPr>
          <p:nvPr>
            <p:ph type="dt" sz="half" idx="10"/>
          </p:nvPr>
        </p:nvSpPr>
        <p:spPr/>
        <p:txBody>
          <a:bodyPr/>
          <a:lstStyle/>
          <a:p>
            <a:fld id="{A6EF70A8-CDBF-4541-BD95-0C1DAA2FA907}" type="datetime1">
              <a:rPr lang="en-US" smtClean="0"/>
              <a:t>4/8/2020</a:t>
            </a:fld>
            <a:endParaRPr lang="en-US"/>
          </a:p>
        </p:txBody>
      </p:sp>
      <p:sp>
        <p:nvSpPr>
          <p:cNvPr id="6" name="Footer Placeholder 5">
            <a:extLst>
              <a:ext uri="{FF2B5EF4-FFF2-40B4-BE49-F238E27FC236}">
                <a16:creationId xmlns:a16="http://schemas.microsoft.com/office/drawing/2014/main" id="{86836D49-82FA-46AF-811A-851C20C6C5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1B169E-F5FE-4FDE-9C66-F78B0FD047B1}"/>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206065429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0000"/>
            </a:gs>
            <a:gs pos="50000">
              <a:srgbClr val="00B050">
                <a:alpha val="50000"/>
                <a:lumMod val="50000"/>
                <a:lumOff val="50000"/>
              </a:srgbClr>
            </a:gs>
            <a:gs pos="100000">
              <a:srgbClr val="0070C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73C636-2F3C-42D4-A574-8E17C94504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F0C6D1-4048-4DF8-B7A8-3FDF8BF705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ECBE4E-D35A-47E4-9D66-4571599F8D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C85112-B234-4938-8FBD-AC1806D3452D}" type="datetime1">
              <a:rPr lang="en-US" smtClean="0"/>
              <a:t>4/8/2020</a:t>
            </a:fld>
            <a:endParaRPr lang="en-US"/>
          </a:p>
        </p:txBody>
      </p:sp>
      <p:sp>
        <p:nvSpPr>
          <p:cNvPr id="5" name="Footer Placeholder 4">
            <a:extLst>
              <a:ext uri="{FF2B5EF4-FFF2-40B4-BE49-F238E27FC236}">
                <a16:creationId xmlns:a16="http://schemas.microsoft.com/office/drawing/2014/main" id="{323D67D0-6753-4894-A760-D24D07E019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08D0F89-5F51-477A-9426-29787CF2BA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B9A695-13AB-4A46-A825-148792787F1C}" type="slidenum">
              <a:rPr lang="en-US" smtClean="0"/>
              <a:t>‹#›</a:t>
            </a:fld>
            <a:endParaRPr lang="en-US"/>
          </a:p>
        </p:txBody>
      </p:sp>
    </p:spTree>
    <p:extLst>
      <p:ext uri="{BB962C8B-B14F-4D97-AF65-F5344CB8AC3E}">
        <p14:creationId xmlns:p14="http://schemas.microsoft.com/office/powerpoint/2010/main" val="21821975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59578"/>
            <a:ext cx="11430000" cy="4572000"/>
          </a:xfrm>
        </p:spPr>
        <p:txBody>
          <a:bodyPr/>
          <a:lstStyle/>
          <a:p>
            <a:endParaRPr lang="ar-EG" dirty="0"/>
          </a:p>
          <a:p>
            <a:endParaRPr lang="ar-EG" dirty="0"/>
          </a:p>
          <a:p>
            <a:endParaRPr lang="ar-EG" dirty="0"/>
          </a:p>
          <a:p>
            <a:pPr lvl="0"/>
            <a:r>
              <a:rPr lang="ar-EG" sz="7200" b="1" dirty="0">
                <a:solidFill>
                  <a:prstClr val="black"/>
                </a:solidFill>
              </a:rPr>
              <a:t>المحاضرة الثامنة</a:t>
            </a:r>
          </a:p>
          <a:p>
            <a:endParaRPr lang="en-US" dirty="0"/>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343066085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59578"/>
            <a:ext cx="11430000" cy="4572000"/>
          </a:xfrm>
        </p:spPr>
        <p:txBody>
          <a:bodyPr>
            <a:normAutofit lnSpcReduction="10000"/>
          </a:bodyPr>
          <a:lstStyle/>
          <a:p>
            <a:pPr lvl="0"/>
            <a:r>
              <a:rPr lang="ar-EG" sz="3200" b="1" u="sng" dirty="0">
                <a:solidFill>
                  <a:prstClr val="black"/>
                </a:solidFill>
                <a:cs typeface="Times New Roman" panose="02020603050405020304" pitchFamily="18" charset="0"/>
              </a:rPr>
              <a:t>الأدراك البصري</a:t>
            </a:r>
          </a:p>
          <a:p>
            <a:pPr marL="290513" indent="-290513" algn="r" rtl="1">
              <a:buFont typeface="Wingdings" panose="05000000000000000000" pitchFamily="2" charset="2"/>
              <a:buChar char="§"/>
            </a:pPr>
            <a:r>
              <a:rPr lang="ar-EG" sz="2800" b="1" u="sng" dirty="0">
                <a:solidFill>
                  <a:prstClr val="black"/>
                </a:solidFill>
                <a:cs typeface="Times New Roman" panose="02020603050405020304" pitchFamily="18" charset="0"/>
              </a:rPr>
              <a:t> </a:t>
            </a:r>
            <a:r>
              <a:rPr lang="ar-EG" b="1" u="sng" dirty="0">
                <a:solidFill>
                  <a:prstClr val="black"/>
                </a:solidFill>
                <a:cs typeface="Times New Roman" panose="02020603050405020304" pitchFamily="18" charset="0"/>
              </a:rPr>
              <a:t>تعريف الادراك: </a:t>
            </a:r>
            <a:r>
              <a:rPr lang="ar-EG" sz="2000" dirty="0">
                <a:solidFill>
                  <a:prstClr val="black"/>
                </a:solidFill>
                <a:cs typeface="Times New Roman" panose="02020603050405020304" pitchFamily="18" charset="0"/>
              </a:rPr>
              <a:t>الإدراك عملية معرفية تمكن الأفراد من فهم البيئة المحيطة بهم والتكيف معها من خلال الأنماط السلوكية المناسبة في ضوء المعاني والتفسيرات التي يتم تكوينها لاشياء وهو بمثابة عملية تجميع الانطباعات الحسية المختلفة عن العالم الخارجي وتفسيرها وتنظيمها في تمثيلات عقلية معينة ليتم تشكيل خبرات منها تخزن في الذاكرة بحيث تمثل نقطة مرجعية للسلوك أو النشاط يتم اللجوء إليها خلال عمليات التفاعل و التكيف مع المحيط. والإد راك عملية نفسية لها بعدان: بعد حسي يرتبط بالإحساس من جهة وبعد معرفي يرتبط بالتفكير والتذكر من جهة أخرى</a:t>
            </a:r>
          </a:p>
          <a:p>
            <a:pPr algn="r" rtl="1"/>
            <a:endParaRPr lang="ar-EG" sz="2000" dirty="0">
              <a:solidFill>
                <a:prstClr val="black"/>
              </a:solidFill>
              <a:cs typeface="Times New Roman" panose="02020603050405020304" pitchFamily="18" charset="0"/>
            </a:endParaRPr>
          </a:p>
          <a:p>
            <a:pPr algn="r" rtl="1"/>
            <a:r>
              <a:rPr lang="ar-EG" sz="2000" dirty="0">
                <a:solidFill>
                  <a:prstClr val="black"/>
                </a:solidFill>
                <a:cs typeface="Times New Roman" panose="02020603050405020304" pitchFamily="18" charset="0"/>
              </a:rPr>
              <a:t>عملية تمييز الفروق الكيفية أو الكمية بين الأشياء أو العمليات داخل الكائن أو خارجه وهو حدث داخلي مقترن ومحكوم بالتنبيه المستقبلات الحسية ويتيثر بالعادة بحالة الدافع ويعرف االإدراك هو العملية التي نقوم عن طريقها بتنظيم أنماط المنبهات وتفسيرها واكسابها معنى.</a:t>
            </a:r>
          </a:p>
          <a:p>
            <a:pPr algn="r" rtl="1"/>
            <a:endParaRPr lang="ar-EG" sz="2000" dirty="0">
              <a:solidFill>
                <a:prstClr val="black"/>
              </a:solidFill>
              <a:cs typeface="Times New Roman" panose="02020603050405020304" pitchFamily="18" charset="0"/>
            </a:endParaRPr>
          </a:p>
          <a:p>
            <a:pPr algn="r" rtl="1"/>
            <a:r>
              <a:rPr lang="ar-EG" sz="2000" dirty="0">
                <a:solidFill>
                  <a:prstClr val="black"/>
                </a:solidFill>
                <a:cs typeface="Times New Roman" panose="02020603050405020304" pitchFamily="18" charset="0"/>
              </a:rPr>
              <a:t>عملية تشير إلى استخلاص وتنظيم وتفسير البيانات التي تصلنا من كل البيئة الخارجية والبيئة الداخلية عن طريق الحواس.</a:t>
            </a:r>
          </a:p>
          <a:p>
            <a:pPr algn="r" rtl="1"/>
            <a:r>
              <a:rPr lang="ar-EG" sz="2000" dirty="0">
                <a:solidFill>
                  <a:prstClr val="black"/>
                </a:solidFill>
                <a:cs typeface="Times New Roman" panose="02020603050405020304" pitchFamily="18" charset="0"/>
              </a:rPr>
              <a:t>محاولة فهم العالم من حولنا من خلال تفسير المعلومات القادمة من الحواس إلى الدماغ الإنسانية. والفهم هنا ينطوي على التفسير والترميز والتحليل والتخزين والاستجابة الخارجية عند الحاجة.</a:t>
            </a:r>
          </a:p>
          <a:p>
            <a:pPr algn="r" rtl="1"/>
            <a:endParaRPr lang="ar-EG" sz="2000" dirty="0">
              <a:solidFill>
                <a:prstClr val="black"/>
              </a:solidFill>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164562268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59578"/>
            <a:ext cx="11430000" cy="4572000"/>
          </a:xfrm>
        </p:spPr>
        <p:txBody>
          <a:bodyPr/>
          <a:lstStyle/>
          <a:p>
            <a:pPr marL="342900" indent="-342900" algn="r" rtl="1">
              <a:buFont typeface="Wingdings" panose="05000000000000000000" pitchFamily="2" charset="2"/>
              <a:buChar char="§"/>
            </a:pPr>
            <a:r>
              <a:rPr lang="ar-EG" b="1" u="sng" dirty="0">
                <a:solidFill>
                  <a:prstClr val="black"/>
                </a:solidFill>
                <a:cs typeface="Times New Roman" panose="02020603050405020304" pitchFamily="18" charset="0"/>
              </a:rPr>
              <a:t>اشكال الادراك</a:t>
            </a:r>
            <a:r>
              <a:rPr lang="ar-EG" b="1" dirty="0">
                <a:solidFill>
                  <a:prstClr val="black"/>
                </a:solidFill>
                <a:cs typeface="Times New Roman" panose="02020603050405020304" pitchFamily="18" charset="0"/>
              </a:rPr>
              <a:t>:</a:t>
            </a:r>
            <a:r>
              <a:rPr lang="ar-EG" dirty="0">
                <a:solidFill>
                  <a:prstClr val="black"/>
                </a:solidFill>
                <a:cs typeface="Times New Roman" panose="02020603050405020304" pitchFamily="18" charset="0"/>
              </a:rPr>
              <a:t> </a:t>
            </a:r>
          </a:p>
          <a:p>
            <a:pPr algn="r" rtl="1"/>
            <a:r>
              <a:rPr lang="ar-EG" dirty="0">
                <a:solidFill>
                  <a:prstClr val="black"/>
                </a:solidFill>
                <a:cs typeface="Times New Roman" panose="02020603050405020304" pitchFamily="18" charset="0"/>
              </a:rPr>
              <a:t>الإدراك البصري</a:t>
            </a:r>
          </a:p>
          <a:p>
            <a:pPr algn="r" rtl="1"/>
            <a:r>
              <a:rPr lang="ar-EG" dirty="0">
                <a:solidFill>
                  <a:prstClr val="black"/>
                </a:solidFill>
                <a:cs typeface="Times New Roman" panose="02020603050405020304" pitchFamily="18" charset="0"/>
              </a:rPr>
              <a:t> الإدراك السمعي </a:t>
            </a:r>
          </a:p>
          <a:p>
            <a:pPr algn="r" rtl="1"/>
            <a:r>
              <a:rPr lang="ar-EG" dirty="0">
                <a:solidFill>
                  <a:prstClr val="black"/>
                </a:solidFill>
                <a:cs typeface="Times New Roman" panose="02020603050405020304" pitchFamily="18" charset="0"/>
              </a:rPr>
              <a:t>الإدراك الذوقي</a:t>
            </a:r>
          </a:p>
          <a:p>
            <a:pPr algn="r" rtl="1"/>
            <a:r>
              <a:rPr lang="ar-EG" dirty="0">
                <a:solidFill>
                  <a:prstClr val="black"/>
                </a:solidFill>
                <a:cs typeface="Times New Roman" panose="02020603050405020304" pitchFamily="18" charset="0"/>
              </a:rPr>
              <a:t> الإدراك الشمي </a:t>
            </a:r>
          </a:p>
          <a:p>
            <a:pPr algn="r" rtl="1"/>
            <a:r>
              <a:rPr lang="ar-EG" dirty="0">
                <a:solidFill>
                  <a:prstClr val="black"/>
                </a:solidFill>
                <a:cs typeface="Times New Roman" panose="02020603050405020304" pitchFamily="18" charset="0"/>
              </a:rPr>
              <a:t>الادراك البصري</a:t>
            </a:r>
          </a:p>
          <a:p>
            <a:pPr algn="r" rtl="1"/>
            <a:endParaRPr lang="en-US" dirty="0"/>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52149349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59578"/>
            <a:ext cx="11430000" cy="4572000"/>
          </a:xfrm>
        </p:spPr>
        <p:txBody>
          <a:bodyPr/>
          <a:lstStyle/>
          <a:p>
            <a:pPr marL="342900" indent="-342900" algn="r" rtl="1">
              <a:buFont typeface="Wingdings" panose="05000000000000000000" pitchFamily="2" charset="2"/>
              <a:buChar char="§"/>
            </a:pPr>
            <a:r>
              <a:rPr lang="ar-EG" b="1" u="sng" dirty="0">
                <a:solidFill>
                  <a:prstClr val="black"/>
                </a:solidFill>
                <a:cs typeface="Times New Roman" panose="02020603050405020304" pitchFamily="18" charset="0"/>
              </a:rPr>
              <a:t>تعريف الإدراك البصري</a:t>
            </a:r>
          </a:p>
          <a:p>
            <a:pPr algn="r" rtl="1"/>
            <a:r>
              <a:rPr lang="ar-EG" sz="2000" dirty="0">
                <a:solidFill>
                  <a:prstClr val="black"/>
                </a:solidFill>
                <a:cs typeface="Times New Roman" panose="02020603050405020304" pitchFamily="18" charset="0"/>
              </a:rPr>
              <a:t>انطباع صور المرئيات على شبكية العين إحساس واتصال مؤث ا رت هذا المرئيات بالجهاز العصبي المركزي وتفسيرا لها من ناحية الشكل واللون والحجم وتقديرا لمعناها إد ا رك بصري. </a:t>
            </a:r>
          </a:p>
          <a:p>
            <a:pPr algn="r" rtl="1"/>
            <a:r>
              <a:rPr lang="ar-EG" sz="2000" dirty="0">
                <a:solidFill>
                  <a:prstClr val="black"/>
                </a:solidFill>
                <a:cs typeface="Times New Roman" panose="02020603050405020304" pitchFamily="18" charset="0"/>
              </a:rPr>
              <a:t>و يعرف بانه "عملية مركبة تهدف إلى التعرف البصري على المثيرات الموجودة في البيئة التي تحيط بنا و إضفاء الدلالة عليها.</a:t>
            </a:r>
          </a:p>
          <a:p>
            <a:pPr algn="r" rtl="1"/>
            <a:r>
              <a:rPr lang="ar-EG" sz="2000" dirty="0">
                <a:solidFill>
                  <a:prstClr val="black"/>
                </a:solidFill>
                <a:cs typeface="Times New Roman" panose="02020603050405020304" pitchFamily="18" charset="0"/>
              </a:rPr>
              <a:t>مما سبق نستخلص أن الإد ا رك البصري هو العملية العقلية الهادفة إلى التعرف على</a:t>
            </a:r>
          </a:p>
          <a:p>
            <a:pPr algn="r" rtl="1"/>
            <a:r>
              <a:rPr lang="ar-EG" sz="2000" dirty="0">
                <a:solidFill>
                  <a:prstClr val="black"/>
                </a:solidFill>
                <a:cs typeface="Times New Roman" panose="02020603050405020304" pitchFamily="18" charset="0"/>
              </a:rPr>
              <a:t>المثيرات البصرية وتفسير معانيها وتنظيمها أي ترجمة المثيرات القادمة من العين وتنظيمها</a:t>
            </a:r>
          </a:p>
          <a:p>
            <a:pPr algn="r" rtl="1"/>
            <a:r>
              <a:rPr lang="ar-EG" sz="2000" dirty="0">
                <a:solidFill>
                  <a:prstClr val="black"/>
                </a:solidFill>
                <a:cs typeface="Times New Roman" panose="02020603050405020304" pitchFamily="18" charset="0"/>
              </a:rPr>
              <a:t>وتفسيرها.</a:t>
            </a:r>
          </a:p>
          <a:p>
            <a:endParaRPr lang="en-US" dirty="0"/>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111417562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320</Words>
  <Application>Microsoft Office PowerPoint</Application>
  <PresentationFormat>Widescreen</PresentationFormat>
  <Paragraphs>35</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Harlow Solid Italic</vt:lpstr>
      <vt:lpstr>Wingdings</vt:lpstr>
      <vt:lpstr>1_Office Theme</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nashwa</dc:creator>
  <cp:lastModifiedBy>nashwa</cp:lastModifiedBy>
  <cp:revision>1</cp:revision>
  <dcterms:created xsi:type="dcterms:W3CDTF">2020-04-08T18:01:00Z</dcterms:created>
  <dcterms:modified xsi:type="dcterms:W3CDTF">2020-04-08T18:02:38Z</dcterms:modified>
</cp:coreProperties>
</file>