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82" r:id="rId3"/>
    <p:sldId id="283" r:id="rId4"/>
    <p:sldId id="28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208C-EA0A-4E38-AECC-15B19B8B4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4B3295-496E-4094-A63B-8C29E460E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60B2DB-4C33-4504-ACD5-6BEFE362BF78}"/>
              </a:ext>
            </a:extLst>
          </p:cNvPr>
          <p:cNvSpPr>
            <a:spLocks noGrp="1"/>
          </p:cNvSpPr>
          <p:nvPr>
            <p:ph type="dt" sz="half" idx="10"/>
          </p:nvPr>
        </p:nvSpPr>
        <p:spPr/>
        <p:txBody>
          <a:bodyPr/>
          <a:lstStyle/>
          <a:p>
            <a:fld id="{ADBFB64E-5114-435E-8695-AB346A7A8CF4}" type="datetime1">
              <a:rPr lang="en-US" smtClean="0"/>
              <a:t>4/3/2020</a:t>
            </a:fld>
            <a:endParaRPr lang="en-US"/>
          </a:p>
        </p:txBody>
      </p:sp>
      <p:sp>
        <p:nvSpPr>
          <p:cNvPr id="5" name="Footer Placeholder 4">
            <a:extLst>
              <a:ext uri="{FF2B5EF4-FFF2-40B4-BE49-F238E27FC236}">
                <a16:creationId xmlns:a16="http://schemas.microsoft.com/office/drawing/2014/main" id="{F2023DBD-5E51-40F6-BE02-25C8E374B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EB9BA-3F3B-49E4-A22C-BFED784ACC52}"/>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7060411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8E66-F024-45FC-BE35-03CC60C12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6967CA-1711-497A-A731-1F2496D31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D7831-2FAD-403A-89BF-EC363C8A883F}"/>
              </a:ext>
            </a:extLst>
          </p:cNvPr>
          <p:cNvSpPr>
            <a:spLocks noGrp="1"/>
          </p:cNvSpPr>
          <p:nvPr>
            <p:ph type="dt" sz="half" idx="10"/>
          </p:nvPr>
        </p:nvSpPr>
        <p:spPr/>
        <p:txBody>
          <a:bodyPr/>
          <a:lstStyle/>
          <a:p>
            <a:fld id="{8C036813-4C87-41ED-95DE-A53EE940AC18}" type="datetime1">
              <a:rPr lang="en-US" smtClean="0"/>
              <a:t>4/3/2020</a:t>
            </a:fld>
            <a:endParaRPr lang="en-US"/>
          </a:p>
        </p:txBody>
      </p:sp>
      <p:sp>
        <p:nvSpPr>
          <p:cNvPr id="5" name="Footer Placeholder 4">
            <a:extLst>
              <a:ext uri="{FF2B5EF4-FFF2-40B4-BE49-F238E27FC236}">
                <a16:creationId xmlns:a16="http://schemas.microsoft.com/office/drawing/2014/main" id="{AF35A795-7E48-4FD8-9F19-E58596C4A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70128-3425-41EC-9446-D373D05E3594}"/>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1857192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6DBBB5-9F39-491E-9227-E7A7936C1F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3E3AE-7F75-4683-9385-E6DAC563C4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7B02A-700E-4C11-9B9E-53A69A4184DB}"/>
              </a:ext>
            </a:extLst>
          </p:cNvPr>
          <p:cNvSpPr>
            <a:spLocks noGrp="1"/>
          </p:cNvSpPr>
          <p:nvPr>
            <p:ph type="dt" sz="half" idx="10"/>
          </p:nvPr>
        </p:nvSpPr>
        <p:spPr/>
        <p:txBody>
          <a:bodyPr/>
          <a:lstStyle/>
          <a:p>
            <a:fld id="{34BE5AE4-6AF7-4BB2-B8DD-3F1804223D03}" type="datetime1">
              <a:rPr lang="en-US" smtClean="0"/>
              <a:t>4/3/2020</a:t>
            </a:fld>
            <a:endParaRPr lang="en-US"/>
          </a:p>
        </p:txBody>
      </p:sp>
      <p:sp>
        <p:nvSpPr>
          <p:cNvPr id="5" name="Footer Placeholder 4">
            <a:extLst>
              <a:ext uri="{FF2B5EF4-FFF2-40B4-BE49-F238E27FC236}">
                <a16:creationId xmlns:a16="http://schemas.microsoft.com/office/drawing/2014/main" id="{11732A30-71EF-400D-B6F3-534B1F0DF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3791-366B-40FF-9C37-FB2F9D58F379}"/>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0044312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5DF4-F9C6-47F7-BF6F-4C71849822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E7FDB-4245-4B0B-9179-2181CE0CF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B437A-3EBC-4129-8CBE-AFB34D446CAA}"/>
              </a:ext>
            </a:extLst>
          </p:cNvPr>
          <p:cNvSpPr>
            <a:spLocks noGrp="1"/>
          </p:cNvSpPr>
          <p:nvPr>
            <p:ph type="dt" sz="half" idx="10"/>
          </p:nvPr>
        </p:nvSpPr>
        <p:spPr/>
        <p:txBody>
          <a:bodyPr/>
          <a:lstStyle/>
          <a:p>
            <a:fld id="{84A82ED5-793C-452B-B889-69BFE676D0F9}" type="datetime1">
              <a:rPr lang="en-US" smtClean="0"/>
              <a:t>4/3/2020</a:t>
            </a:fld>
            <a:endParaRPr lang="en-US"/>
          </a:p>
        </p:txBody>
      </p:sp>
      <p:sp>
        <p:nvSpPr>
          <p:cNvPr id="5" name="Footer Placeholder 4">
            <a:extLst>
              <a:ext uri="{FF2B5EF4-FFF2-40B4-BE49-F238E27FC236}">
                <a16:creationId xmlns:a16="http://schemas.microsoft.com/office/drawing/2014/main" id="{E494CAF4-0087-47B6-8C97-1518A29E1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B5D5D-CA3F-4F82-A444-C95CA0DE001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3918554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3B7D-B752-43CF-9B73-3A3E34F561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28F5-4210-4820-9F77-E902ECFF6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DD3069-2F44-42D7-BC84-61A52F9D7BBA}"/>
              </a:ext>
            </a:extLst>
          </p:cNvPr>
          <p:cNvSpPr>
            <a:spLocks noGrp="1"/>
          </p:cNvSpPr>
          <p:nvPr>
            <p:ph type="dt" sz="half" idx="10"/>
          </p:nvPr>
        </p:nvSpPr>
        <p:spPr/>
        <p:txBody>
          <a:bodyPr/>
          <a:lstStyle/>
          <a:p>
            <a:fld id="{8FE89CDC-BEBE-420A-B2E9-26A09EB26A6F}" type="datetime1">
              <a:rPr lang="en-US" smtClean="0"/>
              <a:t>4/3/2020</a:t>
            </a:fld>
            <a:endParaRPr lang="en-US"/>
          </a:p>
        </p:txBody>
      </p:sp>
      <p:sp>
        <p:nvSpPr>
          <p:cNvPr id="5" name="Footer Placeholder 4">
            <a:extLst>
              <a:ext uri="{FF2B5EF4-FFF2-40B4-BE49-F238E27FC236}">
                <a16:creationId xmlns:a16="http://schemas.microsoft.com/office/drawing/2014/main" id="{E7447496-4134-4850-B9DA-9B16AA58F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0447C-1089-4BFD-83E4-F38DB057D3F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07576272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6CAD-E2D2-4B55-B398-E6B15067E0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9D98A-6401-4C3E-AE58-581C8838A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47458-9DC1-4DB2-AF4F-2502AE1D1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D855E-67E5-4A15-8EAB-FDD938F91708}"/>
              </a:ext>
            </a:extLst>
          </p:cNvPr>
          <p:cNvSpPr>
            <a:spLocks noGrp="1"/>
          </p:cNvSpPr>
          <p:nvPr>
            <p:ph type="dt" sz="half" idx="10"/>
          </p:nvPr>
        </p:nvSpPr>
        <p:spPr/>
        <p:txBody>
          <a:bodyPr/>
          <a:lstStyle/>
          <a:p>
            <a:fld id="{F9CCDF41-9936-4CF8-9E52-1EC9A224806E}" type="datetime1">
              <a:rPr lang="en-US" smtClean="0"/>
              <a:t>4/3/2020</a:t>
            </a:fld>
            <a:endParaRPr lang="en-US"/>
          </a:p>
        </p:txBody>
      </p:sp>
      <p:sp>
        <p:nvSpPr>
          <p:cNvPr id="6" name="Footer Placeholder 5">
            <a:extLst>
              <a:ext uri="{FF2B5EF4-FFF2-40B4-BE49-F238E27FC236}">
                <a16:creationId xmlns:a16="http://schemas.microsoft.com/office/drawing/2014/main" id="{6050AE5B-919A-420B-8EEB-7F1650DDF8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E4AE4-9335-48F0-B602-1D1A252090B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93950621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2925-D085-44EC-B964-170A0A3FEC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88276-8DE3-488B-99FA-5BD3471D6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995ABD-8B7B-4F98-8A38-C33E1A64B8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B8E2C-68D2-41D9-ACE6-29CDB163E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E7B6DB-29EC-4F4D-906C-03845282E5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FE777-A5CF-4E5A-8286-989392A0D7D9}"/>
              </a:ext>
            </a:extLst>
          </p:cNvPr>
          <p:cNvSpPr>
            <a:spLocks noGrp="1"/>
          </p:cNvSpPr>
          <p:nvPr>
            <p:ph type="dt" sz="half" idx="10"/>
          </p:nvPr>
        </p:nvSpPr>
        <p:spPr/>
        <p:txBody>
          <a:bodyPr/>
          <a:lstStyle/>
          <a:p>
            <a:fld id="{FEEB4862-AA4D-41A7-A35D-14C2820B8BEC}" type="datetime1">
              <a:rPr lang="en-US" smtClean="0"/>
              <a:t>4/3/2020</a:t>
            </a:fld>
            <a:endParaRPr lang="en-US"/>
          </a:p>
        </p:txBody>
      </p:sp>
      <p:sp>
        <p:nvSpPr>
          <p:cNvPr id="8" name="Footer Placeholder 7">
            <a:extLst>
              <a:ext uri="{FF2B5EF4-FFF2-40B4-BE49-F238E27FC236}">
                <a16:creationId xmlns:a16="http://schemas.microsoft.com/office/drawing/2014/main" id="{4B561D9A-4EB3-4555-A1F0-3BD3635AF9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F43E9A-B216-4D66-97D5-8FFBB8AB7CDE}"/>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03935945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B037-3F75-4035-A895-97D4CC4AB3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F43E6-B52A-470B-BEC0-0782F3B4D245}"/>
              </a:ext>
            </a:extLst>
          </p:cNvPr>
          <p:cNvSpPr>
            <a:spLocks noGrp="1"/>
          </p:cNvSpPr>
          <p:nvPr>
            <p:ph type="dt" sz="half" idx="10"/>
          </p:nvPr>
        </p:nvSpPr>
        <p:spPr/>
        <p:txBody>
          <a:bodyPr/>
          <a:lstStyle/>
          <a:p>
            <a:fld id="{16F101F0-9677-4E86-A0AA-79D6BD7E1155}" type="datetime1">
              <a:rPr lang="en-US" smtClean="0"/>
              <a:t>4/3/2020</a:t>
            </a:fld>
            <a:endParaRPr lang="en-US"/>
          </a:p>
        </p:txBody>
      </p:sp>
      <p:sp>
        <p:nvSpPr>
          <p:cNvPr id="4" name="Footer Placeholder 3">
            <a:extLst>
              <a:ext uri="{FF2B5EF4-FFF2-40B4-BE49-F238E27FC236}">
                <a16:creationId xmlns:a16="http://schemas.microsoft.com/office/drawing/2014/main" id="{80230B69-7603-478B-8C10-F56A0AC951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005FE-DBCE-4174-8960-D4D52647FB8D}"/>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67136821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450DA-B1DF-4851-A164-54E659EFB536}"/>
              </a:ext>
            </a:extLst>
          </p:cNvPr>
          <p:cNvSpPr>
            <a:spLocks noGrp="1"/>
          </p:cNvSpPr>
          <p:nvPr>
            <p:ph type="dt" sz="half" idx="10"/>
          </p:nvPr>
        </p:nvSpPr>
        <p:spPr/>
        <p:txBody>
          <a:bodyPr/>
          <a:lstStyle/>
          <a:p>
            <a:fld id="{FD7E9B74-9C6F-42B0-9A2F-96A9797AE7D9}" type="datetime1">
              <a:rPr lang="en-US" smtClean="0"/>
              <a:t>4/3/2020</a:t>
            </a:fld>
            <a:endParaRPr lang="en-US"/>
          </a:p>
        </p:txBody>
      </p:sp>
      <p:sp>
        <p:nvSpPr>
          <p:cNvPr id="3" name="Footer Placeholder 2">
            <a:extLst>
              <a:ext uri="{FF2B5EF4-FFF2-40B4-BE49-F238E27FC236}">
                <a16:creationId xmlns:a16="http://schemas.microsoft.com/office/drawing/2014/main" id="{8669597C-C1AD-4AA2-B3FF-632386280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503470-4B41-4544-B4F3-EA70E8A27658}"/>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1145922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9437-BD78-412D-B2CA-569F51920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C24B1E-0B21-4A8E-9749-5EE609709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ABA9C-080E-493E-898C-01BE6FCBD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470B5-D1B9-43A3-AA0A-5654F8364E67}"/>
              </a:ext>
            </a:extLst>
          </p:cNvPr>
          <p:cNvSpPr>
            <a:spLocks noGrp="1"/>
          </p:cNvSpPr>
          <p:nvPr>
            <p:ph type="dt" sz="half" idx="10"/>
          </p:nvPr>
        </p:nvSpPr>
        <p:spPr/>
        <p:txBody>
          <a:bodyPr/>
          <a:lstStyle/>
          <a:p>
            <a:fld id="{09F03BEB-A21A-4EEC-9BA1-8A98A0465F94}" type="datetime1">
              <a:rPr lang="en-US" smtClean="0"/>
              <a:t>4/3/2020</a:t>
            </a:fld>
            <a:endParaRPr lang="en-US"/>
          </a:p>
        </p:txBody>
      </p:sp>
      <p:sp>
        <p:nvSpPr>
          <p:cNvPr id="6" name="Footer Placeholder 5">
            <a:extLst>
              <a:ext uri="{FF2B5EF4-FFF2-40B4-BE49-F238E27FC236}">
                <a16:creationId xmlns:a16="http://schemas.microsoft.com/office/drawing/2014/main" id="{65F1D178-BE1F-4D0B-AEE7-508036E6F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8F903-AEC4-4B90-8D73-E76499753B9A}"/>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32332242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6E56-D76B-48B4-86E1-D2314C116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1FD4C-07F8-462F-A1AB-91EEDCDD6F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E4436A-08BC-4A6C-8B56-CC9EAEE02A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2E5F94-A988-4943-8745-34BCACB312D9}"/>
              </a:ext>
            </a:extLst>
          </p:cNvPr>
          <p:cNvSpPr>
            <a:spLocks noGrp="1"/>
          </p:cNvSpPr>
          <p:nvPr>
            <p:ph type="dt" sz="half" idx="10"/>
          </p:nvPr>
        </p:nvSpPr>
        <p:spPr/>
        <p:txBody>
          <a:bodyPr/>
          <a:lstStyle/>
          <a:p>
            <a:fld id="{A6EF70A8-CDBF-4541-BD95-0C1DAA2FA907}" type="datetime1">
              <a:rPr lang="en-US" smtClean="0"/>
              <a:t>4/3/2020</a:t>
            </a:fld>
            <a:endParaRPr lang="en-US"/>
          </a:p>
        </p:txBody>
      </p:sp>
      <p:sp>
        <p:nvSpPr>
          <p:cNvPr id="6" name="Footer Placeholder 5">
            <a:extLst>
              <a:ext uri="{FF2B5EF4-FFF2-40B4-BE49-F238E27FC236}">
                <a16:creationId xmlns:a16="http://schemas.microsoft.com/office/drawing/2014/main" id="{86836D49-82FA-46AF-811A-851C20C6C5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1B169E-F5FE-4FDE-9C66-F78B0FD047B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69572561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50000">
              <a:srgbClr val="00B050">
                <a:alpha val="50000"/>
                <a:lumMod val="50000"/>
                <a:lumOff val="50000"/>
              </a:srgbClr>
            </a:gs>
            <a:gs pos="100000">
              <a:srgbClr val="0070C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3C636-2F3C-42D4-A574-8E17C9450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F0C6D1-4048-4DF8-B7A8-3FDF8BF70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CBE4E-D35A-47E4-9D66-4571599F8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85112-B234-4938-8FBD-AC1806D3452D}" type="datetime1">
              <a:rPr lang="en-US" smtClean="0"/>
              <a:t>4/3/2020</a:t>
            </a:fld>
            <a:endParaRPr lang="en-US"/>
          </a:p>
        </p:txBody>
      </p:sp>
      <p:sp>
        <p:nvSpPr>
          <p:cNvPr id="5" name="Footer Placeholder 4">
            <a:extLst>
              <a:ext uri="{FF2B5EF4-FFF2-40B4-BE49-F238E27FC236}">
                <a16:creationId xmlns:a16="http://schemas.microsoft.com/office/drawing/2014/main" id="{323D67D0-6753-4894-A760-D24D07E019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8D0F89-5F51-477A-9426-29787CF2BA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9A695-13AB-4A46-A825-148792787F1C}" type="slidenum">
              <a:rPr lang="en-US" smtClean="0"/>
              <a:t>‹#›</a:t>
            </a:fld>
            <a:endParaRPr lang="en-US"/>
          </a:p>
        </p:txBody>
      </p:sp>
    </p:spTree>
    <p:extLst>
      <p:ext uri="{BB962C8B-B14F-4D97-AF65-F5344CB8AC3E}">
        <p14:creationId xmlns:p14="http://schemas.microsoft.com/office/powerpoint/2010/main" val="3500649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r.wikipedia.org/wiki/%D8%A5%D9%86%D8%AA%D8%B1%D9%86%D8%AA"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endParaRPr lang="ar-EG" dirty="0"/>
          </a:p>
          <a:p>
            <a:endParaRPr lang="ar-EG" dirty="0"/>
          </a:p>
          <a:p>
            <a:endParaRPr lang="ar-EG" dirty="0"/>
          </a:p>
          <a:p>
            <a:pPr lvl="0"/>
            <a:r>
              <a:rPr lang="ar-EG" sz="7200" b="1" dirty="0">
                <a:solidFill>
                  <a:prstClr val="black"/>
                </a:solidFill>
              </a:rPr>
              <a:t>المحاضرة السابعة</a:t>
            </a: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85327924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a:bodyPr>
          <a:lstStyle/>
          <a:p>
            <a:pPr lvl="0"/>
            <a:r>
              <a:rPr lang="ar-EG" sz="3200" b="1" u="sng" dirty="0">
                <a:solidFill>
                  <a:prstClr val="black"/>
                </a:solidFill>
                <a:cs typeface="Times New Roman" panose="02020603050405020304" pitchFamily="18" charset="0"/>
              </a:rPr>
              <a:t>الأنماط اللونية في الفوتوشوب و امتدادات الصور</a:t>
            </a:r>
            <a:endParaRPr lang="en-US" sz="3200" b="1" u="sng" dirty="0">
              <a:solidFill>
                <a:prstClr val="black"/>
              </a:solidFill>
              <a:cs typeface="Times New Roman" panose="02020603050405020304" pitchFamily="18" charset="0"/>
            </a:endParaRPr>
          </a:p>
          <a:p>
            <a:pPr lvl="0" algn="r"/>
            <a:r>
              <a:rPr lang="ar-EG" b="1" u="sng" dirty="0">
                <a:solidFill>
                  <a:prstClr val="black"/>
                </a:solidFill>
                <a:cs typeface="Times New Roman" panose="02020603050405020304" pitchFamily="18" charset="0"/>
              </a:rPr>
              <a:t>الانماط اللونية:</a:t>
            </a:r>
          </a:p>
          <a:p>
            <a:pPr marL="342900" indent="-342900" algn="r" rtl="1">
              <a:buFont typeface="Wingdings" panose="05000000000000000000" pitchFamily="2" charset="2"/>
              <a:buChar char="v"/>
            </a:pPr>
            <a:r>
              <a:rPr lang="ar-EG" u="sng" dirty="0"/>
              <a:t> </a:t>
            </a:r>
            <a:r>
              <a:rPr lang="en-US" b="1" u="sng" dirty="0"/>
              <a:t>RGB</a:t>
            </a:r>
            <a:r>
              <a:rPr lang="ar-EG" u="sng" dirty="0"/>
              <a:t>:</a:t>
            </a:r>
            <a:r>
              <a:rPr lang="ar-EG" dirty="0"/>
              <a:t> و يعتمد على الالوان الاساسية الاحمر الاخضر  الازرق و يعتبر اسلوب اطلاق ضوء</a:t>
            </a:r>
            <a:endParaRPr lang="en-US" dirty="0"/>
          </a:p>
          <a:p>
            <a:pPr marL="342900" indent="-342900" algn="r" rtl="1">
              <a:buFont typeface="Wingdings" panose="05000000000000000000" pitchFamily="2" charset="2"/>
              <a:buChar char="v"/>
            </a:pPr>
            <a:r>
              <a:rPr lang="en-US" u="sng" dirty="0"/>
              <a:t>:</a:t>
            </a:r>
            <a:r>
              <a:rPr lang="en-US" b="1" u="sng" dirty="0"/>
              <a:t>CMYK</a:t>
            </a:r>
            <a:r>
              <a:rPr lang="ar-EG" dirty="0"/>
              <a:t> و يعتمد على الالوان الاساسية الازرق الاحمر الاصفر الاسودو يعتبر اسلوب حبس ضوء</a:t>
            </a:r>
            <a:endParaRPr lang="en-US" dirty="0"/>
          </a:p>
          <a:p>
            <a:pPr marL="342900" indent="-342900" algn="r" rtl="1">
              <a:lnSpc>
                <a:spcPct val="110000"/>
              </a:lnSpc>
              <a:buFont typeface="Wingdings" panose="05000000000000000000" pitchFamily="2" charset="2"/>
              <a:buChar char="v"/>
            </a:pPr>
            <a:r>
              <a:rPr lang="en-US" b="1" u="sng" dirty="0"/>
              <a:t>BITMAP</a:t>
            </a:r>
            <a:r>
              <a:rPr lang="ar-EG" u="sng" dirty="0"/>
              <a:t>:</a:t>
            </a:r>
            <a:r>
              <a:rPr lang="ar-EG" dirty="0"/>
              <a:t>تستخدم صيغة </a:t>
            </a:r>
            <a:r>
              <a:rPr lang="en-US" dirty="0"/>
              <a:t>Bitmap </a:t>
            </a:r>
            <a:r>
              <a:rPr lang="ar-EG" dirty="0"/>
              <a:t>إحدى قيمتي الألوان (أسود أو أبيض) لتمثيل وحدات البكسل في صورة. تسمى الصور في الصيغة </a:t>
            </a:r>
            <a:r>
              <a:rPr lang="en-US" dirty="0"/>
              <a:t>Bitmap </a:t>
            </a:r>
            <a:r>
              <a:rPr lang="ar-EG" dirty="0"/>
              <a:t>صور 1- بت نقطية لأنها تحتوي على عمق بت بمقدار 1 بت.</a:t>
            </a:r>
            <a:endParaRPr lang="en-US" dirty="0"/>
          </a:p>
          <a:p>
            <a:pPr marL="342900" indent="-342900" algn="r" rtl="1">
              <a:buFont typeface="Wingdings" panose="05000000000000000000" pitchFamily="2" charset="2"/>
              <a:buChar char="v"/>
            </a:pPr>
            <a:r>
              <a:rPr lang="en-US" b="1" u="sng" dirty="0"/>
              <a:t>GRAYSCALE</a:t>
            </a:r>
            <a:r>
              <a:rPr lang="ar-EG" u="sng" dirty="0"/>
              <a:t>:</a:t>
            </a:r>
            <a:r>
              <a:rPr lang="ar-IQ" dirty="0"/>
              <a:t> في هذا النوع تتكون الصور من سلم من الألوان، تتدرج من الأبيض إلى الأسود، وكل الألوان التي تنشأ من خلط الأبيض والأسود بدرجات مختلفة، يمكن لكل بكسل أن يأخذ قيمة من 255 الأبيض إلى 0 الأسود٠ويمثل كل بكسل ب 8 بت</a:t>
            </a:r>
            <a:endParaRPr lang="en-US" u="sng" dirty="0"/>
          </a:p>
          <a:p>
            <a:pPr marL="342900" indent="-342900" algn="r" rtl="1">
              <a:buFont typeface="Wingdings" panose="05000000000000000000" pitchFamily="2" charset="2"/>
              <a:buChar char="v"/>
            </a:pPr>
            <a:endParaRPr lang="en-US" dirty="0"/>
          </a:p>
          <a:p>
            <a:pPr marL="342900" indent="-342900" algn="r" rtl="1">
              <a:buFont typeface="Wingdings" panose="05000000000000000000" pitchFamily="2" charset="2"/>
              <a:buChar char="v"/>
            </a:pPr>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99250530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fontScale="85000" lnSpcReduction="20000"/>
          </a:bodyPr>
          <a:lstStyle/>
          <a:p>
            <a:pPr marL="342900" indent="-342900" algn="r" rtl="1">
              <a:buFont typeface="Wingdings" panose="05000000000000000000" pitchFamily="2" charset="2"/>
              <a:buChar char="v"/>
            </a:pPr>
            <a:r>
              <a:rPr lang="en-US" u="sng" dirty="0"/>
              <a:t> </a:t>
            </a:r>
            <a:r>
              <a:rPr lang="en-US" b="1" u="sng" dirty="0"/>
              <a:t>LAB</a:t>
            </a:r>
            <a:r>
              <a:rPr lang="ar-EG" u="sng" dirty="0"/>
              <a:t>:</a:t>
            </a:r>
            <a:r>
              <a:rPr lang="ar-EG" dirty="0"/>
              <a:t>يعتمد هذا النمط على إدراك العين البشرية للون، حيث يحتوى على ثلاث قنوات لونية القناة (</a:t>
            </a:r>
            <a:r>
              <a:rPr lang="en-US" dirty="0"/>
              <a:t>L) Luminosity )، </a:t>
            </a:r>
            <a:r>
              <a:rPr lang="ar-EG" dirty="0"/>
              <a:t>والتى يمكنك من خلالها تحديد شدة الإضاءة برقم من 0 إلى 100، والقناة (</a:t>
            </a:r>
            <a:r>
              <a:rPr lang="en-US" dirty="0"/>
              <a:t>A) Alpha) ، </a:t>
            </a:r>
            <a:r>
              <a:rPr lang="ar-EG" dirty="0"/>
              <a:t>والتى يمكنك من خلالها تحديد قيمة تمثل نسبة اللون الاحمر والأخضر، وتتراوح هذه القيمة بين (128-) إلى (127+)، والقناة (</a:t>
            </a:r>
            <a:r>
              <a:rPr lang="en-US" dirty="0"/>
              <a:t>B) Beta)، </a:t>
            </a:r>
            <a:r>
              <a:rPr lang="ar-EG" dirty="0"/>
              <a:t>والتى يمكنك من خلالها تحديد قيمة تمثل نسبة اللون الأزرق والأصفر، وتتراوح هذه القيمة أيضا بين (128-) إلى (127+).</a:t>
            </a:r>
            <a:endParaRPr lang="en-US" dirty="0"/>
          </a:p>
          <a:p>
            <a:pPr marL="342900" indent="-342900" algn="r" rtl="1">
              <a:buFont typeface="Wingdings" panose="05000000000000000000" pitchFamily="2" charset="2"/>
              <a:buChar char="v"/>
            </a:pPr>
            <a:r>
              <a:rPr lang="en-US" b="1" u="sng" dirty="0"/>
              <a:t>DUOTONE</a:t>
            </a:r>
            <a:r>
              <a:rPr lang="ar-EG" u="sng" dirty="0"/>
              <a:t>:</a:t>
            </a:r>
            <a:r>
              <a:rPr lang="ar-IQ" dirty="0"/>
              <a:t>هذا النمط يعمل علي الصور ثنائية الألوان (الأبيض و الأسود) وله القدرة علي إضافة حبر ثالث لإنشاء صورة ثلاثية الألوان أو رابع لإنشاء صورة رباعية الألوان ويستخدم لتحويل الصور ذات التدرج الرماد ومتغيراته</a:t>
            </a:r>
            <a:r>
              <a:rPr lang="ar-EG" u="sng" dirty="0"/>
              <a:t> </a:t>
            </a:r>
          </a:p>
          <a:p>
            <a:pPr marL="342900" indent="-342900" algn="r" rtl="1">
              <a:buFont typeface="Wingdings" panose="05000000000000000000" pitchFamily="2" charset="2"/>
              <a:buChar char="v"/>
            </a:pPr>
            <a:r>
              <a:rPr lang="en-US" b="1" u="sng" dirty="0"/>
              <a:t>MULTI CHANNEL</a:t>
            </a:r>
            <a:r>
              <a:rPr lang="ar-EG" u="sng" dirty="0"/>
              <a:t>:</a:t>
            </a:r>
            <a:r>
              <a:rPr lang="ar-IQ" dirty="0"/>
              <a:t>يساعد</a:t>
            </a:r>
            <a:r>
              <a:rPr lang="ar-EG" dirty="0"/>
              <a:t> </a:t>
            </a:r>
            <a:r>
              <a:rPr lang="ar-IQ" dirty="0"/>
              <a:t>هذا النظام علي فرز صورة إلي قنوات مستقلة وبذلك يمكنك تبادلها وربطها وتركيبها معا لإنشاء مؤثرات خاصة ، وتعتمد نتيجة هذا النمط اللوني متعدد القنوات علي ألوان الصورة الأصلية ونوع نمطها </a:t>
            </a:r>
            <a:endParaRPr lang="ar-EG" u="sng" dirty="0"/>
          </a:p>
          <a:p>
            <a:pPr marL="342900" indent="-342900" algn="r" rtl="1">
              <a:buFont typeface="Wingdings" panose="05000000000000000000" pitchFamily="2" charset="2"/>
              <a:buChar char="v"/>
            </a:pPr>
            <a:r>
              <a:rPr lang="en-US" b="1" u="sng" dirty="0"/>
              <a:t>HSB</a:t>
            </a:r>
            <a:r>
              <a:rPr lang="ar-EG" u="sng" dirty="0"/>
              <a:t>:</a:t>
            </a:r>
            <a:r>
              <a:rPr lang="ar-IQ" dirty="0"/>
              <a:t>يعتمد هذا النمط علي الحس البصري للشخص في وصف اللون من خلال لونه </a:t>
            </a:r>
            <a:r>
              <a:rPr lang="en-US" dirty="0"/>
              <a:t>HUE </a:t>
            </a:r>
            <a:r>
              <a:rPr lang="ar-IQ" dirty="0"/>
              <a:t>وهو اللون المنعكس من جسم إلي العين ويوصف بالألوان المعروفة كالأحمر و الأصفر والبرتقالي والبنفسجي وغيرها من الألوان وكذلك من خلال درجة إشباع اللون وهو مدي تداخل اللون الفضي مع اللون الأصلي وتأتي قيمة الإشباع 100% عندما يكون اللون نقي تماما </a:t>
            </a:r>
            <a:r>
              <a:rPr lang="en-US" dirty="0"/>
              <a:t>SATURATION</a:t>
            </a:r>
            <a:r>
              <a:rPr lang="ar-IQ" dirty="0"/>
              <a:t>، و الوصف الثالث هو درجة سطوع اللون </a:t>
            </a:r>
            <a:r>
              <a:rPr lang="en-US" dirty="0"/>
              <a:t> BRIGHTNESS</a:t>
            </a:r>
            <a:r>
              <a:rPr lang="ar-IQ" dirty="0"/>
              <a:t>والتي تعرف بالإضاءة أو التعتيم وعندما يكون السطوع 100% يعطي اللون الأبيض أما 0% فيعطي اللون الأسود.</a:t>
            </a:r>
            <a:endParaRPr lang="en-US" u="sng" dirty="0"/>
          </a:p>
          <a:p>
            <a:pPr marL="342900" indent="-342900" algn="r" rtl="1">
              <a:buFont typeface="Wingdings" panose="05000000000000000000" pitchFamily="2" charset="2"/>
              <a:buChar char="v"/>
            </a:pPr>
            <a:r>
              <a:rPr lang="en-US" b="1" u="sng" dirty="0"/>
              <a:t>INDEXED COLOR MODE</a:t>
            </a:r>
            <a:r>
              <a:rPr lang="ar-EG" b="1" u="sng" dirty="0"/>
              <a:t> (اللون المفهرس)</a:t>
            </a:r>
            <a:r>
              <a:rPr lang="ar-EG" u="sng" dirty="0"/>
              <a:t>:</a:t>
            </a:r>
            <a:r>
              <a:rPr lang="ar-IQ" dirty="0"/>
              <a:t>يستخدم هذا النظام 256 لون ويقوم البرنامج المستخدم عند تحويل الألوان إلي هذا النظام بإنشاء جدول مفهرس لألوان تلك الصورة ، وينتج عن ذلك تقليل حجم الملف لأنه يستبدل الألوان الكثيرة في الصورة بما لا يزيد عن 256 لون ويستخدم هذا النمط في الصور المتحركة أو التي تستخدم للإنترنت .</a:t>
            </a:r>
            <a:endParaRPr lang="ar-EG" u="sng" dirty="0"/>
          </a:p>
          <a:p>
            <a:pPr marL="342900" indent="-342900" algn="r" rtl="1">
              <a:buFont typeface="Wingdings" panose="05000000000000000000" pitchFamily="2" charset="2"/>
              <a:buChar char="v"/>
            </a:pPr>
            <a:r>
              <a:rPr lang="en-US" b="1" u="sng" dirty="0"/>
              <a:t>COLOR TABLE</a:t>
            </a:r>
            <a:r>
              <a:rPr lang="ar-EG" u="sng" dirty="0"/>
              <a:t>:</a:t>
            </a:r>
            <a:r>
              <a:rPr lang="ar-IQ" dirty="0"/>
              <a:t>هذا الأمر لا يعمل إلا مع </a:t>
            </a:r>
            <a:r>
              <a:rPr lang="en-US" dirty="0"/>
              <a:t>Indexed Color </a:t>
            </a:r>
            <a:r>
              <a:rPr lang="ar-IQ" dirty="0"/>
              <a:t>فعند الضغط عليه في البرنامج المستخدم تظهر لنا الألوان المكونة للصورة</a:t>
            </a:r>
            <a:r>
              <a:rPr lang="ar-EG" dirty="0"/>
              <a:t> </a:t>
            </a:r>
            <a:r>
              <a:rPr lang="ar-IQ" dirty="0"/>
              <a:t>وبها يمكن إحلال لون مكان لون بالضغط علي اللون الذي نريد تغييره.</a:t>
            </a:r>
            <a:endParaRPr lang="en-US" u="sng" dirty="0"/>
          </a:p>
          <a:p>
            <a:pPr marL="342900" indent="-342900" algn="r" rtl="1">
              <a:buFont typeface="Wingdings" panose="05000000000000000000" pitchFamily="2" charset="2"/>
              <a:buChar char="v"/>
            </a:pPr>
            <a:endParaRPr lang="en-US" u="sng"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294467562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fontScale="92500" lnSpcReduction="20000"/>
          </a:bodyPr>
          <a:lstStyle/>
          <a:p>
            <a:pPr algn="r" rtl="1"/>
            <a:r>
              <a:rPr lang="ar-EG" b="1" u="sng" dirty="0"/>
              <a:t>امتدادات الصور:</a:t>
            </a:r>
          </a:p>
          <a:p>
            <a:pPr marL="342900" indent="-342900" algn="r" rtl="1">
              <a:buFont typeface="Wingdings" panose="05000000000000000000" pitchFamily="2" charset="2"/>
              <a:buChar char="v"/>
            </a:pPr>
            <a:r>
              <a:rPr lang="en-US" u="sng" dirty="0"/>
              <a:t>:</a:t>
            </a:r>
            <a:r>
              <a:rPr lang="en-US" b="1" u="sng" dirty="0"/>
              <a:t>TIFF</a:t>
            </a:r>
            <a:r>
              <a:rPr lang="ar-EG" u="sng" dirty="0"/>
              <a:t> </a:t>
            </a:r>
            <a:r>
              <a:rPr lang="en-US" dirty="0"/>
              <a:t> </a:t>
            </a:r>
            <a:r>
              <a:rPr lang="en-US" b="1" dirty="0"/>
              <a:t>Tag Image File Format</a:t>
            </a:r>
            <a:r>
              <a:rPr lang="ar-MA" sz="2100" dirty="0"/>
              <a:t>و تمتاز بنفس تدرجات ألوان الـ </a:t>
            </a:r>
            <a:r>
              <a:rPr lang="en-US" sz="2100" dirty="0"/>
              <a:t>JPG </a:t>
            </a:r>
            <a:r>
              <a:rPr lang="ar-MA" sz="2100" dirty="0"/>
              <a:t>ولكن بدون ضغط وهذا ما يميزها. وكثير من المصممين والمصورين يفضلون استخدامها في حال رغبتهم في الطباعة خصوصاً إذا كانوا يطبعون أحجام كبيرة</a:t>
            </a:r>
            <a:endParaRPr lang="ar-EG" sz="2100" dirty="0"/>
          </a:p>
          <a:p>
            <a:pPr marL="342900" indent="-342900" algn="r" rtl="1">
              <a:buFont typeface="Wingdings" panose="05000000000000000000" pitchFamily="2" charset="2"/>
              <a:buChar char="v"/>
            </a:pPr>
            <a:r>
              <a:rPr lang="en-US" b="1" u="sng" dirty="0"/>
              <a:t>JPEG</a:t>
            </a:r>
            <a:r>
              <a:rPr lang="ar-EG" u="sng" dirty="0"/>
              <a:t>:</a:t>
            </a:r>
            <a:r>
              <a:rPr lang="en-US" b="1" dirty="0"/>
              <a:t>Joint Photographic Expert Group</a:t>
            </a:r>
            <a:r>
              <a:rPr lang="en-US" sz="2100" b="1" dirty="0"/>
              <a:t> </a:t>
            </a:r>
            <a:r>
              <a:rPr lang="ar-EG" sz="2100" b="1" dirty="0"/>
              <a:t> </a:t>
            </a:r>
            <a:r>
              <a:rPr lang="ar-EG" sz="2100" dirty="0"/>
              <a:t>ويدعم هذا التنسيق صورا بعيار 24 بت (أي 16.7 مليون لون)</a:t>
            </a:r>
          </a:p>
          <a:p>
            <a:pPr algn="r" rtl="1"/>
            <a:r>
              <a:rPr lang="ar-EG" sz="2100" dirty="0"/>
              <a:t>    يستخدم هذا التنسيق عند الرغبة في حفظ الصورة بحجم ملف صغير حيث يقوم هذا التنسيق بضغط الصورة (أعني هنا حجم التخزين بالكيلوبايت     وليس أبعاد الصورة) لكن بالمقابل كلما ازدادت نسبة الضغط وصغر حجم الملف كان ذلك علي حساب الجودة والوضوح. هي الأفضل عندما يكون عدد الألوان كبيرا وعندما تكون الألوان موزعة في كل أجزاء الصورة وبطرق مختلفة</a:t>
            </a:r>
          </a:p>
          <a:p>
            <a:pPr marL="342900" indent="-342900" algn="r" rtl="1">
              <a:buFont typeface="Wingdings" panose="05000000000000000000" pitchFamily="2" charset="2"/>
              <a:buChar char="v"/>
            </a:pPr>
            <a:r>
              <a:rPr lang="en-US" b="1" u="sng" dirty="0"/>
              <a:t>GIF</a:t>
            </a:r>
            <a:r>
              <a:rPr lang="ar-EG" u="sng" dirty="0"/>
              <a:t>:</a:t>
            </a:r>
            <a:r>
              <a:rPr lang="ar-IQ" dirty="0"/>
              <a:t> </a:t>
            </a:r>
            <a:r>
              <a:rPr lang="ar-IQ" sz="2000" dirty="0"/>
              <a:t>وهو إختصار لـ "</a:t>
            </a:r>
            <a:r>
              <a:rPr lang="en-US" sz="2000" b="1" dirty="0"/>
              <a:t>Graphics Interchange Format</a:t>
            </a:r>
            <a:r>
              <a:rPr lang="en-US" sz="2000" dirty="0"/>
              <a:t>" </a:t>
            </a:r>
            <a:r>
              <a:rPr lang="ar-IQ" sz="2000" dirty="0"/>
              <a:t>أو </a:t>
            </a:r>
            <a:r>
              <a:rPr lang="ar-IQ" sz="2000" b="1" dirty="0"/>
              <a:t>نسق الرسومات المتبادلة</a:t>
            </a:r>
            <a:r>
              <a:rPr lang="ar-IQ" sz="2000" dirty="0"/>
              <a:t> هو الامتداد الأشهر في (</a:t>
            </a:r>
            <a:r>
              <a:rPr lang="ar-IQ" sz="2000" dirty="0">
                <a:hlinkClick r:id="rId2" tooltip="إنترنت"/>
              </a:rPr>
              <a:t>الإنترنت</a:t>
            </a:r>
            <a:r>
              <a:rPr lang="ar-IQ" sz="2000" dirty="0"/>
              <a:t>) ويأتي بعد امتداد </a:t>
            </a:r>
            <a:r>
              <a:rPr lang="en-US" sz="2000" dirty="0"/>
              <a:t> JPEG</a:t>
            </a:r>
            <a:r>
              <a:rPr lang="ar-IQ" sz="2000" dirty="0"/>
              <a:t>بالشهرة، ويعتمد الامتداد على التنسيق الجدولي لحفظ الصور ويعطي ضغطا مناسبا للصور ويعتمد خوارزمي الضغط على المساحات الأفقية التي تتميز بلون واحد، ويضغط الصور بمقدار 40% من حجمها الأصلي، ويمكن ضغط الصور أكثر بجعل جدول الألوان المخصص أقل عدد الألوان، وهو مناسب جدا للصور ذات التفاصيل الدقيقة والتي تحوي على ألوان متشابهةويمكن أن يكون أحد الألوان شفافاً ليظهر ما تحت الصورة من لون</a:t>
            </a:r>
            <a:r>
              <a:rPr lang="ar-EG" sz="2000" u="sng" dirty="0"/>
              <a:t> </a:t>
            </a:r>
            <a:endParaRPr lang="ar-EG" u="sng" dirty="0"/>
          </a:p>
          <a:p>
            <a:pPr marL="342900" indent="-342900" algn="r" rtl="1">
              <a:buFont typeface="Wingdings" panose="05000000000000000000" pitchFamily="2" charset="2"/>
              <a:buChar char="v"/>
            </a:pPr>
            <a:r>
              <a:rPr lang="en-US" u="sng" dirty="0"/>
              <a:t>:</a:t>
            </a:r>
            <a:r>
              <a:rPr lang="en-US" b="1" u="sng" dirty="0"/>
              <a:t>PNG</a:t>
            </a:r>
            <a:r>
              <a:rPr lang="ar-EG" sz="2000" dirty="0"/>
              <a:t>ا</a:t>
            </a:r>
            <a:r>
              <a:rPr lang="ar-IQ" sz="2000" dirty="0"/>
              <a:t>ختصار </a:t>
            </a:r>
            <a:r>
              <a:rPr lang="en-US" sz="2000" dirty="0"/>
              <a:t>Portable Network Graphics </a:t>
            </a:r>
            <a:r>
              <a:rPr lang="ar-IQ" sz="2000" dirty="0"/>
              <a:t>وهو نوع جيد إبتكر خصيصا من أجل المواقع </a:t>
            </a:r>
            <a:r>
              <a:rPr lang="en-US" sz="2000" dirty="0"/>
              <a:t>Web </a:t>
            </a:r>
            <a:r>
              <a:rPr lang="ar-IQ" sz="2000" dirty="0"/>
              <a:t>ليهيمن علي النوعين السابقين فلديه أفضل مميزات النوعين السابقين و أقل عيوب عنهم أيضا فمميزاته هي الشفافيه </a:t>
            </a:r>
            <a:r>
              <a:rPr lang="en-US" sz="2000" dirty="0"/>
              <a:t>Transparent </a:t>
            </a:r>
            <a:r>
              <a:rPr lang="ar-IQ" sz="2000" dirty="0"/>
              <a:t>و ألوان ذات درجة وضوح عاليه</a:t>
            </a:r>
            <a:r>
              <a:rPr lang="ar-EG" u="sng" dirty="0"/>
              <a:t> </a:t>
            </a:r>
          </a:p>
          <a:p>
            <a:pPr marL="342900" indent="-342900" algn="r" rtl="1">
              <a:buFont typeface="Wingdings" panose="05000000000000000000" pitchFamily="2" charset="2"/>
              <a:buChar char="v"/>
            </a:pPr>
            <a:r>
              <a:rPr lang="en-US" b="1" u="sng" dirty="0"/>
              <a:t>PMP</a:t>
            </a:r>
            <a:r>
              <a:rPr lang="ar-EG" u="sng" dirty="0"/>
              <a:t>:</a:t>
            </a:r>
            <a:r>
              <a:rPr lang="ar-IQ" sz="2000" dirty="0"/>
              <a:t>يدعم الفوتوشوب هذا النسق بألوان تصل إلى 16 مليون لون</a:t>
            </a:r>
            <a:r>
              <a:rPr lang="ar-EG" sz="2000" dirty="0"/>
              <a:t> و هو ياخذ اكرة كبيرة مع عدم نقاء تام للصورة و التصميم</a:t>
            </a:r>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3474477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Harlow Solid Italic</vt:lpstr>
      <vt:lpstr>Wingdings</vt:lpstr>
      <vt:lpstr>1_Office Theme</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nashwa</dc:creator>
  <cp:lastModifiedBy>nashwa</cp:lastModifiedBy>
  <cp:revision>1</cp:revision>
  <dcterms:created xsi:type="dcterms:W3CDTF">2020-04-03T13:42:15Z</dcterms:created>
  <dcterms:modified xsi:type="dcterms:W3CDTF">2020-04-03T13:43:10Z</dcterms:modified>
</cp:coreProperties>
</file>