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78" r:id="rId3"/>
    <p:sldId id="280" r:id="rId4"/>
    <p:sldId id="27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B208C-EA0A-4E38-AECC-15B19B8B46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4B3295-496E-4094-A63B-8C29E460EB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60B2DB-4C33-4504-ACD5-6BEFE362BF78}"/>
              </a:ext>
            </a:extLst>
          </p:cNvPr>
          <p:cNvSpPr>
            <a:spLocks noGrp="1"/>
          </p:cNvSpPr>
          <p:nvPr>
            <p:ph type="dt" sz="half" idx="10"/>
          </p:nvPr>
        </p:nvSpPr>
        <p:spPr/>
        <p:txBody>
          <a:bodyPr/>
          <a:lstStyle/>
          <a:p>
            <a:fld id="{ADBFB64E-5114-435E-8695-AB346A7A8CF4}" type="datetime1">
              <a:rPr lang="en-US" smtClean="0"/>
              <a:t>3/28/2020</a:t>
            </a:fld>
            <a:endParaRPr lang="en-US"/>
          </a:p>
        </p:txBody>
      </p:sp>
      <p:sp>
        <p:nvSpPr>
          <p:cNvPr id="5" name="Footer Placeholder 4">
            <a:extLst>
              <a:ext uri="{FF2B5EF4-FFF2-40B4-BE49-F238E27FC236}">
                <a16:creationId xmlns:a16="http://schemas.microsoft.com/office/drawing/2014/main" id="{F2023DBD-5E51-40F6-BE02-25C8E374B3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AEB9BA-3F3B-49E4-A22C-BFED784ACC52}"/>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362651079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8E66-F024-45FC-BE35-03CC60C123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6967CA-1711-497A-A731-1F2496D317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1D7831-2FAD-403A-89BF-EC363C8A883F}"/>
              </a:ext>
            </a:extLst>
          </p:cNvPr>
          <p:cNvSpPr>
            <a:spLocks noGrp="1"/>
          </p:cNvSpPr>
          <p:nvPr>
            <p:ph type="dt" sz="half" idx="10"/>
          </p:nvPr>
        </p:nvSpPr>
        <p:spPr/>
        <p:txBody>
          <a:bodyPr/>
          <a:lstStyle/>
          <a:p>
            <a:fld id="{8C036813-4C87-41ED-95DE-A53EE940AC18}" type="datetime1">
              <a:rPr lang="en-US" smtClean="0"/>
              <a:t>3/28/2020</a:t>
            </a:fld>
            <a:endParaRPr lang="en-US"/>
          </a:p>
        </p:txBody>
      </p:sp>
      <p:sp>
        <p:nvSpPr>
          <p:cNvPr id="5" name="Footer Placeholder 4">
            <a:extLst>
              <a:ext uri="{FF2B5EF4-FFF2-40B4-BE49-F238E27FC236}">
                <a16:creationId xmlns:a16="http://schemas.microsoft.com/office/drawing/2014/main" id="{AF35A795-7E48-4FD8-9F19-E58596C4AB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70128-3425-41EC-9446-D373D05E3594}"/>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17363713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6DBBB5-9F39-491E-9227-E7A7936C1F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3E3AE-7F75-4683-9385-E6DAC563C4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7B02A-700E-4C11-9B9E-53A69A4184DB}"/>
              </a:ext>
            </a:extLst>
          </p:cNvPr>
          <p:cNvSpPr>
            <a:spLocks noGrp="1"/>
          </p:cNvSpPr>
          <p:nvPr>
            <p:ph type="dt" sz="half" idx="10"/>
          </p:nvPr>
        </p:nvSpPr>
        <p:spPr/>
        <p:txBody>
          <a:bodyPr/>
          <a:lstStyle/>
          <a:p>
            <a:fld id="{34BE5AE4-6AF7-4BB2-B8DD-3F1804223D03}" type="datetime1">
              <a:rPr lang="en-US" smtClean="0"/>
              <a:t>3/28/2020</a:t>
            </a:fld>
            <a:endParaRPr lang="en-US"/>
          </a:p>
        </p:txBody>
      </p:sp>
      <p:sp>
        <p:nvSpPr>
          <p:cNvPr id="5" name="Footer Placeholder 4">
            <a:extLst>
              <a:ext uri="{FF2B5EF4-FFF2-40B4-BE49-F238E27FC236}">
                <a16:creationId xmlns:a16="http://schemas.microsoft.com/office/drawing/2014/main" id="{11732A30-71EF-400D-B6F3-534B1F0DF5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3791-366B-40FF-9C37-FB2F9D58F379}"/>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80660459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5DF4-F9C6-47F7-BF6F-4C71849822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FE7FDB-4245-4B0B-9179-2181CE0CF7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6B437A-3EBC-4129-8CBE-AFB34D446CAA}"/>
              </a:ext>
            </a:extLst>
          </p:cNvPr>
          <p:cNvSpPr>
            <a:spLocks noGrp="1"/>
          </p:cNvSpPr>
          <p:nvPr>
            <p:ph type="dt" sz="half" idx="10"/>
          </p:nvPr>
        </p:nvSpPr>
        <p:spPr/>
        <p:txBody>
          <a:bodyPr/>
          <a:lstStyle/>
          <a:p>
            <a:fld id="{84A82ED5-793C-452B-B889-69BFE676D0F9}" type="datetime1">
              <a:rPr lang="en-US" smtClean="0"/>
              <a:t>3/28/2020</a:t>
            </a:fld>
            <a:endParaRPr lang="en-US"/>
          </a:p>
        </p:txBody>
      </p:sp>
      <p:sp>
        <p:nvSpPr>
          <p:cNvPr id="5" name="Footer Placeholder 4">
            <a:extLst>
              <a:ext uri="{FF2B5EF4-FFF2-40B4-BE49-F238E27FC236}">
                <a16:creationId xmlns:a16="http://schemas.microsoft.com/office/drawing/2014/main" id="{E494CAF4-0087-47B6-8C97-1518A29E1E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CB5D5D-CA3F-4F82-A444-C95CA0DE0011}"/>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92420610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93B7D-B752-43CF-9B73-3A3E34F561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028F5-4210-4820-9F77-E902ECFF67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DD3069-2F44-42D7-BC84-61A52F9D7BBA}"/>
              </a:ext>
            </a:extLst>
          </p:cNvPr>
          <p:cNvSpPr>
            <a:spLocks noGrp="1"/>
          </p:cNvSpPr>
          <p:nvPr>
            <p:ph type="dt" sz="half" idx="10"/>
          </p:nvPr>
        </p:nvSpPr>
        <p:spPr/>
        <p:txBody>
          <a:bodyPr/>
          <a:lstStyle/>
          <a:p>
            <a:fld id="{8FE89CDC-BEBE-420A-B2E9-26A09EB26A6F}" type="datetime1">
              <a:rPr lang="en-US" smtClean="0"/>
              <a:t>3/28/2020</a:t>
            </a:fld>
            <a:endParaRPr lang="en-US"/>
          </a:p>
        </p:txBody>
      </p:sp>
      <p:sp>
        <p:nvSpPr>
          <p:cNvPr id="5" name="Footer Placeholder 4">
            <a:extLst>
              <a:ext uri="{FF2B5EF4-FFF2-40B4-BE49-F238E27FC236}">
                <a16:creationId xmlns:a16="http://schemas.microsoft.com/office/drawing/2014/main" id="{E7447496-4134-4850-B9DA-9B16AA58F5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C0447C-1089-4BFD-83E4-F38DB057D3FF}"/>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196072332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E6CAD-E2D2-4B55-B398-E6B15067E0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F9D98A-6401-4C3E-AE58-581C8838A0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647458-9DC1-4DB2-AF4F-2502AE1D12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D855E-67E5-4A15-8EAB-FDD938F91708}"/>
              </a:ext>
            </a:extLst>
          </p:cNvPr>
          <p:cNvSpPr>
            <a:spLocks noGrp="1"/>
          </p:cNvSpPr>
          <p:nvPr>
            <p:ph type="dt" sz="half" idx="10"/>
          </p:nvPr>
        </p:nvSpPr>
        <p:spPr/>
        <p:txBody>
          <a:bodyPr/>
          <a:lstStyle/>
          <a:p>
            <a:fld id="{F9CCDF41-9936-4CF8-9E52-1EC9A224806E}" type="datetime1">
              <a:rPr lang="en-US" smtClean="0"/>
              <a:t>3/28/2020</a:t>
            </a:fld>
            <a:endParaRPr lang="en-US"/>
          </a:p>
        </p:txBody>
      </p:sp>
      <p:sp>
        <p:nvSpPr>
          <p:cNvPr id="6" name="Footer Placeholder 5">
            <a:extLst>
              <a:ext uri="{FF2B5EF4-FFF2-40B4-BE49-F238E27FC236}">
                <a16:creationId xmlns:a16="http://schemas.microsoft.com/office/drawing/2014/main" id="{6050AE5B-919A-420B-8EEB-7F1650DDF8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4E4AE4-9335-48F0-B602-1D1A252090BF}"/>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54755848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42925-D085-44EC-B964-170A0A3FEC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188276-8DE3-488B-99FA-5BD3471D68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995ABD-8B7B-4F98-8A38-C33E1A64B8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4B8E2C-68D2-41D9-ACE6-29CDB163E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E7B6DB-29EC-4F4D-906C-03845282E5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CFE777-A5CF-4E5A-8286-989392A0D7D9}"/>
              </a:ext>
            </a:extLst>
          </p:cNvPr>
          <p:cNvSpPr>
            <a:spLocks noGrp="1"/>
          </p:cNvSpPr>
          <p:nvPr>
            <p:ph type="dt" sz="half" idx="10"/>
          </p:nvPr>
        </p:nvSpPr>
        <p:spPr/>
        <p:txBody>
          <a:bodyPr/>
          <a:lstStyle/>
          <a:p>
            <a:fld id="{FEEB4862-AA4D-41A7-A35D-14C2820B8BEC}" type="datetime1">
              <a:rPr lang="en-US" smtClean="0"/>
              <a:t>3/28/2020</a:t>
            </a:fld>
            <a:endParaRPr lang="en-US"/>
          </a:p>
        </p:txBody>
      </p:sp>
      <p:sp>
        <p:nvSpPr>
          <p:cNvPr id="8" name="Footer Placeholder 7">
            <a:extLst>
              <a:ext uri="{FF2B5EF4-FFF2-40B4-BE49-F238E27FC236}">
                <a16:creationId xmlns:a16="http://schemas.microsoft.com/office/drawing/2014/main" id="{4B561D9A-4EB3-4555-A1F0-3BD3635AF9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F43E9A-B216-4D66-97D5-8FFBB8AB7CDE}"/>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38045934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3B037-3F75-4035-A895-97D4CC4AB3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8F43E6-B52A-470B-BEC0-0782F3B4D245}"/>
              </a:ext>
            </a:extLst>
          </p:cNvPr>
          <p:cNvSpPr>
            <a:spLocks noGrp="1"/>
          </p:cNvSpPr>
          <p:nvPr>
            <p:ph type="dt" sz="half" idx="10"/>
          </p:nvPr>
        </p:nvSpPr>
        <p:spPr/>
        <p:txBody>
          <a:bodyPr/>
          <a:lstStyle/>
          <a:p>
            <a:fld id="{16F101F0-9677-4E86-A0AA-79D6BD7E1155}" type="datetime1">
              <a:rPr lang="en-US" smtClean="0"/>
              <a:t>3/28/2020</a:t>
            </a:fld>
            <a:endParaRPr lang="en-US"/>
          </a:p>
        </p:txBody>
      </p:sp>
      <p:sp>
        <p:nvSpPr>
          <p:cNvPr id="4" name="Footer Placeholder 3">
            <a:extLst>
              <a:ext uri="{FF2B5EF4-FFF2-40B4-BE49-F238E27FC236}">
                <a16:creationId xmlns:a16="http://schemas.microsoft.com/office/drawing/2014/main" id="{80230B69-7603-478B-8C10-F56A0AC951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D005FE-DBCE-4174-8960-D4D52647FB8D}"/>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411398446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4450DA-B1DF-4851-A164-54E659EFB536}"/>
              </a:ext>
            </a:extLst>
          </p:cNvPr>
          <p:cNvSpPr>
            <a:spLocks noGrp="1"/>
          </p:cNvSpPr>
          <p:nvPr>
            <p:ph type="dt" sz="half" idx="10"/>
          </p:nvPr>
        </p:nvSpPr>
        <p:spPr/>
        <p:txBody>
          <a:bodyPr/>
          <a:lstStyle/>
          <a:p>
            <a:fld id="{FD7E9B74-9C6F-42B0-9A2F-96A9797AE7D9}" type="datetime1">
              <a:rPr lang="en-US" smtClean="0"/>
              <a:t>3/28/2020</a:t>
            </a:fld>
            <a:endParaRPr lang="en-US"/>
          </a:p>
        </p:txBody>
      </p:sp>
      <p:sp>
        <p:nvSpPr>
          <p:cNvPr id="3" name="Footer Placeholder 2">
            <a:extLst>
              <a:ext uri="{FF2B5EF4-FFF2-40B4-BE49-F238E27FC236}">
                <a16:creationId xmlns:a16="http://schemas.microsoft.com/office/drawing/2014/main" id="{8669597C-C1AD-4AA2-B3FF-632386280D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503470-4B41-4544-B4F3-EA70E8A27658}"/>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85397671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09437-BD78-412D-B2CA-569F519204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C24B1E-0B21-4A8E-9749-5EE609709F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BABA9C-080E-493E-898C-01BE6FCBD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3470B5-D1B9-43A3-AA0A-5654F8364E67}"/>
              </a:ext>
            </a:extLst>
          </p:cNvPr>
          <p:cNvSpPr>
            <a:spLocks noGrp="1"/>
          </p:cNvSpPr>
          <p:nvPr>
            <p:ph type="dt" sz="half" idx="10"/>
          </p:nvPr>
        </p:nvSpPr>
        <p:spPr/>
        <p:txBody>
          <a:bodyPr/>
          <a:lstStyle/>
          <a:p>
            <a:fld id="{09F03BEB-A21A-4EEC-9BA1-8A98A0465F94}" type="datetime1">
              <a:rPr lang="en-US" smtClean="0"/>
              <a:t>3/28/2020</a:t>
            </a:fld>
            <a:endParaRPr lang="en-US"/>
          </a:p>
        </p:txBody>
      </p:sp>
      <p:sp>
        <p:nvSpPr>
          <p:cNvPr id="6" name="Footer Placeholder 5">
            <a:extLst>
              <a:ext uri="{FF2B5EF4-FFF2-40B4-BE49-F238E27FC236}">
                <a16:creationId xmlns:a16="http://schemas.microsoft.com/office/drawing/2014/main" id="{65F1D178-BE1F-4D0B-AEE7-508036E6F7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F8F903-AEC4-4B90-8D73-E76499753B9A}"/>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67455383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6E56-D76B-48B4-86E1-D2314C116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21FD4C-07F8-462F-A1AB-91EEDCDD6F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E4436A-08BC-4A6C-8B56-CC9EAEE02A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2E5F94-A988-4943-8745-34BCACB312D9}"/>
              </a:ext>
            </a:extLst>
          </p:cNvPr>
          <p:cNvSpPr>
            <a:spLocks noGrp="1"/>
          </p:cNvSpPr>
          <p:nvPr>
            <p:ph type="dt" sz="half" idx="10"/>
          </p:nvPr>
        </p:nvSpPr>
        <p:spPr/>
        <p:txBody>
          <a:bodyPr/>
          <a:lstStyle/>
          <a:p>
            <a:fld id="{A6EF70A8-CDBF-4541-BD95-0C1DAA2FA907}" type="datetime1">
              <a:rPr lang="en-US" smtClean="0"/>
              <a:t>3/28/2020</a:t>
            </a:fld>
            <a:endParaRPr lang="en-US"/>
          </a:p>
        </p:txBody>
      </p:sp>
      <p:sp>
        <p:nvSpPr>
          <p:cNvPr id="6" name="Footer Placeholder 5">
            <a:extLst>
              <a:ext uri="{FF2B5EF4-FFF2-40B4-BE49-F238E27FC236}">
                <a16:creationId xmlns:a16="http://schemas.microsoft.com/office/drawing/2014/main" id="{86836D49-82FA-46AF-811A-851C20C6C5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1B169E-F5FE-4FDE-9C66-F78B0FD047B1}"/>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176312630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0000"/>
            </a:gs>
            <a:gs pos="50000">
              <a:srgbClr val="00B050">
                <a:alpha val="50000"/>
                <a:lumMod val="50000"/>
                <a:lumOff val="50000"/>
              </a:srgbClr>
            </a:gs>
            <a:gs pos="100000">
              <a:srgbClr val="0070C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73C636-2F3C-42D4-A574-8E17C94504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F0C6D1-4048-4DF8-B7A8-3FDF8BF705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ECBE4E-D35A-47E4-9D66-4571599F8D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85112-B234-4938-8FBD-AC1806D3452D}" type="datetime1">
              <a:rPr lang="en-US" smtClean="0"/>
              <a:t>3/28/2020</a:t>
            </a:fld>
            <a:endParaRPr lang="en-US"/>
          </a:p>
        </p:txBody>
      </p:sp>
      <p:sp>
        <p:nvSpPr>
          <p:cNvPr id="5" name="Footer Placeholder 4">
            <a:extLst>
              <a:ext uri="{FF2B5EF4-FFF2-40B4-BE49-F238E27FC236}">
                <a16:creationId xmlns:a16="http://schemas.microsoft.com/office/drawing/2014/main" id="{323D67D0-6753-4894-A760-D24D07E019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08D0F89-5F51-477A-9426-29787CF2BA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9A695-13AB-4A46-A825-148792787F1C}" type="slidenum">
              <a:rPr lang="en-US" smtClean="0"/>
              <a:t>‹#›</a:t>
            </a:fld>
            <a:endParaRPr lang="en-US"/>
          </a:p>
        </p:txBody>
      </p:sp>
    </p:spTree>
    <p:extLst>
      <p:ext uri="{BB962C8B-B14F-4D97-AF65-F5344CB8AC3E}">
        <p14:creationId xmlns:p14="http://schemas.microsoft.com/office/powerpoint/2010/main" val="3343194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lstStyle/>
          <a:p>
            <a:endParaRPr lang="ar-EG" dirty="0"/>
          </a:p>
          <a:p>
            <a:endParaRPr lang="ar-EG" dirty="0"/>
          </a:p>
          <a:p>
            <a:endParaRPr lang="ar-EG" dirty="0"/>
          </a:p>
          <a:p>
            <a:pPr lvl="0"/>
            <a:r>
              <a:rPr lang="ar-EG" sz="7200" b="1" dirty="0">
                <a:solidFill>
                  <a:prstClr val="black"/>
                </a:solidFill>
              </a:rPr>
              <a:t>المحاضرة السادسة</a:t>
            </a:r>
          </a:p>
          <a:p>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169878523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46326"/>
            <a:ext cx="11430000" cy="4572000"/>
          </a:xfrm>
        </p:spPr>
        <p:txBody>
          <a:bodyPr>
            <a:normAutofit/>
          </a:bodyPr>
          <a:lstStyle/>
          <a:p>
            <a:pPr lvl="0"/>
            <a:r>
              <a:rPr lang="ar-EG" sz="3200" b="1" u="sng" dirty="0">
                <a:solidFill>
                  <a:prstClr val="black"/>
                </a:solidFill>
                <a:cs typeface="Times New Roman" panose="02020603050405020304" pitchFamily="18" charset="0"/>
              </a:rPr>
              <a:t>اهم المفاهيم اللونية و العلاقات اللونية</a:t>
            </a:r>
          </a:p>
          <a:p>
            <a:pPr lvl="0" algn="r" rtl="1"/>
            <a:r>
              <a:rPr lang="ar-IQ" sz="2000" dirty="0"/>
              <a:t>تتشكل الصور والرسومات من نقاط صغيرة ملونة تسمى وحدة الصورة البكسل</a:t>
            </a:r>
            <a:r>
              <a:rPr lang="ar-EG" sz="2000" dirty="0"/>
              <a:t> (</a:t>
            </a:r>
            <a:r>
              <a:rPr lang="en-US" sz="2000" dirty="0"/>
              <a:t>Pixel</a:t>
            </a:r>
            <a:r>
              <a:rPr lang="ar-EG" sz="2000" dirty="0"/>
              <a:t>)</a:t>
            </a:r>
            <a:r>
              <a:rPr lang="en-US" sz="2000" dirty="0"/>
              <a:t> </a:t>
            </a:r>
            <a:r>
              <a:rPr lang="ar-IQ" sz="2000" dirty="0"/>
              <a:t>مرتبة عمودياً وأفقياً</a:t>
            </a:r>
            <a:r>
              <a:rPr lang="ar-EG" sz="2000" dirty="0"/>
              <a:t> و البكسل هو مجموعة من النقاط الدقيقة الملونة المنتشرة بصورة منتظمة تدعى كل ثلاث نقاط بالبيكسل.الميجابكسل</a:t>
            </a:r>
            <a:r>
              <a:rPr lang="en-US" sz="2000" dirty="0"/>
              <a:t>(Megapixel)</a:t>
            </a:r>
            <a:r>
              <a:rPr lang="ar-EG" sz="2000" dirty="0"/>
              <a:t> هو مليون بيكسل.</a:t>
            </a:r>
            <a:r>
              <a:rPr lang="ar-IQ" sz="2000" dirty="0"/>
              <a:t> كلما زاد عدد وحدات البكسل في البوصة، زادت دقة الوضوح</a:t>
            </a:r>
            <a:r>
              <a:rPr lang="ar-EG" sz="2000" dirty="0"/>
              <a:t>و زاد حجم الملف</a:t>
            </a:r>
            <a:r>
              <a:rPr lang="ar-IQ" sz="2000" dirty="0"/>
              <a:t>.</a:t>
            </a:r>
            <a:r>
              <a:rPr lang="ar-EG" sz="2000" dirty="0"/>
              <a:t> </a:t>
            </a:r>
            <a:endParaRPr lang="en-US" sz="2000" dirty="0"/>
          </a:p>
          <a:p>
            <a:pPr marL="342900" indent="-342900" algn="r" rtl="1">
              <a:buFont typeface="Wingdings" panose="05000000000000000000" pitchFamily="2" charset="2"/>
              <a:buChar char="v"/>
            </a:pPr>
            <a:r>
              <a:rPr lang="ar-EG" dirty="0"/>
              <a:t> </a:t>
            </a:r>
            <a:r>
              <a:rPr lang="ar-EG" u="sng" dirty="0"/>
              <a:t>مفهوم اللون:</a:t>
            </a:r>
            <a:r>
              <a:rPr lang="ar-IQ" sz="2000" dirty="0"/>
              <a:t>اللون هو إحساس تعكسه لنا العين نتيجةً لتحليل الضوء الأبيض، وهو صفة وأثر ينتج من شبكية العين فتقوم بتحليل ثلاثي اللون لمن يشاهده</a:t>
            </a:r>
            <a:r>
              <a:rPr lang="ar-EG" sz="2000" dirty="0"/>
              <a:t> </a:t>
            </a:r>
            <a:r>
              <a:rPr lang="ar-IQ" sz="2000" dirty="0"/>
              <a:t>سواء كان لون صبغي أو ضوئي</a:t>
            </a:r>
            <a:endParaRPr lang="ar-EG" sz="2000" u="sng" dirty="0"/>
          </a:p>
          <a:p>
            <a:pPr marL="342900" indent="-342900" algn="r" rtl="1">
              <a:buFont typeface="Wingdings" panose="05000000000000000000" pitchFamily="2" charset="2"/>
              <a:buChar char="v"/>
            </a:pPr>
            <a:r>
              <a:rPr lang="ar-EG" u="sng" dirty="0"/>
              <a:t>صفة او كنة اللون:</a:t>
            </a:r>
            <a:r>
              <a:rPr lang="ar-IQ" sz="2000" dirty="0"/>
              <a:t>هو الصفة التى تف</a:t>
            </a:r>
            <a:r>
              <a:rPr lang="ar-EG" sz="2000" dirty="0"/>
              <a:t>ر</a:t>
            </a:r>
            <a:r>
              <a:rPr lang="ar-IQ" sz="2000" dirty="0"/>
              <a:t>ق بين لون وآخر وتشير أسماء الالوان الى</a:t>
            </a:r>
            <a:r>
              <a:rPr lang="ar-EG" sz="2000" dirty="0"/>
              <a:t> ذلك</a:t>
            </a:r>
            <a:r>
              <a:rPr lang="ar-IQ" sz="2000" dirty="0"/>
              <a:t>. ويمكننا ان نغير في كنة </a:t>
            </a:r>
            <a:r>
              <a:rPr lang="ar-EG" sz="2000" dirty="0"/>
              <a:t>اللون </a:t>
            </a:r>
            <a:r>
              <a:rPr lang="ar-IQ" sz="2000" dirty="0"/>
              <a:t>بمزجه بلون آخر , فعلى سبيل المثال عند </a:t>
            </a:r>
            <a:r>
              <a:rPr lang="ar-EG" sz="2000" dirty="0"/>
              <a:t>م</a:t>
            </a:r>
            <a:r>
              <a:rPr lang="ar-IQ" sz="2000" dirty="0"/>
              <a:t>زج </a:t>
            </a:r>
            <a:r>
              <a:rPr lang="ar-EG" sz="2000" dirty="0"/>
              <a:t>الاحمر</a:t>
            </a:r>
            <a:r>
              <a:rPr lang="ar-IQ" sz="2000" dirty="0"/>
              <a:t> </a:t>
            </a:r>
            <a:r>
              <a:rPr lang="ar-EG" sz="2000" dirty="0"/>
              <a:t>بالاصفر ينتج برتقالي </a:t>
            </a:r>
            <a:r>
              <a:rPr lang="ar-IQ" sz="2000" dirty="0"/>
              <a:t>ويسمى هذا التغير في كنه اللون .</a:t>
            </a:r>
            <a:endParaRPr lang="ar-EG" u="sng" dirty="0"/>
          </a:p>
          <a:p>
            <a:pPr marL="342900" indent="-342900" algn="r" rtl="1">
              <a:buFont typeface="Wingdings" panose="05000000000000000000" pitchFamily="2" charset="2"/>
              <a:buChar char="v"/>
            </a:pPr>
            <a:r>
              <a:rPr lang="ar-EG" u="sng" dirty="0"/>
              <a:t> حدة او شدة اللون:</a:t>
            </a:r>
            <a:r>
              <a:rPr lang="ar-IQ" sz="2000" dirty="0"/>
              <a:t>أي نقاؤه أو تشبعه فبعض الألوان قوية مشبعة وبعضا ضعيف ممزوج , فالألوان النقية أكثر صفاء من الألوان المخلوطة التى تقترب من الرمادي</a:t>
            </a:r>
            <a:endParaRPr lang="ar-EG" u="sng" dirty="0"/>
          </a:p>
          <a:p>
            <a:pPr marL="342900" indent="-342900" algn="r" rtl="1">
              <a:buFont typeface="Wingdings" panose="05000000000000000000" pitchFamily="2" charset="2"/>
              <a:buChar char="v"/>
            </a:pPr>
            <a:r>
              <a:rPr lang="ar-EG" u="sng" dirty="0"/>
              <a:t>درجة اللون او قيمة اللون</a:t>
            </a:r>
            <a:r>
              <a:rPr lang="ar-EG" sz="2000" dirty="0"/>
              <a:t>:</a:t>
            </a:r>
            <a:r>
              <a:rPr lang="ar-IQ" sz="2000" dirty="0"/>
              <a:t> عتامة اللون أو استضاءته ونقصد بها قيمة اللون وتقدر بعتامته أي نقصد بها ان اللون فاتح أو غامق</a:t>
            </a:r>
            <a:r>
              <a:rPr lang="ar-IQ" dirty="0"/>
              <a:t>.</a:t>
            </a:r>
            <a:r>
              <a:rPr lang="ar-EG" dirty="0"/>
              <a:t> </a:t>
            </a:r>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393180523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normAutofit lnSpcReduction="10000"/>
          </a:bodyPr>
          <a:lstStyle/>
          <a:p>
            <a:pPr marL="342900" indent="-342900" algn="r" rtl="1">
              <a:buFont typeface="Wingdings" panose="05000000000000000000" pitchFamily="2" charset="2"/>
              <a:buChar char="v"/>
            </a:pPr>
            <a:r>
              <a:rPr lang="ar-EG" sz="2600" u="sng" dirty="0"/>
              <a:t> ادراك اللون:</a:t>
            </a:r>
            <a:r>
              <a:rPr lang="ar-IQ" sz="2200" dirty="0"/>
              <a:t>اللون من هذا المنطلق ليس صفة من صفات الأجسام وليس له أي حقيقة إلا بارتباطه بأعيننا التي تسمح بإدراكه وحسه بشرط وجود الضوء . فهو ظاهرة مرتبطة بعاملين أساسين هماالجهاز العصبي للكائنات الحية</a:t>
            </a:r>
            <a:r>
              <a:rPr lang="ar-EG" sz="2200" dirty="0"/>
              <a:t> و الضوء</a:t>
            </a:r>
            <a:r>
              <a:rPr lang="ar-IQ" sz="2200" dirty="0"/>
              <a:t> .</a:t>
            </a:r>
            <a:endParaRPr lang="en-US" u="sng" dirty="0"/>
          </a:p>
          <a:p>
            <a:pPr algn="r" rtl="1"/>
            <a:endParaRPr lang="ar-EG" u="sng" dirty="0"/>
          </a:p>
          <a:p>
            <a:pPr marL="342900" indent="-342900" algn="r" rtl="1">
              <a:buFont typeface="Wingdings" panose="05000000000000000000" pitchFamily="2" charset="2"/>
              <a:buChar char="v"/>
            </a:pPr>
            <a:r>
              <a:rPr lang="ar-EG" sz="2600" u="sng" dirty="0"/>
              <a:t>وحيد اللون (المونوكروم):</a:t>
            </a:r>
            <a:r>
              <a:rPr lang="ar-IQ" sz="2200" dirty="0"/>
              <a:t>الألوان المرتبطة بكنه واحد</a:t>
            </a:r>
            <a:r>
              <a:rPr lang="ar-EG" sz="2200" dirty="0"/>
              <a:t>ة اي </a:t>
            </a:r>
            <a:r>
              <a:rPr lang="ar-IQ" sz="2200" dirty="0"/>
              <a:t>لون ونستنبط منه أي عدد من الدرجات والشدة المختلفة وذلك بإضافة اللون الأبيض والأسود .</a:t>
            </a:r>
            <a:r>
              <a:rPr lang="ar-IQ" sz="2000" dirty="0"/>
              <a:t> </a:t>
            </a:r>
            <a:endParaRPr lang="ar-EG" sz="2000" dirty="0"/>
          </a:p>
          <a:p>
            <a:pPr algn="r" rtl="1"/>
            <a:endParaRPr lang="ar-EG" sz="2000" u="sng" dirty="0"/>
          </a:p>
          <a:p>
            <a:pPr marL="342900" indent="-342900" algn="r" rtl="1">
              <a:buFont typeface="Wingdings" panose="05000000000000000000" pitchFamily="2" charset="2"/>
              <a:buChar char="v"/>
            </a:pPr>
            <a:r>
              <a:rPr lang="ar-EG" sz="2600" u="sng" dirty="0"/>
              <a:t>المزيج الضوئي:</a:t>
            </a:r>
            <a:r>
              <a:rPr lang="ar-IQ" sz="2200" dirty="0"/>
              <a:t>هو اللون الناتج من وضع طبقة لونية فوق الأخرى أو وضع لون بجوار الآخر بدلامن مزجمهما معا على الورقة</a:t>
            </a:r>
            <a:endParaRPr lang="ar-EG" sz="2000" dirty="0"/>
          </a:p>
          <a:p>
            <a:pPr algn="r" rtl="1"/>
            <a:endParaRPr lang="ar-EG" u="sng" dirty="0"/>
          </a:p>
          <a:p>
            <a:pPr marL="342900" indent="-342900" algn="r" rtl="1">
              <a:buFont typeface="Wingdings" panose="05000000000000000000" pitchFamily="2" charset="2"/>
              <a:buChar char="v"/>
            </a:pPr>
            <a:r>
              <a:rPr lang="ar-EG" u="sng" dirty="0"/>
              <a:t>التناغم اللوني:</a:t>
            </a:r>
            <a:r>
              <a:rPr lang="ar-EG" dirty="0"/>
              <a:t> </a:t>
            </a:r>
            <a:r>
              <a:rPr lang="ar-EG" sz="2000" dirty="0"/>
              <a:t>هو مقدار درجة الضوء المنعكس على سطح معين .</a:t>
            </a:r>
          </a:p>
          <a:p>
            <a:pPr algn="r" rtl="1"/>
            <a:endParaRPr lang="ar-EG" u="sng" dirty="0"/>
          </a:p>
          <a:p>
            <a:pPr marL="342900" indent="-342900" algn="r" rtl="1">
              <a:buFont typeface="Wingdings" panose="05000000000000000000" pitchFamily="2" charset="2"/>
              <a:buChar char="v"/>
            </a:pPr>
            <a:r>
              <a:rPr lang="ar-EG" u="sng" dirty="0"/>
              <a:t>نغم اللون:</a:t>
            </a:r>
            <a:r>
              <a:rPr lang="ar-IQ" sz="2000" dirty="0"/>
              <a:t>هوالعلاقة بين الغامق والفاتح أو الدرجات المتفاوتة بين الغامق والفاتح للون الواحد.</a:t>
            </a:r>
            <a:endParaRPr lang="ar-IQ" dirty="0"/>
          </a:p>
          <a:p>
            <a:endParaRPr lang="en-US" u="sng"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62481027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normAutofit/>
          </a:bodyPr>
          <a:lstStyle/>
          <a:p>
            <a:pPr marL="342900" indent="-342900" algn="r" rtl="1">
              <a:buFont typeface="Wingdings" panose="05000000000000000000" pitchFamily="2" charset="2"/>
              <a:buChar char="v"/>
            </a:pPr>
            <a:r>
              <a:rPr lang="ar-EG" u="sng" dirty="0"/>
              <a:t>كثافة اللون:</a:t>
            </a:r>
            <a:r>
              <a:rPr lang="ar-IQ" sz="2000" dirty="0"/>
              <a:t>هي درجة نقاء أو شدة اللون وتتغير كثافة أي لون بحسب مزجة مع لون اخر.</a:t>
            </a:r>
            <a:endParaRPr lang="ar-EG" sz="600" dirty="0"/>
          </a:p>
          <a:p>
            <a:pPr marL="342900" indent="-342900" algn="r" rtl="1">
              <a:buFont typeface="Wingdings" panose="05000000000000000000" pitchFamily="2" charset="2"/>
              <a:buChar char="v"/>
            </a:pPr>
            <a:r>
              <a:rPr lang="ar-EG" u="sng" dirty="0"/>
              <a:t>التناسق اللوني (التناغم):</a:t>
            </a:r>
            <a:r>
              <a:rPr lang="ar-EG" sz="2000" dirty="0"/>
              <a:t>ا</a:t>
            </a:r>
            <a:r>
              <a:rPr lang="ar-IQ" sz="2000" dirty="0"/>
              <a:t>ن تناغم الألوان هو التناسق الذي ينتج عن تجاور هذه الألوان طبقا للمخططات اللونية أو النظم اللونية الشهيرة بداية من الألوان الأساسية والثانوية مرورا بنظريات التدرج اللونى للون الواحد وكذلك الدلالات الرمزية لتلك الألوان والتي تؤثر فسيولوجيا وسيكولوجيا على الإنسان</a:t>
            </a:r>
            <a:r>
              <a:rPr lang="ar-EG" u="sng" dirty="0"/>
              <a:t> </a:t>
            </a:r>
            <a:endParaRPr lang="ar-EG" sz="600" u="sng" dirty="0"/>
          </a:p>
          <a:p>
            <a:pPr marL="342900" indent="-342900" algn="r" rtl="1">
              <a:buFont typeface="Wingdings" panose="05000000000000000000" pitchFamily="2" charset="2"/>
              <a:buChar char="v"/>
            </a:pPr>
            <a:r>
              <a:rPr lang="ar-EG" u="sng" dirty="0"/>
              <a:t>التباين اللوني(التضاد):</a:t>
            </a:r>
            <a:r>
              <a:rPr lang="ar-IQ" sz="2000" dirty="0"/>
              <a:t>يعرّف مفهوم التضادّ اللونيّ بكونه الظاهرة التي تزيد من تمايز الألوان واختلافها عند مجاورتها لبعضها البعض، حيث تتزايد شدّة التباين فيما بينها مع زيادة الاختلاف في درجات الألوان</a:t>
            </a:r>
            <a:r>
              <a:rPr lang="ar-EG" sz="2000" dirty="0"/>
              <a:t> و له انواع </a:t>
            </a:r>
            <a:r>
              <a:rPr lang="ar-IQ" sz="2000" dirty="0"/>
              <a:t>التضادّ اللونيّ في القيمة</a:t>
            </a:r>
            <a:r>
              <a:rPr lang="ar-EG" sz="2000" dirty="0"/>
              <a:t> و </a:t>
            </a:r>
            <a:r>
              <a:rPr lang="ar-IQ" sz="2000" dirty="0"/>
              <a:t>التضادّ الضوئي في اللون</a:t>
            </a:r>
            <a:r>
              <a:rPr lang="ar-EG" sz="2000" dirty="0"/>
              <a:t> و التضاد اللوني في اللون</a:t>
            </a:r>
          </a:p>
          <a:p>
            <a:pPr marL="342900" indent="-342900" algn="r" rtl="1">
              <a:buFont typeface="Wingdings" panose="05000000000000000000" pitchFamily="2" charset="2"/>
              <a:buChar char="v"/>
            </a:pPr>
            <a:r>
              <a:rPr lang="ar-EG" u="sng" dirty="0"/>
              <a:t>الانسجام اللوني:</a:t>
            </a:r>
            <a:r>
              <a:rPr lang="ar-IQ" sz="2000" dirty="0"/>
              <a:t>تكون مجموعة من الالوان منسجمة عندما يكون في تركيبها لون مشترك ,) يكون </a:t>
            </a:r>
            <a:r>
              <a:rPr lang="ar-IQ" sz="2000" b="1" dirty="0"/>
              <a:t>الانسجام</a:t>
            </a:r>
            <a:r>
              <a:rPr lang="ar-IQ" sz="2000" dirty="0"/>
              <a:t> اكبر اذا كانت كمية اللون المشترك اكبر</a:t>
            </a:r>
            <a:endParaRPr lang="ar-EG" u="sng" dirty="0"/>
          </a:p>
          <a:p>
            <a:pPr marL="342900" indent="-342900" algn="r" rtl="1">
              <a:buFont typeface="Wingdings" panose="05000000000000000000" pitchFamily="2" charset="2"/>
              <a:buChar char="v"/>
            </a:pPr>
            <a:r>
              <a:rPr lang="ar-EG" u="sng" dirty="0"/>
              <a:t>التدرج اللوني:</a:t>
            </a:r>
            <a:r>
              <a:rPr lang="ar-IQ" sz="2000" dirty="0"/>
              <a:t>هو الذي يخلق لنا الإحساس بالتجسيم ... وما يميز علاقة التدرج اللوني هو امكانيه دمج علاقتين مع بعضهما</a:t>
            </a:r>
            <a:r>
              <a:rPr lang="ar-EG" sz="2000" dirty="0"/>
              <a:t> و له انواع هي </a:t>
            </a:r>
            <a:r>
              <a:rPr lang="ar-IQ" sz="2000" dirty="0"/>
              <a:t>التدرج اللوني الخطي</a:t>
            </a:r>
            <a:r>
              <a:rPr lang="ar-EG" sz="2000" dirty="0"/>
              <a:t> و </a:t>
            </a:r>
            <a:r>
              <a:rPr lang="ar-IQ" sz="2000" dirty="0"/>
              <a:t>التدرج اللوني القطري</a:t>
            </a:r>
            <a:r>
              <a:rPr lang="ar-EG" sz="2000" dirty="0"/>
              <a:t> و </a:t>
            </a:r>
            <a:r>
              <a:rPr lang="ar-IQ" sz="2000" dirty="0"/>
              <a:t>التدرج اللوني الحر</a:t>
            </a:r>
            <a:endParaRPr lang="en-US" u="sng"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226066687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529</Words>
  <Application>Microsoft Office PowerPoint</Application>
  <PresentationFormat>Widescreen</PresentationFormat>
  <Paragraphs>36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Harlow Solid Italic</vt:lpstr>
      <vt:lpstr>Wingdings</vt:lpstr>
      <vt:lpstr>1_Office Theme</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nashwa</dc:creator>
  <cp:lastModifiedBy>nashwa</cp:lastModifiedBy>
  <cp:revision>1</cp:revision>
  <dcterms:created xsi:type="dcterms:W3CDTF">2020-03-28T12:09:38Z</dcterms:created>
  <dcterms:modified xsi:type="dcterms:W3CDTF">2020-03-28T12:11:26Z</dcterms:modified>
</cp:coreProperties>
</file>