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13" r:id="rId3"/>
    <p:sldId id="314" r:id="rId4"/>
    <p:sldId id="315" r:id="rId5"/>
    <p:sldId id="30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208C-EA0A-4E38-AECC-15B19B8B4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B3295-496E-4094-A63B-8C29E460E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B2DB-4C33-4504-ACD5-6BEFE362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B64E-5114-435E-8695-AB346A7A8CF4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23DBD-5E51-40F6-BE02-25C8E374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B9BA-3F3B-49E4-A22C-BFED784AC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2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F8E66-F024-45FC-BE35-03CC60C1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967CA-1711-497A-A731-1F2496D31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D7831-2FAD-403A-89BF-EC363C8A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6813-4C87-41ED-95DE-A53EE940AC18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5A795-7E48-4FD8-9F19-E58596C4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70128-3425-41EC-9446-D373D05E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5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6DBBB5-9F39-491E-9227-E7A7936C1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3E3AE-7F75-4683-9385-E6DAC563C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7B02A-700E-4C11-9B9E-53A69A41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5AE4-6AF7-4BB2-B8DD-3F1804223D03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32A30-71EF-400D-B6F3-534B1F0D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3791-366B-40FF-9C37-FB2F9D58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3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5DF4-F9C6-47F7-BF6F-4C718498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E7FDB-4245-4B0B-9179-2181CE0CF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B437A-3EBC-4129-8CBE-AFB34D44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2ED5-793C-452B-B889-69BFE676D0F9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4CAF4-0087-47B6-8C97-1518A29E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5D5D-CA3F-4F82-A444-C95CA0DE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5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3B7D-B752-43CF-9B73-3A3E34F5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28F5-4210-4820-9F77-E902ECFF6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D3069-2F44-42D7-BC84-61A52F9D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9CDC-BEBE-420A-B2E9-26A09EB26A6F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47496-4134-4850-B9DA-9B16AA58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0447C-1089-4BFD-83E4-F38DB057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6CAD-E2D2-4B55-B398-E6B15067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D98A-6401-4C3E-AE58-581C8838A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47458-9DC1-4DB2-AF4F-2502AE1D1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D855E-67E5-4A15-8EAB-FDD938F9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DF41-9936-4CF8-9E52-1EC9A224806E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0AE5B-919A-420B-8EEB-7F1650DD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E4AE4-9335-48F0-B602-1D1A2520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2925-D085-44EC-B964-170A0A3F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88276-8DE3-488B-99FA-5BD3471D6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95ABD-8B7B-4F98-8A38-C33E1A64B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B8E2C-68D2-41D9-ACE6-29CDB163E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7B6DB-29EC-4F4D-906C-03845282E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FE777-A5CF-4E5A-8286-989392A0D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4862-AA4D-41A7-A35D-14C2820B8BEC}" type="datetime1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561D9A-4EB3-4555-A1F0-3BD3635A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F43E9A-B216-4D66-97D5-8FFBB8AB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9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B037-3F75-4035-A895-97D4CC4A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F43E6-B52A-470B-BEC0-0782F3B4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01F0-9677-4E86-A0AA-79D6BD7E1155}" type="datetime1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30B69-7603-478B-8C10-F56A0AC9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05FE-DBCE-4174-8960-D4D52647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4450DA-B1DF-4851-A164-54E659EF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9B74-9C6F-42B0-9A2F-96A9797AE7D9}" type="datetime1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9597C-C1AD-4AA2-B3FF-632386280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03470-4B41-4544-B4F3-EA70E8A2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0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09437-BD78-412D-B2CA-569F5192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24B1E-0B21-4A8E-9749-5EE60970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ABA9C-080E-493E-898C-01BE6FCBD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470B5-D1B9-43A3-AA0A-5654F836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BEB-A21A-4EEC-9BA1-8A98A0465F94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1D178-BE1F-4D0B-AEE7-508036E6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8F903-AEC4-4B90-8D73-E7649975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3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6E56-D76B-48B4-86E1-D2314C11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1FD4C-07F8-462F-A1AB-91EEDCDD6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4436A-08BC-4A6C-8B56-CC9EAEE02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E5F94-A988-4943-8745-34BCACB3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0A8-CDBF-4541-BD95-0C1DAA2FA907}" type="datetime1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36D49-82FA-46AF-811A-851C20C6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B169E-F5FE-4FDE-9C66-F78B0FD0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rgbClr val="00B050">
                <a:alpha val="50000"/>
                <a:lumMod val="50000"/>
                <a:lumOff val="50000"/>
              </a:srgbClr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73C636-2F3C-42D4-A574-8E17C945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0C6D1-4048-4DF8-B7A8-3FDF8BF70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CBE4E-D35A-47E4-9D66-4571599F8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5112-B234-4938-8FBD-AC1806D3452D}" type="datetime1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D67D0-6753-4894-A760-D24D07E01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D0F89-5F51-477A-9426-29787CF2B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A695-13AB-4A46-A825-148792787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endParaRPr lang="ar-EG" dirty="0"/>
          </a:p>
          <a:p>
            <a:endParaRPr lang="ar-EG" dirty="0"/>
          </a:p>
          <a:p>
            <a:endParaRPr lang="ar-EG" dirty="0"/>
          </a:p>
          <a:p>
            <a:endParaRPr lang="ar-EG" dirty="0"/>
          </a:p>
          <a:p>
            <a:pPr lvl="0"/>
            <a:r>
              <a:rPr lang="ar-EG" sz="7200" b="1" dirty="0">
                <a:solidFill>
                  <a:prstClr val="black"/>
                </a:solidFill>
              </a:rPr>
              <a:t>المحاضرة العاشرة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>
            <a:normAutofit/>
          </a:bodyPr>
          <a:lstStyle/>
          <a:p>
            <a:pPr marL="457200" lvl="0" indent="-457200" algn="r" rt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ar-EG" sz="2600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الاساس الفسيولوجي لإدراك الألوان:</a:t>
            </a:r>
            <a:r>
              <a:rPr lang="ar-IQ" dirty="0"/>
              <a:t> </a:t>
            </a:r>
            <a:r>
              <a:rPr lang="ar-IQ" sz="1600" dirty="0"/>
              <a:t>عند سقوط الضوء على جسم ما فأنه يمتص جزء من ذلك الضوء و يعكس المتبقي و ذلك الجزء هو الذي ينفذ الى عين الأنسان من خلال القرنية و هي الجزء الخارجي من العين ثم توجهه القرنية الى الحدقة لتحدد كمية الضوء التي تصل الى عدسة العين. و بدورها عدسة العين تركز الضوء داخل الشبكية بأتجاه طبقة الخلايا العصبية التي تقع في قاع العين</a:t>
            </a:r>
            <a:endParaRPr lang="en-US" sz="1600" dirty="0"/>
          </a:p>
          <a:p>
            <a:pPr lvl="0" algn="r" rtl="1">
              <a:lnSpc>
                <a:spcPct val="100000"/>
              </a:lnSpc>
              <a:spcBef>
                <a:spcPts val="0"/>
              </a:spcBef>
            </a:pPr>
            <a:r>
              <a:rPr lang="ar-IQ" sz="1600" dirty="0"/>
              <a:t>إن المناطق الدماغية التي تختص ب</a:t>
            </a:r>
            <a:r>
              <a:rPr lang="ar-EG" sz="1600" dirty="0"/>
              <a:t>ا</a:t>
            </a:r>
            <a:r>
              <a:rPr lang="ar-IQ" sz="1600" dirty="0"/>
              <a:t>دراك اللون متعددة أل</a:t>
            </a:r>
            <a:r>
              <a:rPr lang="ar-EG" sz="1600" dirty="0"/>
              <a:t>ا ا</a:t>
            </a:r>
            <a:r>
              <a:rPr lang="ar-IQ" sz="1600" dirty="0"/>
              <a:t>نها ترتبط بالنشاط المصاحب لها ومنها: </a:t>
            </a:r>
            <a:endParaRPr lang="ar-EG" sz="1600" dirty="0"/>
          </a:p>
          <a:p>
            <a:pPr lvl="0" algn="r" rtl="1">
              <a:lnSpc>
                <a:spcPct val="100000"/>
              </a:lnSpc>
              <a:spcBef>
                <a:spcPts val="0"/>
              </a:spcBef>
            </a:pPr>
            <a:r>
              <a:rPr lang="ar-EG" sz="1600" dirty="0"/>
              <a:t>1</a:t>
            </a:r>
            <a:r>
              <a:rPr lang="ar-IQ" sz="1600" dirty="0"/>
              <a:t>-</a:t>
            </a:r>
            <a:r>
              <a:rPr lang="ar-EG" sz="1600" dirty="0"/>
              <a:t> </a:t>
            </a:r>
            <a:r>
              <a:rPr lang="ar-IQ" sz="1600" dirty="0"/>
              <a:t>أن التعبير عن لون مرتبط بالموضوع المدرج يمثل نشاطاً للجزء البطني للقشرة الصدغية. </a:t>
            </a:r>
            <a:endParaRPr lang="ar-EG" sz="1600" dirty="0"/>
          </a:p>
          <a:p>
            <a:pPr lvl="0" algn="r" rtl="1">
              <a:lnSpc>
                <a:spcPct val="100000"/>
              </a:lnSpc>
              <a:spcBef>
                <a:spcPts val="0"/>
              </a:spcBef>
            </a:pPr>
            <a:r>
              <a:rPr lang="ar-IQ" sz="1600" dirty="0"/>
              <a:t>2 -</a:t>
            </a:r>
            <a:r>
              <a:rPr lang="ar-EG" sz="1600" dirty="0"/>
              <a:t> </a:t>
            </a:r>
            <a:r>
              <a:rPr lang="ar-IQ" sz="1600" dirty="0"/>
              <a:t>يتجلى دور الدماغ لتكوين الصورة البصرية من الناحية التشريحية في انقسام القشرة الدماغية البصرية إلى باحات </a:t>
            </a:r>
            <a:r>
              <a:rPr lang="en-US" sz="1600" dirty="0"/>
              <a:t>Areas </a:t>
            </a:r>
            <a:r>
              <a:rPr lang="ar-IQ" sz="1600" dirty="0"/>
              <a:t>قشرية متمايزة وهي الباحات التالية:</a:t>
            </a:r>
            <a:r>
              <a:rPr lang="ar-EG" sz="1600" dirty="0"/>
              <a:t> </a:t>
            </a:r>
            <a:r>
              <a:rPr lang="en-US" sz="1600" dirty="0"/>
              <a:t>V2 V3 V4 V5 </a:t>
            </a:r>
            <a:r>
              <a:rPr lang="ar-IQ" sz="1600" dirty="0"/>
              <a:t> </a:t>
            </a:r>
            <a:r>
              <a:rPr lang="en-US" sz="1600" dirty="0"/>
              <a:t>V1</a:t>
            </a:r>
            <a:r>
              <a:rPr lang="ar-IQ" sz="1600" dirty="0"/>
              <a:t>و</a:t>
            </a:r>
            <a:r>
              <a:rPr lang="ar-EG" sz="1600" dirty="0"/>
              <a:t>ا</a:t>
            </a:r>
            <a:r>
              <a:rPr lang="ar-IQ" sz="1600" dirty="0"/>
              <a:t>لى مناطق جزئية متخصصة ذات وظائف بصرية معينة. و أن العمل المشترك - القائم على التآزر والتنسيق و التكامل - للباحات المتمايزة و للمناطق المتخصصة يؤدي إلى تكوين صورة موحدة لشيء معين. - و تت</a:t>
            </a:r>
            <a:r>
              <a:rPr lang="ar-EG" sz="1600" dirty="0"/>
              <a:t>ا</a:t>
            </a:r>
            <a:r>
              <a:rPr lang="ar-IQ" sz="1600" dirty="0"/>
              <a:t>لف الباحة البصرية ا</a:t>
            </a:r>
            <a:r>
              <a:rPr lang="ar-EG" sz="1600" dirty="0"/>
              <a:t>لا</a:t>
            </a:r>
            <a:r>
              <a:rPr lang="ar-IQ" sz="1600" dirty="0"/>
              <a:t>ولية من طبقات من الخ</a:t>
            </a:r>
            <a:r>
              <a:rPr lang="ar-EG" sz="1600" dirty="0"/>
              <a:t>لا</a:t>
            </a:r>
            <a:r>
              <a:rPr lang="ar-IQ" sz="1600" dirty="0"/>
              <a:t>يا تحتوي الطبقات ال</a:t>
            </a:r>
            <a:r>
              <a:rPr lang="ar-EG" sz="1600" dirty="0"/>
              <a:t>ا</a:t>
            </a:r>
            <a:r>
              <a:rPr lang="ar-IQ" sz="1600" dirty="0"/>
              <a:t>ربع ال</a:t>
            </a:r>
            <a:r>
              <a:rPr lang="ar-EG" sz="1600" dirty="0"/>
              <a:t>ا</a:t>
            </a:r>
            <a:r>
              <a:rPr lang="ar-IQ" sz="1600" dirty="0"/>
              <a:t>ولى منها على خ</a:t>
            </a:r>
            <a:r>
              <a:rPr lang="ar-EG" sz="1600" dirty="0"/>
              <a:t>لايا</a:t>
            </a:r>
            <a:r>
              <a:rPr lang="ar-IQ" sz="1600" dirty="0"/>
              <a:t> صغيرة أما الطبقتان السفليتان فتحتويان على</a:t>
            </a:r>
            <a:r>
              <a:rPr lang="ar-EG" sz="1600" dirty="0"/>
              <a:t> خلايا كبيرة</a:t>
            </a:r>
            <a:endParaRPr lang="ar-EG" sz="1800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sz="14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sz="26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sz="26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sz="2600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27C006-B32A-4DBB-9382-B1695D80BD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662" y="4103667"/>
            <a:ext cx="3313216" cy="22508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D91DA8-DB45-401A-9BF8-19BAF97F6C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23" y="4103667"/>
            <a:ext cx="2935516" cy="227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0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>
            <a:normAutofit fontScale="92500" lnSpcReduction="20000"/>
          </a:bodyPr>
          <a:lstStyle/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النظريات المفسرة لادراك اللون: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1- 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نظرية يونغ – هيلمهولتز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:النظرية ثلاثية الرؤية للا لوان وهي تعالج كيفية تلقي المستقبلات الضوئية في شبكية العين للموجات الضوئية المكونة للطيف والتي تولد لدينا إحساساً نفسياً بالألوان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2- 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نظرية هيرنغ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: 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نظرية الخصم التي تهتم بكيفية التشفير العصبي ل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لا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لوان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3-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 نظرية لاد- ف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را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نكلين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:</a:t>
            </a:r>
            <a:r>
              <a:rPr lang="ar-IQ" dirty="0">
                <a:solidFill>
                  <a:prstClr val="black"/>
                </a:solidFill>
                <a:cs typeface="Times New Roman" panose="02020603050405020304" pitchFamily="18" charset="0"/>
              </a:rPr>
              <a:t> عن النمو التطوري للحساسية اللونية</a:t>
            </a:r>
            <a:endParaRPr lang="ar-EG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457200" lvl="0" indent="-457200" algn="r" rtl="1">
              <a:buFont typeface="Wingdings" panose="05000000000000000000" pitchFamily="2" charset="2"/>
              <a:buChar char="§"/>
            </a:pP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ثبات ادراك الالوان:</a:t>
            </a:r>
          </a:p>
          <a:p>
            <a:pPr lvl="0"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وهو القدرة على التعرف على الأشكال أو </a:t>
            </a:r>
            <a:r>
              <a:rPr 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Perceptual Constancy </a:t>
            </a:r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 إن مفهوم ثبات الإدراك الأشياء عند رؤيتها من وجهات نظر مختلفة أو مسافات مختلفة و في الأماكن المختلفة وبغض النظر عن الحجم أو الموقع أو الموضوع بطريقة ثابتة ولو كان مختلفاً للناظرين</a:t>
            </a:r>
          </a:p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تعليم و تعلم ادراك الالوان:</a:t>
            </a:r>
          </a:p>
          <a:p>
            <a:pPr algn="r" rtl="1"/>
            <a:r>
              <a:rPr lang="ar-IQ" dirty="0"/>
              <a:t>والإدراك ليس عملية شاملة نلاحظها عند كل الأطفال في نفس الشكل أو المضمون لأن</a:t>
            </a:r>
            <a:r>
              <a:rPr lang="ar-EG" dirty="0"/>
              <a:t> </a:t>
            </a:r>
            <a:r>
              <a:rPr lang="ar-IQ" dirty="0"/>
              <a:t>الإدراك يتصل بعمل الحواس المختلفة البصرية والشمية والسمعية واللمسية والذوقية فعندما تعمل</a:t>
            </a:r>
            <a:r>
              <a:rPr lang="ar-EG" dirty="0"/>
              <a:t> </a:t>
            </a:r>
            <a:r>
              <a:rPr lang="ar-IQ" dirty="0"/>
              <a:t>هذا الحواس تنتقل لكل طفل أحاسيس مختلفة فتتفاعل المثيرات الداخلية الفردية مع الخارجية</a:t>
            </a:r>
            <a:r>
              <a:rPr lang="ar-EG" dirty="0"/>
              <a:t> </a:t>
            </a:r>
            <a:r>
              <a:rPr lang="ar-IQ" dirty="0"/>
              <a:t>العامة لتشكل عند كل طفل إدراكاً خاصاً به.ا الاتصال بين الخلايا العصبية بوساطة الخبر</a:t>
            </a:r>
            <a:r>
              <a:rPr lang="ar-EG" dirty="0"/>
              <a:t>ا</a:t>
            </a:r>
            <a:r>
              <a:rPr lang="ar-IQ" dirty="0"/>
              <a:t>ت المكتسبة من التعلم</a:t>
            </a:r>
            <a:endParaRPr lang="en-US" dirty="0"/>
          </a:p>
          <a:p>
            <a:pPr algn="r" rtl="1"/>
            <a:endParaRPr lang="ar-EG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sz="20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marL="457200" lvl="0" indent="-457200" algn="r" rtl="1">
              <a:buFont typeface="Wingdings" panose="05000000000000000000" pitchFamily="2" charset="2"/>
              <a:buChar char="§"/>
            </a:pPr>
            <a:endParaRPr lang="ar-EG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0" algn="r" rtl="1"/>
            <a:endParaRPr lang="ar-EG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r" rt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8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>
            <a:normAutofit/>
          </a:bodyPr>
          <a:lstStyle/>
          <a:p>
            <a:pPr marL="342900" indent="-342900" algn="r" rtl="1">
              <a:buFont typeface="Wingdings" panose="05000000000000000000" pitchFamily="2" charset="2"/>
              <a:buChar char="§"/>
            </a:pP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نمو الادراك البصري و اللوني عند الطفل: </a:t>
            </a:r>
          </a:p>
          <a:p>
            <a:pPr algn="r" rtl="1"/>
            <a:r>
              <a:rPr lang="ar-EG" dirty="0"/>
              <a:t>1- </a:t>
            </a:r>
            <a:r>
              <a:rPr lang="ar-IQ" dirty="0"/>
              <a:t>مرحلة السلوك الحسي الحركي من الولادة إلى عمر سنتين</a:t>
            </a:r>
            <a:endParaRPr lang="ar-EG" dirty="0"/>
          </a:p>
          <a:p>
            <a:pPr algn="r" rtl="1"/>
            <a:r>
              <a:rPr lang="ar-EG" dirty="0"/>
              <a:t>2- </a:t>
            </a:r>
            <a:r>
              <a:rPr lang="ar-IQ" dirty="0"/>
              <a:t>مرحلة ما قبل إد</a:t>
            </a:r>
            <a:r>
              <a:rPr lang="ar-EG" dirty="0"/>
              <a:t>را</a:t>
            </a:r>
            <a:r>
              <a:rPr lang="ar-IQ" dirty="0"/>
              <a:t>ك المفاهيم أو المرحلة قبل العملية</a:t>
            </a:r>
            <a:r>
              <a:rPr lang="ar-EG" dirty="0"/>
              <a:t> (2-4 سنة)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3- </a:t>
            </a:r>
            <a:r>
              <a:rPr lang="ar-IQ" dirty="0"/>
              <a:t>مرحلة النمو الحدسي أو التخميني</a:t>
            </a:r>
            <a:r>
              <a:rPr lang="ar-EG" dirty="0"/>
              <a:t> (4-7 سنة)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4- </a:t>
            </a:r>
            <a:r>
              <a:rPr lang="ar-IQ" dirty="0"/>
              <a:t>مرحلة العمليات الحسية المباشرة</a:t>
            </a:r>
            <a:r>
              <a:rPr lang="ar-EG" dirty="0"/>
              <a:t> (7-12 سنة)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5-</a:t>
            </a:r>
            <a:r>
              <a:rPr lang="ar-IQ" dirty="0"/>
              <a:t> مرحلة العمليات الصورية</a:t>
            </a:r>
            <a:r>
              <a:rPr lang="ar-EG" dirty="0"/>
              <a:t> (12-15 سنة)</a:t>
            </a:r>
          </a:p>
          <a:p>
            <a:pPr marL="342900" indent="-342900" algn="r" rtl="1">
              <a:buFont typeface="Wingdings" panose="05000000000000000000" pitchFamily="2" charset="2"/>
              <a:buChar char="§"/>
            </a:pPr>
            <a:r>
              <a:rPr lang="ar-EG" b="1" u="sng" dirty="0">
                <a:solidFill>
                  <a:prstClr val="black"/>
                </a:solidFill>
                <a:cs typeface="Times New Roman" panose="02020603050405020304" pitchFamily="18" charset="0"/>
              </a:rPr>
              <a:t>مشكلات ادراك الالوان: 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1- العمى اللوني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2- </a:t>
            </a:r>
            <a:r>
              <a:rPr lang="ar-IQ" dirty="0"/>
              <a:t>العشى</a:t>
            </a:r>
            <a:r>
              <a:rPr lang="ar-EG" dirty="0"/>
              <a:t> الليلي</a:t>
            </a:r>
          </a:p>
          <a:p>
            <a:pPr algn="r" rtl="1"/>
            <a:r>
              <a:rPr lang="ar-EG" dirty="0">
                <a:solidFill>
                  <a:prstClr val="black"/>
                </a:solidFill>
                <a:cs typeface="Times New Roman" panose="02020603050405020304" pitchFamily="18" charset="0"/>
              </a:rPr>
              <a:t>3- </a:t>
            </a:r>
            <a:r>
              <a:rPr lang="ar-IQ" dirty="0"/>
              <a:t>متلازمة الرؤية اللونية</a:t>
            </a:r>
            <a:r>
              <a:rPr lang="ar-EG" dirty="0"/>
              <a:t> الناتجة عن التسمم باول اكسيد الكربون</a:t>
            </a:r>
          </a:p>
          <a:p>
            <a:pPr algn="r" rtl="1"/>
            <a:endParaRPr lang="ar-EG" b="1" u="sng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algn="r" rtl="1"/>
            <a:endParaRPr lang="ar-EG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arlow Solid Italic" panose="04030604020F02020D02" pitchFamily="82" charset="0"/>
                <a:ea typeface="+mn-ea"/>
                <a:cs typeface="+mn-cs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B9A695-13AB-4A46-A825-148792787F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2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D683-8F56-40F4-A4D5-18B6926D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351807"/>
            <a:ext cx="11430000" cy="1371600"/>
          </a:xfrm>
        </p:spPr>
        <p:txBody>
          <a:bodyPr/>
          <a:lstStyle/>
          <a:p>
            <a:pPr algn="l"/>
            <a:r>
              <a:rPr lang="en-US" dirty="0"/>
              <a:t>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F5724-74E0-4086-BA98-E9ED04F71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759578"/>
            <a:ext cx="11430000" cy="4572000"/>
          </a:xfrm>
        </p:spPr>
        <p:txBody>
          <a:bodyPr/>
          <a:lstStyle/>
          <a:p>
            <a:endParaRPr lang="ar-EG" b="1" dirty="0"/>
          </a:p>
          <a:p>
            <a:endParaRPr lang="ar-EG" b="1" dirty="0"/>
          </a:p>
          <a:p>
            <a:pPr lvl="0"/>
            <a:r>
              <a:rPr lang="ar-EG" sz="7200" b="1" dirty="0">
                <a:solidFill>
                  <a:prstClr val="black"/>
                </a:solidFill>
              </a:rPr>
              <a:t>وشكرا</a:t>
            </a:r>
            <a:endParaRPr lang="en-US" sz="7200" b="1" dirty="0">
              <a:solidFill>
                <a:prstClr val="black"/>
              </a:solidFill>
            </a:endParaRPr>
          </a:p>
          <a:p>
            <a:pPr lvl="0"/>
            <a:r>
              <a:rPr lang="ar-EG" sz="7200" b="1">
                <a:solidFill>
                  <a:prstClr val="black"/>
                </a:solidFill>
              </a:rPr>
              <a:t>وفقكم الله</a:t>
            </a:r>
            <a:endParaRPr lang="ar-EG" sz="7200" b="1" dirty="0">
              <a:solidFill>
                <a:prstClr val="black"/>
              </a:solidFill>
            </a:endParaRPr>
          </a:p>
          <a:p>
            <a:endParaRPr lang="ar-EG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C8649-D0BF-4400-A89A-BDF8A426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4114800" cy="365125"/>
          </a:xfrm>
        </p:spPr>
        <p:txBody>
          <a:bodyPr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EFD6D-E8F8-47CE-9342-2E6ECB13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A695-13AB-4A46-A825-148792787F1C}" type="slidenum">
              <a:rPr lang="en-US" smtClean="0"/>
              <a:t>5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95EFF3-BF99-4F6C-9667-F479E570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051" y="351807"/>
            <a:ext cx="2016623" cy="1371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DAFBF2-3D28-4B99-BB35-07F354277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57" y="351807"/>
            <a:ext cx="117889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2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511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Harlow Solid Italic</vt:lpstr>
      <vt:lpstr>Wingdings</vt:lpstr>
      <vt:lpstr>1_Office Theme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user</dc:creator>
  <cp:lastModifiedBy>user</cp:lastModifiedBy>
  <cp:revision>7</cp:revision>
  <dcterms:created xsi:type="dcterms:W3CDTF">2020-04-22T17:49:05Z</dcterms:created>
  <dcterms:modified xsi:type="dcterms:W3CDTF">2020-04-22T19:08:02Z</dcterms:modified>
</cp:coreProperties>
</file>