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2" r:id="rId3"/>
    <p:sldId id="304" r:id="rId4"/>
    <p:sldId id="314" r:id="rId5"/>
    <p:sldId id="306" r:id="rId6"/>
    <p:sldId id="305" r:id="rId7"/>
    <p:sldId id="303" r:id="rId8"/>
    <p:sldId id="302" r:id="rId9"/>
    <p:sldId id="301" r:id="rId10"/>
    <p:sldId id="300" r:id="rId11"/>
    <p:sldId id="298" r:id="rId12"/>
    <p:sldId id="315" r:id="rId13"/>
    <p:sldId id="299" r:id="rId14"/>
    <p:sldId id="316" r:id="rId15"/>
    <p:sldId id="317" r:id="rId16"/>
    <p:sldId id="318" r:id="rId17"/>
    <p:sldId id="319" r:id="rId18"/>
    <p:sldId id="320" r:id="rId19"/>
    <p:sldId id="321" r:id="rId20"/>
    <p:sldId id="296" r:id="rId21"/>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00" autoAdjust="0"/>
    <p:restoredTop sz="94660"/>
  </p:normalViewPr>
  <p:slideViewPr>
    <p:cSldViewPr snapToGrid="0">
      <p:cViewPr>
        <p:scale>
          <a:sx n="80" d="100"/>
          <a:sy n="80" d="100"/>
        </p:scale>
        <p:origin x="-552" y="-2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17/08/1441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2378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17/08/1441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498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17/08/1441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3309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17/08/1441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8569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t>17/08/1441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25176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t>17/08/1441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36740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t>17/08/1441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44382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t>17/08/1441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14297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t>17/08/1441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44678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17/08/1441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1461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17/08/1441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69663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t>17/08/1441</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t>‹#›</a:t>
            </a:fld>
            <a:endParaRPr lang="ar-EG"/>
          </a:p>
        </p:txBody>
      </p:sp>
    </p:spTree>
    <p:extLst>
      <p:ext uri="{BB962C8B-B14F-4D97-AF65-F5344CB8AC3E}">
        <p14:creationId xmlns:p14="http://schemas.microsoft.com/office/powerpoint/2010/main" val="2985828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5.wdp"/><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0.jpeg"/><Relationship Id="rId5" Type="http://schemas.microsoft.com/office/2007/relationships/hdphoto" Target="../media/hdphoto4.wdp"/><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7.wdp"/><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2.jpeg"/><Relationship Id="rId5" Type="http://schemas.microsoft.com/office/2007/relationships/hdphoto" Target="../media/hdphoto6.wdp"/><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28" y="0"/>
            <a:ext cx="13193962" cy="7253207"/>
          </a:xfrm>
          <a:prstGeom prst="rect">
            <a:avLst/>
          </a:prstGeom>
        </p:spPr>
      </p:pic>
      <p:sp>
        <p:nvSpPr>
          <p:cNvPr id="2" name="Title 1"/>
          <p:cNvSpPr>
            <a:spLocks noGrp="1"/>
          </p:cNvSpPr>
          <p:nvPr>
            <p:ph type="ctrTitle"/>
          </p:nvPr>
        </p:nvSpPr>
        <p:spPr>
          <a:xfrm>
            <a:off x="4313695" y="2802667"/>
            <a:ext cx="7878305" cy="2057113"/>
          </a:xfrm>
          <a:noFill/>
        </p:spPr>
        <p:txBody>
          <a:bodyPr>
            <a:normAutofit fontScale="90000"/>
          </a:bodyPr>
          <a:lstStyle/>
          <a:p>
            <a:pPr lvl="0" algn="r" fontAlgn="base">
              <a:lnSpc>
                <a:spcPct val="100000"/>
              </a:lnSpc>
              <a:spcBef>
                <a:spcPct val="20000"/>
              </a:spcBef>
              <a:spcAft>
                <a:spcPct val="0"/>
              </a:spcAft>
              <a:defRPr/>
            </a:pPr>
            <a:r>
              <a:rPr lang="ar-EG" sz="2000" b="1" dirty="0" smtClean="0">
                <a:solidFill>
                  <a:srgbClr val="2F2B20"/>
                </a:solidFill>
                <a:latin typeface="Calibri"/>
                <a:ea typeface="+mn-ea"/>
                <a:cs typeface="Arial"/>
              </a:rPr>
              <a:t/>
            </a:r>
            <a:br>
              <a:rPr lang="ar-EG" sz="2000" b="1" dirty="0" smtClean="0">
                <a:solidFill>
                  <a:srgbClr val="2F2B20"/>
                </a:solidFill>
                <a:latin typeface="Calibri"/>
                <a:ea typeface="+mn-ea"/>
                <a:cs typeface="Arial"/>
              </a:rPr>
            </a:br>
            <a:r>
              <a:rPr lang="ar-EG" sz="2000" b="1" dirty="0">
                <a:solidFill>
                  <a:srgbClr val="2F2B20"/>
                </a:solidFill>
                <a:latin typeface="Calibri"/>
                <a:ea typeface="+mn-ea"/>
                <a:cs typeface="Arial"/>
              </a:rPr>
              <a:t/>
            </a:r>
            <a:br>
              <a:rPr lang="ar-EG" sz="2000" b="1" dirty="0">
                <a:solidFill>
                  <a:srgbClr val="2F2B20"/>
                </a:solidFill>
                <a:latin typeface="Calibri"/>
                <a:ea typeface="+mn-ea"/>
                <a:cs typeface="Arial"/>
              </a:rPr>
            </a:br>
            <a:r>
              <a:rPr lang="ar-EG" sz="2000" b="1" dirty="0" smtClean="0">
                <a:solidFill>
                  <a:srgbClr val="2F2B20"/>
                </a:solidFill>
                <a:latin typeface="Calibri"/>
                <a:ea typeface="+mn-ea"/>
                <a:cs typeface="Arial"/>
              </a:rPr>
              <a:t/>
            </a:r>
            <a:br>
              <a:rPr lang="ar-EG" sz="2000" b="1" dirty="0" smtClean="0">
                <a:solidFill>
                  <a:srgbClr val="2F2B20"/>
                </a:solidFill>
                <a:latin typeface="Calibri"/>
                <a:ea typeface="+mn-ea"/>
                <a:cs typeface="Arial"/>
              </a:rPr>
            </a:br>
            <a:r>
              <a:rPr lang="ar-EG" sz="2000" b="1" dirty="0">
                <a:solidFill>
                  <a:srgbClr val="2F2B20"/>
                </a:solidFill>
                <a:latin typeface="Calibri"/>
                <a:ea typeface="+mn-ea"/>
                <a:cs typeface="Arial"/>
              </a:rPr>
              <a:t/>
            </a:r>
            <a:br>
              <a:rPr lang="ar-EG" sz="2000" b="1" dirty="0">
                <a:solidFill>
                  <a:srgbClr val="2F2B20"/>
                </a:solidFill>
                <a:latin typeface="Calibri"/>
                <a:ea typeface="+mn-ea"/>
                <a:cs typeface="Arial"/>
              </a:rPr>
            </a:br>
            <a:r>
              <a:rPr lang="ar-EG" sz="2000" b="1" dirty="0" smtClean="0">
                <a:solidFill>
                  <a:srgbClr val="2F2B20"/>
                </a:solidFill>
                <a:latin typeface="Calibri"/>
                <a:ea typeface="+mn-ea"/>
                <a:cs typeface="Arial"/>
              </a:rPr>
              <a:t/>
            </a:r>
            <a:br>
              <a:rPr lang="ar-EG" sz="2000" b="1" dirty="0" smtClean="0">
                <a:solidFill>
                  <a:srgbClr val="2F2B20"/>
                </a:solidFill>
                <a:latin typeface="Calibri"/>
                <a:ea typeface="+mn-ea"/>
                <a:cs typeface="Arial"/>
              </a:rPr>
            </a:br>
            <a:r>
              <a:rPr lang="ar-EG" sz="2200" b="1" dirty="0" smtClean="0">
                <a:solidFill>
                  <a:schemeClr val="accent2">
                    <a:lumMod val="60000"/>
                    <a:lumOff val="40000"/>
                  </a:schemeClr>
                </a:solidFill>
                <a:latin typeface="Calibri"/>
                <a:ea typeface="+mn-ea"/>
                <a:cs typeface="Arial"/>
              </a:rPr>
              <a:t>الماده </a:t>
            </a:r>
            <a:r>
              <a:rPr lang="ar-EG" sz="2200" b="1" dirty="0">
                <a:solidFill>
                  <a:schemeClr val="accent2">
                    <a:lumMod val="60000"/>
                    <a:lumOff val="40000"/>
                  </a:schemeClr>
                </a:solidFill>
                <a:latin typeface="Calibri"/>
                <a:ea typeface="+mn-ea"/>
                <a:cs typeface="Arial"/>
              </a:rPr>
              <a:t>/ </a:t>
            </a:r>
            <a:r>
              <a:rPr lang="ar-EG" sz="2000" b="1" dirty="0">
                <a:solidFill>
                  <a:srgbClr val="2F2B20"/>
                </a:solidFill>
                <a:latin typeface="Calibri"/>
                <a:ea typeface="+mn-ea"/>
                <a:cs typeface="Arial"/>
              </a:rPr>
              <a:t/>
            </a:r>
            <a:br>
              <a:rPr lang="ar-EG" sz="2000" b="1" dirty="0">
                <a:solidFill>
                  <a:srgbClr val="2F2B20"/>
                </a:solidFill>
                <a:latin typeface="Calibri"/>
                <a:ea typeface="+mn-ea"/>
                <a:cs typeface="Arial"/>
              </a:rPr>
            </a:br>
            <a:r>
              <a:rPr lang="ar-EG" sz="2000" b="1" dirty="0">
                <a:solidFill>
                  <a:srgbClr val="2F2B20"/>
                </a:solidFill>
                <a:latin typeface="Calibri"/>
                <a:ea typeface="+mn-ea"/>
                <a:cs typeface="Arial"/>
              </a:rPr>
              <a:t>         </a:t>
            </a:r>
            <a:r>
              <a:rPr lang="ar-EG" sz="2000" b="1" dirty="0" smtClean="0">
                <a:solidFill>
                  <a:schemeClr val="bg1"/>
                </a:solidFill>
                <a:latin typeface="Calibri"/>
                <a:ea typeface="+mn-ea"/>
                <a:cs typeface="Arial"/>
              </a:rPr>
              <a:t>كيمياء الالياف</a:t>
            </a:r>
            <a:r>
              <a:rPr lang="ar-EG" sz="2000" b="1" dirty="0">
                <a:solidFill>
                  <a:schemeClr val="bg1"/>
                </a:solidFill>
                <a:latin typeface="Calibri"/>
                <a:ea typeface="+mn-ea"/>
                <a:cs typeface="Arial"/>
              </a:rPr>
              <a:t/>
            </a:r>
            <a:br>
              <a:rPr lang="ar-EG" sz="2000" b="1" dirty="0">
                <a:solidFill>
                  <a:schemeClr val="bg1"/>
                </a:solidFill>
                <a:latin typeface="Calibri"/>
                <a:ea typeface="+mn-ea"/>
                <a:cs typeface="Arial"/>
              </a:rPr>
            </a:br>
            <a:r>
              <a:rPr lang="ar-EG" sz="2200" b="1" dirty="0">
                <a:solidFill>
                  <a:schemeClr val="accent2">
                    <a:lumMod val="60000"/>
                    <a:lumOff val="40000"/>
                  </a:schemeClr>
                </a:solidFill>
                <a:latin typeface="Calibri"/>
                <a:ea typeface="+mn-ea"/>
                <a:cs typeface="Arial"/>
              </a:rPr>
              <a:t>الفرقة / </a:t>
            </a:r>
            <a:r>
              <a:rPr lang="ar-EG" sz="2000" b="1" dirty="0">
                <a:solidFill>
                  <a:srgbClr val="2F2B20"/>
                </a:solidFill>
                <a:latin typeface="Calibri"/>
                <a:ea typeface="+mn-ea"/>
                <a:cs typeface="Arial"/>
              </a:rPr>
              <a:t/>
            </a:r>
            <a:br>
              <a:rPr lang="ar-EG" sz="2000" b="1" dirty="0">
                <a:solidFill>
                  <a:srgbClr val="2F2B20"/>
                </a:solidFill>
                <a:latin typeface="Calibri"/>
                <a:ea typeface="+mn-ea"/>
                <a:cs typeface="Arial"/>
              </a:rPr>
            </a:br>
            <a:r>
              <a:rPr lang="ar-EG" sz="2000" b="1" dirty="0">
                <a:solidFill>
                  <a:srgbClr val="2F2B20"/>
                </a:solidFill>
                <a:latin typeface="Calibri"/>
                <a:ea typeface="+mn-ea"/>
                <a:cs typeface="Arial"/>
              </a:rPr>
              <a:t>        </a:t>
            </a:r>
            <a:r>
              <a:rPr lang="ar-EG" sz="2000" b="1" dirty="0" smtClean="0">
                <a:solidFill>
                  <a:schemeClr val="bg1"/>
                </a:solidFill>
                <a:latin typeface="Calibri"/>
                <a:ea typeface="+mn-ea"/>
                <a:cs typeface="Arial"/>
              </a:rPr>
              <a:t>الاولى</a:t>
            </a:r>
            <a:r>
              <a:rPr lang="ar-EG" sz="2000" b="1" dirty="0">
                <a:solidFill>
                  <a:srgbClr val="9CBEBD">
                    <a:lumMod val="75000"/>
                  </a:srgbClr>
                </a:solidFill>
                <a:latin typeface="Calibri"/>
                <a:ea typeface="+mn-ea"/>
                <a:cs typeface="Arial"/>
              </a:rPr>
              <a:t/>
            </a:r>
            <a:br>
              <a:rPr lang="ar-EG" sz="2000" b="1" dirty="0">
                <a:solidFill>
                  <a:srgbClr val="9CBEBD">
                    <a:lumMod val="75000"/>
                  </a:srgbClr>
                </a:solidFill>
                <a:latin typeface="Calibri"/>
                <a:ea typeface="+mn-ea"/>
                <a:cs typeface="Arial"/>
              </a:rPr>
            </a:br>
            <a:r>
              <a:rPr lang="ar-EG" sz="2200" b="1" dirty="0">
                <a:solidFill>
                  <a:schemeClr val="accent2">
                    <a:lumMod val="60000"/>
                    <a:lumOff val="40000"/>
                  </a:schemeClr>
                </a:solidFill>
                <a:latin typeface="Calibri"/>
                <a:ea typeface="+mn-ea"/>
                <a:cs typeface="Arial"/>
              </a:rPr>
              <a:t>قسم /</a:t>
            </a:r>
            <a:r>
              <a:rPr lang="ar-EG" sz="2000" b="1" dirty="0">
                <a:solidFill>
                  <a:srgbClr val="2F2B20"/>
                </a:solidFill>
                <a:latin typeface="Calibri"/>
                <a:ea typeface="+mn-ea"/>
                <a:cs typeface="Arial"/>
              </a:rPr>
              <a:t/>
            </a:r>
            <a:br>
              <a:rPr lang="ar-EG" sz="2000" b="1" dirty="0">
                <a:solidFill>
                  <a:srgbClr val="2F2B20"/>
                </a:solidFill>
                <a:latin typeface="Calibri"/>
                <a:ea typeface="+mn-ea"/>
                <a:cs typeface="Arial"/>
              </a:rPr>
            </a:br>
            <a:r>
              <a:rPr lang="en-US" sz="2000" b="1" dirty="0">
                <a:solidFill>
                  <a:schemeClr val="bg1"/>
                </a:solidFill>
                <a:latin typeface="Calibri"/>
                <a:ea typeface="+mn-ea"/>
                <a:cs typeface="+mn-cs"/>
              </a:rPr>
              <a:t>.</a:t>
            </a:r>
            <a:r>
              <a:rPr lang="ar-EG" sz="2000" b="1" dirty="0">
                <a:solidFill>
                  <a:schemeClr val="bg1"/>
                </a:solidFill>
                <a:latin typeface="Calibri"/>
                <a:ea typeface="+mn-ea"/>
                <a:cs typeface="Arial"/>
              </a:rPr>
              <a:t>      </a:t>
            </a:r>
            <a:r>
              <a:rPr lang="ar-EG" sz="2000" b="1" dirty="0" smtClean="0">
                <a:solidFill>
                  <a:schemeClr val="bg1"/>
                </a:solidFill>
                <a:latin typeface="Calibri"/>
                <a:ea typeface="+mn-ea"/>
                <a:cs typeface="Arial"/>
              </a:rPr>
              <a:t>غزل ونسيج</a:t>
            </a:r>
            <a:r>
              <a:rPr lang="ar-EG" sz="2000" b="1" dirty="0">
                <a:solidFill>
                  <a:schemeClr val="bg1"/>
                </a:solidFill>
                <a:latin typeface="Calibri"/>
                <a:ea typeface="+mn-ea"/>
                <a:cs typeface="Arial"/>
              </a:rPr>
              <a:t/>
            </a:r>
            <a:br>
              <a:rPr lang="ar-EG" sz="2000" b="1" dirty="0">
                <a:solidFill>
                  <a:schemeClr val="bg1"/>
                </a:solidFill>
                <a:latin typeface="Calibri"/>
                <a:ea typeface="+mn-ea"/>
                <a:cs typeface="Arial"/>
              </a:rPr>
            </a:br>
            <a:r>
              <a:rPr lang="ar-EG" sz="2200" b="1" dirty="0">
                <a:solidFill>
                  <a:schemeClr val="accent2">
                    <a:lumMod val="60000"/>
                    <a:lumOff val="40000"/>
                  </a:schemeClr>
                </a:solidFill>
                <a:latin typeface="Calibri"/>
                <a:ea typeface="+mn-ea"/>
                <a:cs typeface="Arial"/>
              </a:rPr>
              <a:t>ميعاد المحاضره/</a:t>
            </a:r>
            <a:r>
              <a:rPr lang="ar-EG" sz="2000" b="1" dirty="0">
                <a:solidFill>
                  <a:srgbClr val="2F2B20"/>
                </a:solidFill>
                <a:latin typeface="Calibri"/>
                <a:ea typeface="+mn-ea"/>
                <a:cs typeface="Arial"/>
              </a:rPr>
              <a:t/>
            </a:r>
            <a:br>
              <a:rPr lang="ar-EG" sz="2000" b="1" dirty="0">
                <a:solidFill>
                  <a:srgbClr val="2F2B20"/>
                </a:solidFill>
                <a:latin typeface="Calibri"/>
                <a:ea typeface="+mn-ea"/>
                <a:cs typeface="Arial"/>
              </a:rPr>
            </a:br>
            <a:r>
              <a:rPr lang="ar-EG" sz="2000" b="1" dirty="0" smtClean="0">
                <a:solidFill>
                  <a:schemeClr val="bg1"/>
                </a:solidFill>
                <a:latin typeface="Calibri"/>
                <a:ea typeface="+mn-ea"/>
                <a:cs typeface="Arial"/>
              </a:rPr>
              <a:t>يوم السبت الموافق2020/4/11</a:t>
            </a:r>
            <a:endParaRPr lang="ar-EG" dirty="0">
              <a:solidFill>
                <a:schemeClr val="bg1"/>
              </a:solidFill>
            </a:endParaRPr>
          </a:p>
        </p:txBody>
      </p:sp>
      <p:sp>
        <p:nvSpPr>
          <p:cNvPr id="3" name="Subtitle 2"/>
          <p:cNvSpPr>
            <a:spLocks noGrp="1"/>
          </p:cNvSpPr>
          <p:nvPr>
            <p:ph type="subTitle" idx="1"/>
          </p:nvPr>
        </p:nvSpPr>
        <p:spPr>
          <a:xfrm>
            <a:off x="3627895" y="4731740"/>
            <a:ext cx="7878306" cy="1426575"/>
          </a:xfrm>
        </p:spPr>
        <p:txBody>
          <a:bodyPr/>
          <a:lstStyle/>
          <a:p>
            <a:pPr lvl="0" algn="r" rtl="0" fontAlgn="base">
              <a:lnSpc>
                <a:spcPct val="100000"/>
              </a:lnSpc>
              <a:spcBef>
                <a:spcPct val="20000"/>
              </a:spcBef>
              <a:spcAft>
                <a:spcPct val="0"/>
              </a:spcAft>
              <a:buClr>
                <a:srgbClr val="A9A57C"/>
              </a:buClr>
              <a:defRPr/>
            </a:pPr>
            <a:endParaRPr lang="ar-EG" sz="2000" b="1" dirty="0">
              <a:solidFill>
                <a:srgbClr val="9CBEBD">
                  <a:lumMod val="75000"/>
                </a:srgbClr>
              </a:solidFill>
            </a:endParaRPr>
          </a:p>
          <a:p>
            <a:pPr lvl="0" rtl="0" fontAlgn="base">
              <a:lnSpc>
                <a:spcPct val="100000"/>
              </a:lnSpc>
              <a:spcBef>
                <a:spcPct val="20000"/>
              </a:spcBef>
              <a:spcAft>
                <a:spcPct val="0"/>
              </a:spcAft>
              <a:buClr>
                <a:srgbClr val="A9A57C"/>
              </a:buClr>
              <a:defRPr/>
            </a:pPr>
            <a:r>
              <a:rPr lang="ar-EG" b="1" dirty="0">
                <a:solidFill>
                  <a:schemeClr val="accent4">
                    <a:lumMod val="60000"/>
                    <a:lumOff val="40000"/>
                  </a:schemeClr>
                </a:solidFill>
              </a:rPr>
              <a:t>استاذ الماده /</a:t>
            </a:r>
          </a:p>
          <a:p>
            <a:pPr lvl="0" rtl="0" fontAlgn="base">
              <a:lnSpc>
                <a:spcPct val="100000"/>
              </a:lnSpc>
              <a:spcBef>
                <a:spcPct val="20000"/>
              </a:spcBef>
              <a:spcAft>
                <a:spcPct val="0"/>
              </a:spcAft>
              <a:buClr>
                <a:srgbClr val="A9A57C"/>
              </a:buClr>
              <a:defRPr/>
            </a:pPr>
            <a:r>
              <a:rPr lang="ar-EG" sz="2000" b="1" dirty="0">
                <a:solidFill>
                  <a:schemeClr val="bg1"/>
                </a:solidFill>
              </a:rPr>
              <a:t>أ.د / حنان على </a:t>
            </a:r>
            <a:r>
              <a:rPr lang="ar-EG" sz="2000" b="1" dirty="0" smtClean="0">
                <a:solidFill>
                  <a:schemeClr val="bg1"/>
                </a:solidFill>
              </a:rPr>
              <a:t>عثمان</a:t>
            </a:r>
            <a:endParaRPr lang="en-US" sz="2000" b="1" dirty="0">
              <a:solidFill>
                <a:schemeClr val="bg1"/>
              </a:solidFill>
            </a:endParaRPr>
          </a:p>
        </p:txBody>
      </p:sp>
    </p:spTree>
    <p:extLst>
      <p:ext uri="{BB962C8B-B14F-4D97-AF65-F5344CB8AC3E}">
        <p14:creationId xmlns:p14="http://schemas.microsoft.com/office/powerpoint/2010/main" val="3593228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9542368" y="1005959"/>
            <a:ext cx="2337498" cy="400110"/>
          </a:xfrm>
          <a:prstGeom prst="rect">
            <a:avLst/>
          </a:prstGeom>
          <a:blipFill>
            <a:blip r:embed="rId3"/>
            <a:tile tx="0" ty="0" sx="100000" sy="100000" flip="none" algn="tl"/>
          </a:blipFill>
        </p:spPr>
        <p:txBody>
          <a:bodyPr wrap="none">
            <a:spAutoFit/>
          </a:bodyPr>
          <a:lstStyle/>
          <a:p>
            <a:r>
              <a:rPr lang="ar-EG" sz="2000" b="1" dirty="0">
                <a:solidFill>
                  <a:srgbClr val="C00000"/>
                </a:solidFill>
              </a:rPr>
              <a:t>الياف البولي اميد المحورة</a:t>
            </a:r>
            <a:endParaRPr lang="en-US" sz="2000" b="1" dirty="0">
              <a:solidFill>
                <a:srgbClr val="C00000"/>
              </a:solidFill>
            </a:endParaRPr>
          </a:p>
        </p:txBody>
      </p:sp>
      <p:sp>
        <p:nvSpPr>
          <p:cNvPr id="3" name="Rectangle 2"/>
          <p:cNvSpPr/>
          <p:nvPr/>
        </p:nvSpPr>
        <p:spPr>
          <a:xfrm>
            <a:off x="5783866" y="2061686"/>
            <a:ext cx="6096000" cy="3416320"/>
          </a:xfrm>
          <a:prstGeom prst="rect">
            <a:avLst/>
          </a:prstGeom>
        </p:spPr>
        <p:txBody>
          <a:bodyPr>
            <a:spAutoFit/>
          </a:bodyPr>
          <a:lstStyle/>
          <a:p>
            <a:r>
              <a:rPr lang="ar-EG" b="1" dirty="0">
                <a:solidFill>
                  <a:schemeClr val="accent1">
                    <a:lumMod val="75000"/>
                  </a:schemeClr>
                </a:solidFill>
              </a:rPr>
              <a:t>1- كييانا:</a:t>
            </a:r>
          </a:p>
          <a:p>
            <a:r>
              <a:rPr lang="ar-EG" dirty="0"/>
              <a:t>يمتاز هذا النوع من الالياف البولي اميد بمشابهة خواصه بخواص الحرير الطبيعي</a:t>
            </a:r>
            <a:r>
              <a:rPr lang="ar-EG" dirty="0" smtClean="0"/>
              <a:t>.</a:t>
            </a:r>
          </a:p>
          <a:p>
            <a:endParaRPr lang="ar-EG" dirty="0"/>
          </a:p>
          <a:p>
            <a:endParaRPr lang="ar-EG" dirty="0" smtClean="0"/>
          </a:p>
          <a:p>
            <a:endParaRPr lang="ar-EG" dirty="0"/>
          </a:p>
          <a:p>
            <a:endParaRPr lang="ar-EG" dirty="0" smtClean="0"/>
          </a:p>
          <a:p>
            <a:endParaRPr lang="ar-EG" dirty="0"/>
          </a:p>
          <a:p>
            <a:endParaRPr lang="ar-EG" dirty="0"/>
          </a:p>
          <a:p>
            <a:r>
              <a:rPr lang="ar-EG" b="1" dirty="0">
                <a:solidFill>
                  <a:schemeClr val="accent1">
                    <a:lumMod val="75000"/>
                  </a:schemeClr>
                </a:solidFill>
              </a:rPr>
              <a:t>2- نومكس</a:t>
            </a:r>
          </a:p>
          <a:p>
            <a:r>
              <a:rPr lang="ar-EG" dirty="0"/>
              <a:t> تمتاز هذه الالياف البولي اميد الاروماتية بمقاومتها لدرجات الحراره العالية و صعوبة قابليتها على الاشعال مقارنة بالالياف البولي اميد الاخري</a:t>
            </a:r>
            <a:r>
              <a:rPr lang="ar-EG" dirty="0" smtClean="0"/>
              <a:t>.</a:t>
            </a:r>
          </a:p>
          <a:p>
            <a:endParaRPr lang="ar-EG" dirty="0"/>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5257800" y="2862651"/>
            <a:ext cx="5107592" cy="1255965"/>
          </a:xfrm>
          <a:prstGeom prst="rect">
            <a:avLst/>
          </a:prstGeom>
        </p:spPr>
      </p:pic>
      <p:pic>
        <p:nvPicPr>
          <p:cNvPr id="6" name="Picture 5"/>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6631577" y="5231436"/>
            <a:ext cx="2360038" cy="1352647"/>
          </a:xfrm>
          <a:prstGeom prst="rect">
            <a:avLst/>
          </a:prstGeom>
        </p:spPr>
      </p:pic>
    </p:spTree>
    <p:extLst>
      <p:ext uri="{BB962C8B-B14F-4D97-AF65-F5344CB8AC3E}">
        <p14:creationId xmlns:p14="http://schemas.microsoft.com/office/powerpoint/2010/main" val="128300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9867798" y="1602403"/>
            <a:ext cx="2056973" cy="400110"/>
          </a:xfrm>
          <a:prstGeom prst="rect">
            <a:avLst/>
          </a:prstGeom>
          <a:blipFill>
            <a:blip r:embed="rId3"/>
            <a:tile tx="0" ty="0" sx="100000" sy="100000" flip="none" algn="tl"/>
          </a:blipFill>
        </p:spPr>
        <p:txBody>
          <a:bodyPr wrap="none">
            <a:spAutoFit/>
          </a:bodyPr>
          <a:lstStyle/>
          <a:p>
            <a:r>
              <a:rPr lang="ar-EG" sz="2000" b="1" dirty="0">
                <a:solidFill>
                  <a:srgbClr val="C00000"/>
                </a:solidFill>
              </a:rPr>
              <a:t>الياف النايلون المطاطه</a:t>
            </a:r>
            <a:endParaRPr lang="en-US" sz="2000" b="1" dirty="0">
              <a:solidFill>
                <a:srgbClr val="C00000"/>
              </a:solidFill>
            </a:endParaRPr>
          </a:p>
        </p:txBody>
      </p:sp>
      <p:sp>
        <p:nvSpPr>
          <p:cNvPr id="3" name="Rectangle 2"/>
          <p:cNvSpPr/>
          <p:nvPr/>
        </p:nvSpPr>
        <p:spPr>
          <a:xfrm>
            <a:off x="4533900" y="2296716"/>
            <a:ext cx="7390872" cy="3416320"/>
          </a:xfrm>
          <a:prstGeom prst="rect">
            <a:avLst/>
          </a:prstGeom>
          <a:blipFill>
            <a:blip r:embed="rId4"/>
            <a:tile tx="0" ty="0" sx="100000" sy="100000" flip="none" algn="tl"/>
          </a:blipFill>
        </p:spPr>
        <p:txBody>
          <a:bodyPr wrap="square">
            <a:spAutoFit/>
          </a:bodyPr>
          <a:lstStyle/>
          <a:p>
            <a:r>
              <a:rPr lang="ar-EG" dirty="0"/>
              <a:t>تتصف الياف النايلون بالتماثل الجزيئي للسلاسل الاميدية لخلوها من المجموعات الكبيره الجانبية و الي الثبات الوضعى للالياف بفضل الروابط الجانبية التي تربط المجموعات الاميدية على طول السلاسل بعضها بالبعض مثل الذرية الأضافية و الروابط الهيدروجينية و عند استبدال ذره الهيدروجين المرتبطة بذرة نيتروجين الاميد بمجموعات اخرى ذات نشاط كهربائي ضعيف مثل مجموعات الالكيل في بعض مجموعات الميد المتواجده على طول السلاسل فهذا يعمل على ابغعاد السلاسل المتجاوره بعضها عن البعض و اضعاف الروابط الجانبية بين المجموعات الاميدية المتجاوره و هذا يؤدي الى انكماش السلاسل في هذه الاجزاء بتاثير الجذب الذري بين المجموعات الاميدية المتواجده على طول السلاسل . وبذلك يمكن الحصول على هذا الاستبدال على الياف لها خاصية المطاطية بحيث اذا شدت استطالت و لكنها تنكمش ثانية عند ابطال الشد.</a:t>
            </a:r>
          </a:p>
          <a:p>
            <a:endParaRPr lang="ar-EG" dirty="0" smtClean="0"/>
          </a:p>
          <a:p>
            <a:r>
              <a:rPr lang="ar-EG" dirty="0" smtClean="0"/>
              <a:t>و </a:t>
            </a:r>
            <a:r>
              <a:rPr lang="ar-EG" dirty="0"/>
              <a:t>قد استفيد من هذه الخاصية لمركبات النايلون من الحصول على الياف على درجة عالية من المطاطية تستخدم فيكثير من الأغراض في صناعة النسيج.</a:t>
            </a:r>
          </a:p>
        </p:txBody>
      </p:sp>
    </p:spTree>
    <p:extLst>
      <p:ext uri="{BB962C8B-B14F-4D97-AF65-F5344CB8AC3E}">
        <p14:creationId xmlns:p14="http://schemas.microsoft.com/office/powerpoint/2010/main" val="2707355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8357496" y="1310759"/>
            <a:ext cx="3693640" cy="400110"/>
          </a:xfrm>
          <a:prstGeom prst="rect">
            <a:avLst/>
          </a:prstGeom>
          <a:blipFill>
            <a:blip r:embed="rId3"/>
            <a:tile tx="0" ty="0" sx="100000" sy="100000" flip="none" algn="tl"/>
          </a:blipFill>
        </p:spPr>
        <p:txBody>
          <a:bodyPr wrap="none">
            <a:spAutoFit/>
          </a:bodyPr>
          <a:lstStyle/>
          <a:p>
            <a:r>
              <a:rPr lang="ar-EG" sz="2000" b="1" dirty="0">
                <a:solidFill>
                  <a:srgbClr val="C00000"/>
                </a:solidFill>
              </a:rPr>
              <a:t>طرق الحصول على الياف النايلون المطاطه</a:t>
            </a:r>
            <a:endParaRPr lang="en-US" sz="2000" b="1" dirty="0">
              <a:solidFill>
                <a:srgbClr val="C00000"/>
              </a:solidFill>
            </a:endParaRPr>
          </a:p>
        </p:txBody>
      </p:sp>
      <p:sp>
        <p:nvSpPr>
          <p:cNvPr id="3" name="Rectangle 2"/>
          <p:cNvSpPr/>
          <p:nvPr/>
        </p:nvSpPr>
        <p:spPr>
          <a:xfrm>
            <a:off x="1685925" y="2016115"/>
            <a:ext cx="10365211" cy="4524315"/>
          </a:xfrm>
          <a:prstGeom prst="rect">
            <a:avLst/>
          </a:prstGeom>
        </p:spPr>
        <p:txBody>
          <a:bodyPr wrap="square">
            <a:spAutoFit/>
          </a:bodyPr>
          <a:lstStyle/>
          <a:p>
            <a:r>
              <a:rPr lang="ar-EG" dirty="0"/>
              <a:t>للحصول على هذا النوع من الالياف تعالج الياف النايلون قبل اجراء عملية السحب بمحلول الكحول الميثيل او محلول الفورمالدهيد.</a:t>
            </a:r>
          </a:p>
          <a:p>
            <a:r>
              <a:rPr lang="ar-EG" b="1" dirty="0">
                <a:solidFill>
                  <a:schemeClr val="accent1">
                    <a:lumMod val="75000"/>
                  </a:schemeClr>
                </a:solidFill>
              </a:rPr>
              <a:t>و يعلل تأثير محلول الفورمالدهيد بالتفاعلين التاليين:</a:t>
            </a:r>
          </a:p>
          <a:p>
            <a:r>
              <a:rPr lang="ar-EG" dirty="0"/>
              <a:t>1- تكوين روابط مثيلية بين </a:t>
            </a:r>
            <a:r>
              <a:rPr lang="ar-EG" dirty="0" smtClean="0"/>
              <a:t>السلاسل</a:t>
            </a:r>
          </a:p>
          <a:p>
            <a:endParaRPr lang="ar-EG" dirty="0"/>
          </a:p>
          <a:p>
            <a:endParaRPr lang="ar-EG" dirty="0" smtClean="0"/>
          </a:p>
          <a:p>
            <a:endParaRPr lang="ar-EG" dirty="0"/>
          </a:p>
          <a:p>
            <a:endParaRPr lang="ar-EG" dirty="0"/>
          </a:p>
          <a:p>
            <a:r>
              <a:rPr lang="ar-EG" dirty="0"/>
              <a:t>2- تكوين مركب ميتولي و تحول هذا المركب بتأثير الكحول المثيلي الي مجموعة ميثوكسي مثيل</a:t>
            </a:r>
            <a:r>
              <a:rPr lang="ar-EG" dirty="0" smtClean="0"/>
              <a:t>.</a:t>
            </a:r>
          </a:p>
          <a:p>
            <a:endParaRPr lang="ar-EG" dirty="0"/>
          </a:p>
          <a:p>
            <a:endParaRPr lang="ar-EG" dirty="0" smtClean="0"/>
          </a:p>
          <a:p>
            <a:endParaRPr lang="ar-EG" dirty="0"/>
          </a:p>
          <a:p>
            <a:endParaRPr lang="ar-EG" dirty="0"/>
          </a:p>
          <a:p>
            <a:r>
              <a:rPr lang="ar-EG" dirty="0"/>
              <a:t>و يعمل التفاعل الاول على ربط السلاسل الجزيئية بواسطة مجموعة المثيلين ببعضها البعض مما يؤدي الي زياده المسافة بين السلاسل في هذه الامكاكن اما التفاعل الثانبي فيؤدي تكوين المجموعة الميثوكسيلية الي تعطيل نشاط مجموعة الاميد و حدوث الازدحام الفراغي و هذين التفاعلين يؤديان الى ابعاد السلاسل بعضها عن بعض و اضعاف الروابط الجانبية التي تعمل على انكماش السلاسل في الاتجاه الطولى للالياف في هذه الاماكن.</a:t>
            </a: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4925430" y="2610755"/>
            <a:ext cx="4229100" cy="1257550"/>
          </a:xfrm>
          <a:prstGeom prst="rect">
            <a:avLst/>
          </a:prstGeom>
        </p:spPr>
      </p:pic>
      <p:pic>
        <p:nvPicPr>
          <p:cNvPr id="6" name="Picture 5"/>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100000"/>
                    </a14:imgEffect>
                  </a14:imgLayer>
                </a14:imgProps>
              </a:ext>
              <a:ext uri="{28A0092B-C50C-407E-A947-70E740481C1C}">
                <a14:useLocalDpi xmlns:a14="http://schemas.microsoft.com/office/drawing/2010/main" val="0"/>
              </a:ext>
            </a:extLst>
          </a:blip>
          <a:stretch>
            <a:fillRect/>
          </a:stretch>
        </p:blipFill>
        <p:spPr>
          <a:xfrm rot="16200000">
            <a:off x="7237174" y="2534027"/>
            <a:ext cx="670401" cy="4533897"/>
          </a:xfrm>
          <a:prstGeom prst="rect">
            <a:avLst/>
          </a:prstGeom>
        </p:spPr>
      </p:pic>
    </p:spTree>
    <p:extLst>
      <p:ext uri="{BB962C8B-B14F-4D97-AF65-F5344CB8AC3E}">
        <p14:creationId xmlns:p14="http://schemas.microsoft.com/office/powerpoint/2010/main" val="1279851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9786108" y="1630948"/>
            <a:ext cx="2186817" cy="400110"/>
          </a:xfrm>
          <a:prstGeom prst="rect">
            <a:avLst/>
          </a:prstGeom>
          <a:blipFill>
            <a:blip r:embed="rId3"/>
            <a:tile tx="0" ty="0" sx="100000" sy="100000" flip="none" algn="tl"/>
          </a:blipFill>
        </p:spPr>
        <p:txBody>
          <a:bodyPr wrap="none">
            <a:spAutoFit/>
          </a:bodyPr>
          <a:lstStyle/>
          <a:p>
            <a:r>
              <a:rPr lang="ar-EG" sz="2000" b="1" dirty="0">
                <a:solidFill>
                  <a:srgbClr val="C00000"/>
                </a:solidFill>
              </a:rPr>
              <a:t>خواص شعيرات النايلون</a:t>
            </a:r>
            <a:endParaRPr lang="en-US" sz="2000" b="1" dirty="0">
              <a:solidFill>
                <a:srgbClr val="C00000"/>
              </a:solidFill>
            </a:endParaRPr>
          </a:p>
        </p:txBody>
      </p:sp>
      <p:sp>
        <p:nvSpPr>
          <p:cNvPr id="3" name="Rectangle 2"/>
          <p:cNvSpPr/>
          <p:nvPr/>
        </p:nvSpPr>
        <p:spPr>
          <a:xfrm>
            <a:off x="4067175" y="2349490"/>
            <a:ext cx="7905750" cy="2862322"/>
          </a:xfrm>
          <a:prstGeom prst="rect">
            <a:avLst/>
          </a:prstGeom>
          <a:blipFill>
            <a:blip r:embed="rId4"/>
            <a:tile tx="0" ty="0" sx="100000" sy="100000" flip="none" algn="tl"/>
          </a:blipFill>
        </p:spPr>
        <p:txBody>
          <a:bodyPr wrap="square">
            <a:spAutoFit/>
          </a:bodyPr>
          <a:lstStyle/>
          <a:p>
            <a:r>
              <a:rPr lang="ar-EG" b="1" dirty="0">
                <a:solidFill>
                  <a:schemeClr val="accent1">
                    <a:lumMod val="50000"/>
                  </a:schemeClr>
                </a:solidFill>
              </a:rPr>
              <a:t>1- شكل القطاع العرضي </a:t>
            </a:r>
          </a:p>
          <a:p>
            <a:r>
              <a:rPr lang="ar-EG" dirty="0"/>
              <a:t> شعيرات النايلون العادي تكون منتظمة جدا في المظهر حيث ان قطاعها العرضي دائرس تماما وشعيرات النايلون لامعة بدرجة تعتمد على كمية المواد الكيماوية التي تؤثر على اللمعان و في حالة مايكون القطاع على شكل نجمة فان هذا يؤثر على درجة اللمعان كما ان الخيوط الناتجة من هذه الشعيرات تعطي مقاومة اكبر للاستهلاك وقابلية اقل للتوبير اما اذا كان القطاع علي شكل مثلث فان هذا يعطى لمعانا اكبر بسبب الانعكاسات الداخلية .</a:t>
            </a:r>
          </a:p>
          <a:p>
            <a:r>
              <a:rPr lang="ar-EG" dirty="0"/>
              <a:t>وفي الاقمشة الشتوية تساعد الفراغات الهائية على العزل الحراري و كذلك اقمشة الملابس الصيفية حيث تساعد المسامية العالية للخيوط على امتصاص رطوبة العرق و توفير الراحة في الاستعمال اما الخيوط الصناعية قبل التضخم تكون ناعمة و باردة الملمس و كثيفة لا تمتص الرطوبة بسهولة وتكون قريبة الشبه بالمشمعات.</a:t>
            </a:r>
          </a:p>
        </p:txBody>
      </p:sp>
    </p:spTree>
    <p:extLst>
      <p:ext uri="{BB962C8B-B14F-4D97-AF65-F5344CB8AC3E}">
        <p14:creationId xmlns:p14="http://schemas.microsoft.com/office/powerpoint/2010/main" val="3463088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02052" y="-2217738"/>
            <a:ext cx="14241463" cy="9075738"/>
          </a:xfrm>
        </p:spPr>
      </p:pic>
      <p:sp>
        <p:nvSpPr>
          <p:cNvPr id="2" name="Rectangle 1"/>
          <p:cNvSpPr/>
          <p:nvPr/>
        </p:nvSpPr>
        <p:spPr>
          <a:xfrm>
            <a:off x="10705655" y="1186934"/>
            <a:ext cx="1354858" cy="369332"/>
          </a:xfrm>
          <a:prstGeom prst="rect">
            <a:avLst/>
          </a:prstGeom>
          <a:blipFill>
            <a:blip r:embed="rId3"/>
            <a:tile tx="0" ty="0" sx="100000" sy="100000" flip="none" algn="tl"/>
          </a:blipFill>
        </p:spPr>
        <p:txBody>
          <a:bodyPr wrap="none">
            <a:spAutoFit/>
          </a:bodyPr>
          <a:lstStyle/>
          <a:p>
            <a:r>
              <a:rPr lang="ar-EG" b="1" dirty="0">
                <a:solidFill>
                  <a:srgbClr val="C00000"/>
                </a:solidFill>
              </a:rPr>
              <a:t>2- تأثير الضوء</a:t>
            </a:r>
            <a:endParaRPr lang="en-US" b="1" dirty="0">
              <a:solidFill>
                <a:srgbClr val="C00000"/>
              </a:solidFill>
            </a:endParaRPr>
          </a:p>
        </p:txBody>
      </p:sp>
      <p:sp>
        <p:nvSpPr>
          <p:cNvPr id="3" name="Rectangle 2"/>
          <p:cNvSpPr/>
          <p:nvPr/>
        </p:nvSpPr>
        <p:spPr>
          <a:xfrm>
            <a:off x="5964513" y="1747361"/>
            <a:ext cx="6096000" cy="1477328"/>
          </a:xfrm>
          <a:prstGeom prst="rect">
            <a:avLst/>
          </a:prstGeom>
          <a:blipFill>
            <a:blip r:embed="rId4"/>
            <a:tile tx="0" ty="0" sx="100000" sy="100000" flip="none" algn="tl"/>
          </a:blipFill>
        </p:spPr>
        <p:txBody>
          <a:bodyPr>
            <a:spAutoFit/>
          </a:bodyPr>
          <a:lstStyle/>
          <a:p>
            <a:r>
              <a:rPr lang="ar-EG" dirty="0"/>
              <a:t>من عيوب النايلون قابلية الشعيرات للصفرار عند درجة حراره اعلى من 120م او عند تعرضها لفترات طويلة لضوء الشمس الذي يعمل على تقليل المتانه مما يجعل النايلون غير مناسب لاقمشة الستائر و يعتبر النايلون غالي الثمن نسبيا مما يحد من منافسته لدرجة كبيره للشعيرات النسجية الرخيصة في كثير من المجالات المختلفة بالغم من خواصه الممتازه.</a:t>
            </a:r>
          </a:p>
        </p:txBody>
      </p:sp>
      <p:sp>
        <p:nvSpPr>
          <p:cNvPr id="5" name="Rectangle 4"/>
          <p:cNvSpPr/>
          <p:nvPr/>
        </p:nvSpPr>
        <p:spPr>
          <a:xfrm>
            <a:off x="10521309" y="3429000"/>
            <a:ext cx="1539204" cy="369332"/>
          </a:xfrm>
          <a:prstGeom prst="rect">
            <a:avLst/>
          </a:prstGeom>
          <a:blipFill>
            <a:blip r:embed="rId3"/>
            <a:tile tx="0" ty="0" sx="100000" sy="100000" flip="none" algn="tl"/>
          </a:blipFill>
        </p:spPr>
        <p:txBody>
          <a:bodyPr wrap="none">
            <a:spAutoFit/>
          </a:bodyPr>
          <a:lstStyle/>
          <a:p>
            <a:r>
              <a:rPr lang="ar-EG" b="1" dirty="0">
                <a:solidFill>
                  <a:srgbClr val="C00000"/>
                </a:solidFill>
              </a:rPr>
              <a:t>3- قابلية الصباغة</a:t>
            </a:r>
          </a:p>
        </p:txBody>
      </p:sp>
      <p:sp>
        <p:nvSpPr>
          <p:cNvPr id="6" name="Rectangle 5"/>
          <p:cNvSpPr/>
          <p:nvPr/>
        </p:nvSpPr>
        <p:spPr>
          <a:xfrm>
            <a:off x="5964513" y="4053185"/>
            <a:ext cx="6096000" cy="923330"/>
          </a:xfrm>
          <a:prstGeom prst="rect">
            <a:avLst/>
          </a:prstGeom>
          <a:blipFill>
            <a:blip r:embed="rId5"/>
            <a:tile tx="0" ty="0" sx="100000" sy="100000" flip="none" algn="tl"/>
          </a:blipFill>
        </p:spPr>
        <p:txBody>
          <a:bodyPr>
            <a:spAutoFit/>
          </a:bodyPr>
          <a:lstStyle/>
          <a:p>
            <a:r>
              <a:rPr lang="ar-EG" dirty="0"/>
              <a:t>يمكن صباغة النايلون بكفاءه بواسطة الصبغات التي تصبغ الصوف و في العاده يكون امتصاص النايلون للماء اقل من شعيرات الرايون مما يجعل من الصعب ضمان اختراق الصبغة داخل الشعيرات.</a:t>
            </a:r>
          </a:p>
        </p:txBody>
      </p:sp>
    </p:spTree>
    <p:extLst>
      <p:ext uri="{BB962C8B-B14F-4D97-AF65-F5344CB8AC3E}">
        <p14:creationId xmlns:p14="http://schemas.microsoft.com/office/powerpoint/2010/main" val="1893762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9893783" y="1806059"/>
            <a:ext cx="2100255" cy="400110"/>
          </a:xfrm>
          <a:prstGeom prst="rect">
            <a:avLst/>
          </a:prstGeom>
          <a:blipFill>
            <a:blip r:embed="rId3"/>
            <a:tile tx="0" ty="0" sx="100000" sy="100000" flip="none" algn="tl"/>
          </a:blipFill>
        </p:spPr>
        <p:txBody>
          <a:bodyPr wrap="none">
            <a:spAutoFit/>
          </a:bodyPr>
          <a:lstStyle/>
          <a:p>
            <a:r>
              <a:rPr lang="ar-EG" sz="2000" b="1" dirty="0">
                <a:solidFill>
                  <a:srgbClr val="C00000"/>
                </a:solidFill>
              </a:rPr>
              <a:t>4- الخواص الميكانيكية</a:t>
            </a:r>
            <a:endParaRPr lang="en-US" sz="2000" b="1" dirty="0">
              <a:solidFill>
                <a:srgbClr val="C00000"/>
              </a:solidFill>
            </a:endParaRPr>
          </a:p>
        </p:txBody>
      </p:sp>
      <p:sp>
        <p:nvSpPr>
          <p:cNvPr id="3" name="Rectangle 2"/>
          <p:cNvSpPr/>
          <p:nvPr/>
        </p:nvSpPr>
        <p:spPr>
          <a:xfrm>
            <a:off x="2905125" y="2438043"/>
            <a:ext cx="8915400" cy="3693319"/>
          </a:xfrm>
          <a:prstGeom prst="rect">
            <a:avLst/>
          </a:prstGeom>
          <a:blipFill>
            <a:blip r:embed="rId4"/>
            <a:tile tx="0" ty="0" sx="100000" sy="100000" flip="none" algn="tl"/>
          </a:blipFill>
        </p:spPr>
        <p:txBody>
          <a:bodyPr wrap="square">
            <a:spAutoFit/>
          </a:bodyPr>
          <a:lstStyle/>
          <a:p>
            <a:r>
              <a:rPr lang="ar-EG" b="1" dirty="0">
                <a:solidFill>
                  <a:schemeClr val="accent1">
                    <a:lumMod val="75000"/>
                  </a:schemeClr>
                </a:solidFill>
              </a:rPr>
              <a:t>المتانة او قوة الشد :</a:t>
            </a:r>
          </a:p>
          <a:p>
            <a:r>
              <a:rPr lang="ar-EG" dirty="0"/>
              <a:t>تختلف متانة النايلون طبقا لحالة التصنيع و يعتبر النايلون من اكثر الألياف النسجية قوة ومتانه فتبلغ متانة الياف النايلون الجافة بين 4.6-5.8 جم / دنير . ومتانة الالياف الرطبة تصل متانتها الى 8.8-7.6 جم / دنير وتختلف متانة الشعيرات القصيرة فتبلغ حوالى 4.5 جم / دنير للالياف الجافة وحوالي 400 جم / دنير للالياف الرطبة</a:t>
            </a:r>
          </a:p>
          <a:p>
            <a:r>
              <a:rPr lang="ar-EG" b="1" dirty="0">
                <a:solidFill>
                  <a:schemeClr val="accent1">
                    <a:lumMod val="75000"/>
                  </a:schemeClr>
                </a:solidFill>
              </a:rPr>
              <a:t>الاستطالة عند </a:t>
            </a:r>
            <a:r>
              <a:rPr lang="ar-EG" b="1" dirty="0" smtClean="0">
                <a:solidFill>
                  <a:schemeClr val="accent1">
                    <a:lumMod val="75000"/>
                  </a:schemeClr>
                </a:solidFill>
              </a:rPr>
              <a:t>القطع:</a:t>
            </a:r>
            <a:endParaRPr lang="ar-EG" b="1" dirty="0">
              <a:solidFill>
                <a:schemeClr val="accent1">
                  <a:lumMod val="75000"/>
                </a:schemeClr>
              </a:solidFill>
            </a:endParaRPr>
          </a:p>
          <a:p>
            <a:r>
              <a:rPr lang="ar-EG" dirty="0"/>
              <a:t>تتراوح استطالة الألياف الجافة قبل القطع بين 26-32% في حين تبلغ استطالة الالياف الرطبة بين 30-37% . اما الشعيرات القصيره فتتراوح استطالتها بين 37-40% و هي جافة و الى 42-46 %  اما الشعيرات ذات المتانة العالية تبلغ استطالتها بين 19-24% و هي جافة و تبلغ 21-28% عند البلل.</a:t>
            </a:r>
          </a:p>
          <a:p>
            <a:r>
              <a:rPr lang="ar-EG" b="1" dirty="0">
                <a:solidFill>
                  <a:schemeClr val="accent1">
                    <a:lumMod val="75000"/>
                  </a:schemeClr>
                </a:solidFill>
              </a:rPr>
              <a:t>الرطوبة </a:t>
            </a:r>
            <a:r>
              <a:rPr lang="ar-EG" b="1" dirty="0" smtClean="0">
                <a:solidFill>
                  <a:schemeClr val="accent1">
                    <a:lumMod val="75000"/>
                  </a:schemeClr>
                </a:solidFill>
              </a:rPr>
              <a:t>المكتسب:</a:t>
            </a:r>
            <a:endParaRPr lang="ar-EG" b="1" dirty="0">
              <a:solidFill>
                <a:schemeClr val="accent1">
                  <a:lumMod val="75000"/>
                </a:schemeClr>
              </a:solidFill>
            </a:endParaRPr>
          </a:p>
          <a:p>
            <a:r>
              <a:rPr lang="ar-EG" dirty="0"/>
              <a:t>نسبة امتصاص الرطوبة حوالي 4-4.5 % و هي تعتبر ضئيلة بالنسبة لمعظم الالياف الطبيعية و لذلك فان ملابس النايلون تعتبر غير ملائمة للاجواء الحاره من الناحية الصحيحه و شعيرات النايلون لاتنتفخ بدرجة كبيره عند امتصاصها للرطوبة حيث ان قطر الشعيرة يزيد بمقدار حوالى3% فقط. اما تأثير الرطوبة على المتانة والاستطالة فانه تاثير بسيط اذا ما قورن بتأثير الحراره.</a:t>
            </a:r>
          </a:p>
        </p:txBody>
      </p:sp>
    </p:spTree>
    <p:extLst>
      <p:ext uri="{BB962C8B-B14F-4D97-AF65-F5344CB8AC3E}">
        <p14:creationId xmlns:p14="http://schemas.microsoft.com/office/powerpoint/2010/main" val="2751117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10470385" y="1177439"/>
            <a:ext cx="1619353" cy="400110"/>
          </a:xfrm>
          <a:prstGeom prst="rect">
            <a:avLst/>
          </a:prstGeom>
          <a:blipFill>
            <a:blip r:embed="rId3"/>
            <a:tile tx="0" ty="0" sx="100000" sy="100000" flip="none" algn="tl"/>
          </a:blipFill>
        </p:spPr>
        <p:txBody>
          <a:bodyPr wrap="none">
            <a:spAutoFit/>
          </a:bodyPr>
          <a:lstStyle/>
          <a:p>
            <a:r>
              <a:rPr lang="ar-EG" sz="2000" b="1" dirty="0">
                <a:solidFill>
                  <a:srgbClr val="C00000"/>
                </a:solidFill>
              </a:rPr>
              <a:t>5- تأثير الحراره </a:t>
            </a:r>
            <a:endParaRPr lang="en-US" sz="2000" b="1" dirty="0">
              <a:solidFill>
                <a:srgbClr val="C00000"/>
              </a:solidFill>
            </a:endParaRPr>
          </a:p>
        </p:txBody>
      </p:sp>
      <p:sp>
        <p:nvSpPr>
          <p:cNvPr id="3" name="Rectangle 2"/>
          <p:cNvSpPr/>
          <p:nvPr/>
        </p:nvSpPr>
        <p:spPr>
          <a:xfrm>
            <a:off x="5993738" y="1722119"/>
            <a:ext cx="6096000" cy="1477328"/>
          </a:xfrm>
          <a:prstGeom prst="rect">
            <a:avLst/>
          </a:prstGeom>
          <a:blipFill>
            <a:blip r:embed="rId4"/>
            <a:tile tx="0" ty="0" sx="100000" sy="100000" flip="none" algn="tl"/>
          </a:blipFill>
        </p:spPr>
        <p:txBody>
          <a:bodyPr>
            <a:spAutoFit/>
          </a:bodyPr>
          <a:lstStyle/>
          <a:p>
            <a:r>
              <a:rPr lang="ar-EG" dirty="0"/>
              <a:t>يلين البولي اميد بالحراره و لذلك يجب الاحتراس في معاملة النايلون في درجات الحراره العالية . بحيث يجب الا تزيد عن درجة حراره 120م خلال عمليات التجهيز و الصباغة . كمانه يجب الاتزيد درجة حراره كي الملابس المصنوعة من البولي اميد عن 180م و بارتفاع درجة الحراره يلاحظ تفرتح الالياف مع لمعان سطح الخامه و ذلك بسبب ليونة الخامة عند درجات الحراره العالية.</a:t>
            </a:r>
          </a:p>
        </p:txBody>
      </p:sp>
      <p:sp>
        <p:nvSpPr>
          <p:cNvPr id="5" name="Rectangle 4"/>
          <p:cNvSpPr/>
          <p:nvPr/>
        </p:nvSpPr>
        <p:spPr>
          <a:xfrm>
            <a:off x="10613052" y="3429000"/>
            <a:ext cx="1476686" cy="400110"/>
          </a:xfrm>
          <a:prstGeom prst="rect">
            <a:avLst/>
          </a:prstGeom>
          <a:blipFill>
            <a:blip r:embed="rId3"/>
            <a:tile tx="0" ty="0" sx="100000" sy="100000" flip="none" algn="tl"/>
          </a:blipFill>
        </p:spPr>
        <p:txBody>
          <a:bodyPr wrap="none">
            <a:spAutoFit/>
          </a:bodyPr>
          <a:lstStyle/>
          <a:p>
            <a:r>
              <a:rPr lang="ar-EG" sz="2000" b="1" dirty="0">
                <a:solidFill>
                  <a:srgbClr val="C00000"/>
                </a:solidFill>
              </a:rPr>
              <a:t> 6- تأثير الماء </a:t>
            </a:r>
          </a:p>
        </p:txBody>
      </p:sp>
      <p:sp>
        <p:nvSpPr>
          <p:cNvPr id="6" name="Rectangle 5"/>
          <p:cNvSpPr/>
          <p:nvPr/>
        </p:nvSpPr>
        <p:spPr>
          <a:xfrm>
            <a:off x="5993738" y="4134535"/>
            <a:ext cx="6096000" cy="646331"/>
          </a:xfrm>
          <a:prstGeom prst="rect">
            <a:avLst/>
          </a:prstGeom>
          <a:blipFill>
            <a:blip r:embed="rId5"/>
            <a:tile tx="0" ty="0" sx="100000" sy="100000" flip="none" algn="tl"/>
          </a:blipFill>
        </p:spPr>
        <p:txBody>
          <a:bodyPr>
            <a:spAutoFit/>
          </a:bodyPr>
          <a:lstStyle/>
          <a:p>
            <a:r>
              <a:rPr lang="ar-EG" dirty="0"/>
              <a:t>ينكمش البولي اميد بالماء بمقدار 2% في الماء البارد  وحوالي 8% في الماء الساخن وتزيد نسبة الانكماش عن 10% بتعرض الالياف للبخار و تحت الضغط.</a:t>
            </a:r>
          </a:p>
        </p:txBody>
      </p:sp>
    </p:spTree>
    <p:extLst>
      <p:ext uri="{BB962C8B-B14F-4D97-AF65-F5344CB8AC3E}">
        <p14:creationId xmlns:p14="http://schemas.microsoft.com/office/powerpoint/2010/main" val="2384040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8550343" y="1225034"/>
            <a:ext cx="3501280" cy="400110"/>
          </a:xfrm>
          <a:prstGeom prst="rect">
            <a:avLst/>
          </a:prstGeom>
          <a:blipFill>
            <a:blip r:embed="rId3"/>
            <a:tile tx="0" ty="0" sx="100000" sy="100000" flip="none" algn="tl"/>
          </a:blipFill>
        </p:spPr>
        <p:txBody>
          <a:bodyPr wrap="none">
            <a:spAutoFit/>
          </a:bodyPr>
          <a:lstStyle/>
          <a:p>
            <a:r>
              <a:rPr lang="ar-EG" sz="2000" b="1" dirty="0">
                <a:solidFill>
                  <a:srgbClr val="C00000"/>
                </a:solidFill>
              </a:rPr>
              <a:t>7- الخواص الكيمائية و تأثير الكيماويات</a:t>
            </a:r>
            <a:endParaRPr lang="en-US" sz="2000" b="1" dirty="0">
              <a:solidFill>
                <a:srgbClr val="C00000"/>
              </a:solidFill>
            </a:endParaRPr>
          </a:p>
        </p:txBody>
      </p:sp>
      <p:sp>
        <p:nvSpPr>
          <p:cNvPr id="3" name="Rectangle 2"/>
          <p:cNvSpPr/>
          <p:nvPr/>
        </p:nvSpPr>
        <p:spPr>
          <a:xfrm>
            <a:off x="3421973" y="2128868"/>
            <a:ext cx="8629650" cy="3693319"/>
          </a:xfrm>
          <a:prstGeom prst="rect">
            <a:avLst/>
          </a:prstGeom>
          <a:blipFill>
            <a:blip r:embed="rId4"/>
            <a:tile tx="0" ty="0" sx="100000" sy="100000" flip="none" algn="tl"/>
          </a:blipFill>
        </p:spPr>
        <p:txBody>
          <a:bodyPr wrap="square">
            <a:spAutoFit/>
          </a:bodyPr>
          <a:lstStyle/>
          <a:p>
            <a:r>
              <a:rPr lang="ar-EG" b="1" dirty="0">
                <a:solidFill>
                  <a:schemeClr val="accent1">
                    <a:lumMod val="75000"/>
                  </a:schemeClr>
                </a:solidFill>
              </a:rPr>
              <a:t>تأثير الاحماض</a:t>
            </a:r>
          </a:p>
          <a:p>
            <a:r>
              <a:rPr lang="ar-EG" dirty="0"/>
              <a:t>الاحماض العضوية الساخنه تحلل النايلون و تتفت الشعيرات في حامض الهيدروكلوريك المغلي عند تركيز 5% كذلك يتفتت النايلون في الاحماض ( حمض الهيدروكلوريك المركز البارد وحامض الكبريتيك و حمض النيتريك المركز البارد.</a:t>
            </a:r>
          </a:p>
          <a:p>
            <a:r>
              <a:rPr lang="ar-EG" b="1" dirty="0">
                <a:solidFill>
                  <a:schemeClr val="accent1">
                    <a:lumMod val="75000"/>
                  </a:schemeClr>
                </a:solidFill>
              </a:rPr>
              <a:t>تأثير القلويات</a:t>
            </a:r>
          </a:p>
          <a:p>
            <a:r>
              <a:rPr lang="ar-EG" dirty="0"/>
              <a:t>لايتاثر النايلون بواسطة القلويات و بذلك فانه يمكن على الأقمشة النايلون في صودا كاوية مركزه دون أي تأثير ضار.</a:t>
            </a:r>
          </a:p>
          <a:p>
            <a:r>
              <a:rPr lang="ar-EG" b="1" dirty="0">
                <a:solidFill>
                  <a:schemeClr val="accent1">
                    <a:lumMod val="75000"/>
                  </a:schemeClr>
                </a:solidFill>
              </a:rPr>
              <a:t>تأثير المذيبات العضوية </a:t>
            </a:r>
          </a:p>
          <a:p>
            <a:r>
              <a:rPr lang="ar-EG" dirty="0"/>
              <a:t>قليل من المواد العضويه يذيب النايلون و لكن بعض انواع الفينول و حامض الفورميك المركز يذيب شعيرات النايلون.</a:t>
            </a:r>
          </a:p>
          <a:p>
            <a:r>
              <a:rPr lang="ar-EG" b="1" dirty="0">
                <a:solidFill>
                  <a:schemeClr val="accent1">
                    <a:lumMod val="75000"/>
                  </a:schemeClr>
                </a:solidFill>
              </a:rPr>
              <a:t>تأثير الحشرات </a:t>
            </a:r>
          </a:p>
          <a:p>
            <a:r>
              <a:rPr lang="ar-EG" dirty="0"/>
              <a:t>تعتبر شعيرات النايلون من الشعيرات التي لا تتغذي عليها الحشرات مثل العته و لذلك لا يخاف عليها من الحشرات مثل الصوف.</a:t>
            </a:r>
          </a:p>
          <a:p>
            <a:r>
              <a:rPr lang="ar-EG" b="1" dirty="0">
                <a:solidFill>
                  <a:schemeClr val="accent1">
                    <a:lumMod val="75000"/>
                  </a:schemeClr>
                </a:solidFill>
              </a:rPr>
              <a:t>تأثير العفن</a:t>
            </a:r>
          </a:p>
          <a:p>
            <a:r>
              <a:rPr lang="ar-EG" dirty="0"/>
              <a:t>لا يتأثر النايلون بةاسطة البكتريا كما هو الحال في القطن.</a:t>
            </a:r>
          </a:p>
        </p:txBody>
      </p:sp>
    </p:spTree>
    <p:extLst>
      <p:ext uri="{BB962C8B-B14F-4D97-AF65-F5344CB8AC3E}">
        <p14:creationId xmlns:p14="http://schemas.microsoft.com/office/powerpoint/2010/main" val="2970719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9816932" y="996434"/>
            <a:ext cx="2214068" cy="400110"/>
          </a:xfrm>
          <a:prstGeom prst="rect">
            <a:avLst/>
          </a:prstGeom>
          <a:blipFill>
            <a:blip r:embed="rId3"/>
            <a:tile tx="0" ty="0" sx="100000" sy="100000" flip="none" algn="tl"/>
          </a:blipFill>
        </p:spPr>
        <p:txBody>
          <a:bodyPr wrap="none">
            <a:spAutoFit/>
          </a:bodyPr>
          <a:lstStyle/>
          <a:p>
            <a:r>
              <a:rPr lang="ar-EG" sz="2000" b="1" dirty="0">
                <a:solidFill>
                  <a:srgbClr val="C00000"/>
                </a:solidFill>
              </a:rPr>
              <a:t>8- الخواص الكهربائية :</a:t>
            </a:r>
            <a:endParaRPr lang="en-US" sz="2000" b="1" dirty="0">
              <a:solidFill>
                <a:srgbClr val="C00000"/>
              </a:solidFill>
            </a:endParaRPr>
          </a:p>
        </p:txBody>
      </p:sp>
      <p:sp>
        <p:nvSpPr>
          <p:cNvPr id="3" name="Rectangle 2"/>
          <p:cNvSpPr/>
          <p:nvPr/>
        </p:nvSpPr>
        <p:spPr>
          <a:xfrm>
            <a:off x="5935000" y="1711911"/>
            <a:ext cx="6096000" cy="1754326"/>
          </a:xfrm>
          <a:prstGeom prst="rect">
            <a:avLst/>
          </a:prstGeom>
          <a:blipFill>
            <a:blip r:embed="rId4"/>
            <a:tile tx="0" ty="0" sx="100000" sy="100000" flip="none" algn="tl"/>
          </a:blipFill>
        </p:spPr>
        <p:txBody>
          <a:bodyPr>
            <a:spAutoFit/>
          </a:bodyPr>
          <a:lstStyle/>
          <a:p>
            <a:r>
              <a:rPr lang="ar-EG" dirty="0"/>
              <a:t>بسبب قلة امتصاص الرطوبه تتكون شحنات من الكهرباء الاستاتيكية على اقمشة النايلون بعد احتكاكها مما يسبب سرعة اتساخها في الجو المشبع بالغبار.كما تسبب الكهرباء الاستاتيكية مشاكل في تصنيع الشعيرات النايلون مثل تشابك الاشرطة في اجزاء من الماكينة اثناء التصنيع او التصاق الشعيرات في سلك الكرد اثناء النسيج و يعتبر النايلون ذات مقدرة عالية للعزل الكهربائي مما يجعله مناسبا لتغطية الاسلاك الكهربائية وعزلها.</a:t>
            </a:r>
          </a:p>
        </p:txBody>
      </p:sp>
      <p:sp>
        <p:nvSpPr>
          <p:cNvPr id="5" name="Rectangle 4"/>
          <p:cNvSpPr/>
          <p:nvPr/>
        </p:nvSpPr>
        <p:spPr>
          <a:xfrm>
            <a:off x="9706326" y="3777734"/>
            <a:ext cx="2324674" cy="369332"/>
          </a:xfrm>
          <a:prstGeom prst="rect">
            <a:avLst/>
          </a:prstGeom>
          <a:blipFill>
            <a:blip r:embed="rId3"/>
            <a:tile tx="0" ty="0" sx="100000" sy="100000" flip="none" algn="tl"/>
          </a:blipFill>
        </p:spPr>
        <p:txBody>
          <a:bodyPr wrap="none">
            <a:spAutoFit/>
          </a:bodyPr>
          <a:lstStyle/>
          <a:p>
            <a:r>
              <a:rPr lang="ar-EG" b="1" dirty="0">
                <a:solidFill>
                  <a:srgbClr val="C00000"/>
                </a:solidFill>
              </a:rPr>
              <a:t>9- تحمل الاجهادات المتكرره</a:t>
            </a:r>
          </a:p>
        </p:txBody>
      </p:sp>
      <p:sp>
        <p:nvSpPr>
          <p:cNvPr id="6" name="Rectangle 5"/>
          <p:cNvSpPr/>
          <p:nvPr/>
        </p:nvSpPr>
        <p:spPr>
          <a:xfrm>
            <a:off x="5935000" y="4333875"/>
            <a:ext cx="6096000" cy="1754326"/>
          </a:xfrm>
          <a:prstGeom prst="rect">
            <a:avLst/>
          </a:prstGeom>
          <a:blipFill>
            <a:blip r:embed="rId5"/>
            <a:tile tx="0" ty="0" sx="100000" sy="100000" flip="none" algn="tl"/>
          </a:blipFill>
        </p:spPr>
        <p:txBody>
          <a:bodyPr>
            <a:spAutoFit/>
          </a:bodyPr>
          <a:lstStyle/>
          <a:p>
            <a:r>
              <a:rPr lang="ar-EG" dirty="0"/>
              <a:t>يعتبر النايلون من الالياف المتينه و المرنه في نفس الوقت فيكمن ثني الالياف الى الامام و الي الخلف ألاف المرات دون ان تستنفذ قدرتها على امتصاصا الطاقة و بذلك لا تتقطع مما يجعل الاقمشة المصنوعة من النايلون تقاوم الاستهلاك لاسيما الملابس المعرضة للثني.</a:t>
            </a:r>
          </a:p>
          <a:p>
            <a:r>
              <a:rPr lang="ar-EG" dirty="0"/>
              <a:t>كما يمتاز النايلون بمقاومه عالية للاحتكاك و بذلك فانه يعطى عمرا استهلاكيا كبيرا في الاستعمال كملابس و سجاد وغير ذلك من المنتجات النسجية. </a:t>
            </a:r>
          </a:p>
        </p:txBody>
      </p:sp>
    </p:spTree>
    <p:extLst>
      <p:ext uri="{BB962C8B-B14F-4D97-AF65-F5344CB8AC3E}">
        <p14:creationId xmlns:p14="http://schemas.microsoft.com/office/powerpoint/2010/main" val="991037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10463751" y="1110734"/>
            <a:ext cx="1577676" cy="461665"/>
          </a:xfrm>
          <a:prstGeom prst="rect">
            <a:avLst/>
          </a:prstGeom>
          <a:blipFill>
            <a:blip r:embed="rId3"/>
            <a:tile tx="0" ty="0" sx="100000" sy="100000" flip="none" algn="tl"/>
          </a:blipFill>
        </p:spPr>
        <p:txBody>
          <a:bodyPr wrap="none">
            <a:spAutoFit/>
          </a:bodyPr>
          <a:lstStyle/>
          <a:p>
            <a:r>
              <a:rPr lang="ar-EG" sz="2400" b="1" dirty="0">
                <a:solidFill>
                  <a:srgbClr val="C00000"/>
                </a:solidFill>
              </a:rPr>
              <a:t>اهمية النايلون</a:t>
            </a:r>
            <a:endParaRPr lang="en-US" sz="2400" b="1" dirty="0">
              <a:solidFill>
                <a:srgbClr val="C00000"/>
              </a:solidFill>
            </a:endParaRPr>
          </a:p>
        </p:txBody>
      </p:sp>
      <p:sp>
        <p:nvSpPr>
          <p:cNvPr id="3" name="Rectangle 2"/>
          <p:cNvSpPr/>
          <p:nvPr/>
        </p:nvSpPr>
        <p:spPr>
          <a:xfrm>
            <a:off x="5945427" y="2123212"/>
            <a:ext cx="6096000" cy="1754326"/>
          </a:xfrm>
          <a:prstGeom prst="rect">
            <a:avLst/>
          </a:prstGeom>
          <a:solidFill>
            <a:schemeClr val="accent2">
              <a:lumMod val="20000"/>
              <a:lumOff val="80000"/>
            </a:schemeClr>
          </a:solidFill>
        </p:spPr>
        <p:txBody>
          <a:bodyPr>
            <a:spAutoFit/>
          </a:bodyPr>
          <a:lstStyle/>
          <a:p>
            <a:r>
              <a:rPr lang="ar-EG" dirty="0"/>
              <a:t>نظرا لخواص النايلون الممتازه فانه يجد مجالا واسعا في الاستعمال لجميع انواع الاقمشة سواء كشعيرات مستمرة او خيوط مضخمه او خيوط معزولة من شعيرات قصيره و يستخدم في الجوارب و القمصان و البلوزات وملابس السيدات اما بالنسبة للشعيرات القصيره فانه اما يستخدم بمفرده او يخلط مع الشعيرات الطبيعية الاخرى او مع الشعيرات الصناعية التحويلية لتحسين خواص الخيوط ومقاومتها للاستهلاك مثل القمصان واقمشة الملابس المختلفة.</a:t>
            </a:r>
          </a:p>
        </p:txBody>
      </p:sp>
    </p:spTree>
    <p:extLst>
      <p:ext uri="{BB962C8B-B14F-4D97-AF65-F5344CB8AC3E}">
        <p14:creationId xmlns:p14="http://schemas.microsoft.com/office/powerpoint/2010/main" val="1864892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40152" y="-2217738"/>
            <a:ext cx="14241463" cy="9075738"/>
          </a:xfrm>
        </p:spPr>
      </p:pic>
      <p:sp>
        <p:nvSpPr>
          <p:cNvPr id="2" name="Rectangle 1"/>
          <p:cNvSpPr/>
          <p:nvPr/>
        </p:nvSpPr>
        <p:spPr>
          <a:xfrm>
            <a:off x="8142021" y="1234559"/>
            <a:ext cx="3852337" cy="400110"/>
          </a:xfrm>
          <a:prstGeom prst="rect">
            <a:avLst/>
          </a:prstGeom>
          <a:blipFill>
            <a:blip r:embed="rId3"/>
            <a:tile tx="0" ty="0" sx="100000" sy="100000" flip="none" algn="tl"/>
          </a:blipFill>
        </p:spPr>
        <p:txBody>
          <a:bodyPr wrap="none">
            <a:spAutoFit/>
          </a:bodyPr>
          <a:lstStyle/>
          <a:p>
            <a:r>
              <a:rPr lang="ar-EG" sz="2000" b="1" dirty="0">
                <a:solidFill>
                  <a:srgbClr val="C00000"/>
                </a:solidFill>
              </a:rPr>
              <a:t>الألياف التركيبية المعتمده على بلمرة التكاثف</a:t>
            </a:r>
            <a:endParaRPr lang="en-US" sz="2000" b="1" dirty="0">
              <a:solidFill>
                <a:srgbClr val="C00000"/>
              </a:solidFill>
            </a:endParaRPr>
          </a:p>
        </p:txBody>
      </p:sp>
      <p:sp>
        <p:nvSpPr>
          <p:cNvPr id="3" name="Rectangle 2"/>
          <p:cNvSpPr/>
          <p:nvPr/>
        </p:nvSpPr>
        <p:spPr>
          <a:xfrm>
            <a:off x="10528892" y="1729859"/>
            <a:ext cx="1465466" cy="369332"/>
          </a:xfrm>
          <a:prstGeom prst="rect">
            <a:avLst/>
          </a:prstGeom>
          <a:solidFill>
            <a:schemeClr val="bg2">
              <a:lumMod val="90000"/>
            </a:schemeClr>
          </a:solidFill>
        </p:spPr>
        <p:txBody>
          <a:bodyPr wrap="none">
            <a:spAutoFit/>
          </a:bodyPr>
          <a:lstStyle/>
          <a:p>
            <a:r>
              <a:rPr lang="ar-EG" b="1" dirty="0">
                <a:solidFill>
                  <a:srgbClr val="C00000"/>
                </a:solidFill>
              </a:rPr>
              <a:t>اولا البولي اميد :</a:t>
            </a:r>
          </a:p>
        </p:txBody>
      </p:sp>
      <p:sp>
        <p:nvSpPr>
          <p:cNvPr id="5" name="Rectangle 4"/>
          <p:cNvSpPr/>
          <p:nvPr/>
        </p:nvSpPr>
        <p:spPr>
          <a:xfrm>
            <a:off x="3686175" y="2676942"/>
            <a:ext cx="8096250" cy="3139321"/>
          </a:xfrm>
          <a:prstGeom prst="rect">
            <a:avLst/>
          </a:prstGeom>
          <a:blipFill>
            <a:blip r:embed="rId4"/>
            <a:tile tx="0" ty="0" sx="100000" sy="100000" flip="none" algn="tl"/>
          </a:blipFill>
        </p:spPr>
        <p:txBody>
          <a:bodyPr wrap="square">
            <a:spAutoFit/>
          </a:bodyPr>
          <a:lstStyle/>
          <a:p>
            <a:pPr marL="285750" indent="-285750">
              <a:buFont typeface="Arial" pitchFamily="34" charset="0"/>
              <a:buChar char="•"/>
            </a:pPr>
            <a:r>
              <a:rPr lang="ar-EG" dirty="0"/>
              <a:t>يعتبر الياف البولي اميد من اهم الألياف التركيبية المستخدمة في صناعة المنسوجات . يطلق اسم نايلوزن عموما على الألياف التركيبية التي تدخل في تكوين الجزيئات الخطية مجموعات اميدية بحيث تتكرر بشكل منظم على مسافات ثابتة الطول.</a:t>
            </a:r>
          </a:p>
          <a:p>
            <a:pPr marL="285750" indent="-285750">
              <a:buFont typeface="Arial" pitchFamily="34" charset="0"/>
              <a:buChar char="•"/>
            </a:pPr>
            <a:r>
              <a:rPr lang="ar-EG" dirty="0"/>
              <a:t>العالم الامريكي كاروزرز اول من تمكن من الحصول على الياف البولي اميد 66 ( النايلون) عن طريق بلمرة التكاثف بين حامض الاديبك و ثنائي الامين سداسي المثيلين و قد لاحظ ان البوليمر الناتج من هذا التفاعل يمكن شدها على البارد الى اضعاف طولها و تتصف بالمرونه و المتانة.</a:t>
            </a:r>
          </a:p>
          <a:p>
            <a:pPr marL="285750" indent="-285750">
              <a:buFont typeface="Arial" pitchFamily="34" charset="0"/>
              <a:buChar char="•"/>
            </a:pPr>
            <a:r>
              <a:rPr lang="ar-EG" dirty="0"/>
              <a:t>وقد تمكنت شركة دي بوند من انتاج نوع جديد من الياف البولي اميد و الذي يعرف باسم كييانا الذي تتصف خواصه بمشابهة خواص الحرير الطبيعي و للتفرقة بين البولي اميدات المختلفة برقم الاسم للدلاله على عدد ذرات الكربون الموجوده في المونوميرات الداخلة في التفاعل فيدل العدد66 في النايلون 66 ان الحامض الثنائي الداخل في التفاعل يحتوي على 6 ذرات كربون و ان ثنائي الامين تحتوي على 6 ذرات ايضا . اما العدد 6 في النايلون 6 فيدل على ان 4 حامض الكبرويك يحتوي على 6 ذرات كربون.</a:t>
            </a:r>
          </a:p>
        </p:txBody>
      </p:sp>
    </p:spTree>
    <p:extLst>
      <p:ext uri="{BB962C8B-B14F-4D97-AF65-F5344CB8AC3E}">
        <p14:creationId xmlns:p14="http://schemas.microsoft.com/office/powerpoint/2010/main" val="1816294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10443806" y="1148834"/>
            <a:ext cx="1616148" cy="461665"/>
          </a:xfrm>
          <a:prstGeom prst="rect">
            <a:avLst/>
          </a:prstGeom>
          <a:blipFill>
            <a:blip r:embed="rId3"/>
            <a:tile tx="0" ty="0" sx="100000" sy="100000" flip="none" algn="tl"/>
          </a:blipFill>
        </p:spPr>
        <p:txBody>
          <a:bodyPr wrap="none">
            <a:spAutoFit/>
          </a:bodyPr>
          <a:lstStyle/>
          <a:p>
            <a:r>
              <a:rPr lang="ar-EG" sz="2400" b="1" dirty="0">
                <a:solidFill>
                  <a:srgbClr val="C00000"/>
                </a:solidFill>
              </a:rPr>
              <a:t>عيوب النايلون</a:t>
            </a:r>
            <a:endParaRPr lang="en-US" sz="2400" b="1" dirty="0">
              <a:solidFill>
                <a:srgbClr val="C00000"/>
              </a:solidFill>
            </a:endParaRPr>
          </a:p>
        </p:txBody>
      </p:sp>
      <p:sp>
        <p:nvSpPr>
          <p:cNvPr id="3" name="Rectangle 2"/>
          <p:cNvSpPr/>
          <p:nvPr/>
        </p:nvSpPr>
        <p:spPr>
          <a:xfrm>
            <a:off x="5963954" y="2127588"/>
            <a:ext cx="6096000" cy="2031325"/>
          </a:xfrm>
          <a:prstGeom prst="rect">
            <a:avLst/>
          </a:prstGeom>
          <a:solidFill>
            <a:schemeClr val="accent1">
              <a:lumMod val="20000"/>
              <a:lumOff val="80000"/>
            </a:schemeClr>
          </a:solidFill>
        </p:spPr>
        <p:txBody>
          <a:bodyPr>
            <a:spAutoFit/>
          </a:bodyPr>
          <a:lstStyle/>
          <a:p>
            <a:r>
              <a:rPr lang="ar-EG" dirty="0"/>
              <a:t>من مساؤى النايلون قابليتة لتكوين شحنات الكهرباء الاستاتيكية و ذلك لقلة امتصاصه للرطوبة و رداءه توصيله للكهرباء ويسبب تكوين الشحنات الكهروستاتيكية على ملابس النايلون سرعة اتساخها لانها تجذب القاذورات الموجوده في الجو كذلك تسبب هذه الشحنات مشاكل وصعوبات اثناء التشغيل لاسيما في عمليات الكرد و السحب و تحضير النسيج و غيرها و قد امكن التغلب على هذه الصعوبات بالوسائل الحديثة باستخدام تجهيزات الشعيرات ضد الكهرباء الاستاتيكية.</a:t>
            </a:r>
          </a:p>
        </p:txBody>
      </p:sp>
    </p:spTree>
    <p:extLst>
      <p:ext uri="{BB962C8B-B14F-4D97-AF65-F5344CB8AC3E}">
        <p14:creationId xmlns:p14="http://schemas.microsoft.com/office/powerpoint/2010/main" val="2782172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10271290" y="1672709"/>
            <a:ext cx="1266693" cy="461665"/>
          </a:xfrm>
          <a:prstGeom prst="rect">
            <a:avLst/>
          </a:prstGeom>
          <a:blipFill>
            <a:blip r:embed="rId3"/>
            <a:tile tx="0" ty="0" sx="100000" sy="100000" flip="none" algn="tl"/>
          </a:blipFill>
        </p:spPr>
        <p:txBody>
          <a:bodyPr wrap="none">
            <a:spAutoFit/>
          </a:bodyPr>
          <a:lstStyle/>
          <a:p>
            <a:r>
              <a:rPr lang="ar-EG" sz="2400" b="1" dirty="0">
                <a:solidFill>
                  <a:srgbClr val="C00000"/>
                </a:solidFill>
              </a:rPr>
              <a:t>البولي اميد</a:t>
            </a:r>
            <a:endParaRPr lang="en-US" sz="2400" b="1" dirty="0">
              <a:solidFill>
                <a:srgbClr val="C00000"/>
              </a:solidFill>
            </a:endParaRPr>
          </a:p>
        </p:txBody>
      </p:sp>
      <p:sp>
        <p:nvSpPr>
          <p:cNvPr id="3" name="Rectangle 2"/>
          <p:cNvSpPr/>
          <p:nvPr/>
        </p:nvSpPr>
        <p:spPr>
          <a:xfrm>
            <a:off x="2962275" y="2381667"/>
            <a:ext cx="8705850" cy="3139321"/>
          </a:xfrm>
          <a:prstGeom prst="rect">
            <a:avLst/>
          </a:prstGeom>
          <a:blipFill>
            <a:blip r:embed="rId4"/>
            <a:tile tx="0" ty="0" sx="100000" sy="100000" flip="none" algn="tl"/>
          </a:blipFill>
        </p:spPr>
        <p:txBody>
          <a:bodyPr wrap="square">
            <a:spAutoFit/>
          </a:bodyPr>
          <a:lstStyle/>
          <a:p>
            <a:pPr marL="285750" indent="-285750">
              <a:buFont typeface="Arial" pitchFamily="34" charset="0"/>
              <a:buChar char="•"/>
            </a:pPr>
            <a:r>
              <a:rPr lang="ar-EG" dirty="0"/>
              <a:t>تتميز الياف البولي اميد بارتفاع نسبة المناطق المتبلرة و ترتيب السلاسل في الاتجاه الطولى للالياف مما يساعد على زيادة قوة التماسك البللوري للالياف مما يؤدي الي زياده قوة الالياف وارتفاع درجة انصهارها . و ترتبط السلاسل المتجاوره ببعضها البعض بواسطة الرابطة الهيدروجينية عن طريق المجموعات الاميدية القطبية . و تتغير خواص الألياف بشكل ملحوظ عند استبدال مجموعة الميثلين في السلاسل بمجموعات اخري مثل مجموعة الأريل اذ يؤدي تغير التركيب الكيميائي للالياف الى زيادة متانة الالياف وارتفاع درجة انصهارها.</a:t>
            </a:r>
          </a:p>
          <a:p>
            <a:pPr marL="285750" indent="-285750">
              <a:buFont typeface="Arial" pitchFamily="34" charset="0"/>
              <a:buChar char="•"/>
            </a:pPr>
            <a:r>
              <a:rPr lang="ar-EG" dirty="0"/>
              <a:t>تعتبر فصيلة البولي اميد من الفصائل الكيميائية المكونة للالياف المخلقة فهي تمثل 10% من الانتاج العالمى من الألياف النسجية و تقدر بحوالي 2.8 مليون طن .</a:t>
            </a:r>
          </a:p>
          <a:p>
            <a:pPr marL="285750" indent="-285750">
              <a:buFont typeface="Arial" pitchFamily="34" charset="0"/>
              <a:buChar char="•"/>
            </a:pPr>
            <a:r>
              <a:rPr lang="ar-EG" dirty="0"/>
              <a:t>تختلف خزاص مركبات البولي اميد العالية باختلاف المكونات الأساسية و على الاخص من حيث عدد ذرات الكربون التى يتكون منها كل من الامين الثنائي والحامض و على وجود وجود مجموعات ثانوية على السلسلة الرئيسية باستبدال ذرة هيدروجين مثلا بمجموعة الكيل و على هذا الاختلاف تعتمد درجة التماثل الجزيئي و درجة الانتظام والتبلر الممكن اعطائها للالياف المصنوعة من الأميد و درجة حرارة الانصهار.</a:t>
            </a:r>
          </a:p>
        </p:txBody>
      </p:sp>
    </p:spTree>
    <p:extLst>
      <p:ext uri="{BB962C8B-B14F-4D97-AF65-F5344CB8AC3E}">
        <p14:creationId xmlns:p14="http://schemas.microsoft.com/office/powerpoint/2010/main" val="3471622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10652290" y="1510784"/>
            <a:ext cx="1266693" cy="461665"/>
          </a:xfrm>
          <a:prstGeom prst="rect">
            <a:avLst/>
          </a:prstGeom>
          <a:blipFill>
            <a:blip r:embed="rId3"/>
            <a:tile tx="0" ty="0" sx="100000" sy="100000" flip="none" algn="tl"/>
          </a:blipFill>
        </p:spPr>
        <p:txBody>
          <a:bodyPr wrap="none">
            <a:spAutoFit/>
          </a:bodyPr>
          <a:lstStyle/>
          <a:p>
            <a:r>
              <a:rPr lang="ar-EG" sz="2400" b="1" dirty="0">
                <a:solidFill>
                  <a:srgbClr val="C00000"/>
                </a:solidFill>
              </a:rPr>
              <a:t>البولي اميد</a:t>
            </a:r>
            <a:endParaRPr lang="en-US" sz="2400" b="1" dirty="0">
              <a:solidFill>
                <a:srgbClr val="C00000"/>
              </a:solidFill>
            </a:endParaRPr>
          </a:p>
        </p:txBody>
      </p:sp>
      <p:sp>
        <p:nvSpPr>
          <p:cNvPr id="3" name="Rectangle 2"/>
          <p:cNvSpPr/>
          <p:nvPr/>
        </p:nvSpPr>
        <p:spPr>
          <a:xfrm>
            <a:off x="3860833" y="2413338"/>
            <a:ext cx="8058150" cy="3139321"/>
          </a:xfrm>
          <a:prstGeom prst="rect">
            <a:avLst/>
          </a:prstGeom>
        </p:spPr>
        <p:txBody>
          <a:bodyPr wrap="square">
            <a:spAutoFit/>
          </a:bodyPr>
          <a:lstStyle/>
          <a:p>
            <a:r>
              <a:rPr lang="ar-EG" dirty="0"/>
              <a:t>تتميز فصيلة البولي اميد بتكون السلسلة الجزيئية من اتصال عدد من مجموعات الميثيلين يتخللها مجموعة الاميد –</a:t>
            </a:r>
            <a:r>
              <a:rPr lang="en-US" dirty="0"/>
              <a:t>CONH</a:t>
            </a:r>
            <a:r>
              <a:rPr lang="ar-EG" dirty="0"/>
              <a:t>و تتكون مركبات البولي اميد العالية التكاثف </a:t>
            </a:r>
            <a:r>
              <a:rPr lang="ar-EG" dirty="0">
                <a:solidFill>
                  <a:schemeClr val="accent2">
                    <a:lumMod val="75000"/>
                  </a:schemeClr>
                </a:solidFill>
              </a:rPr>
              <a:t>باحدى هذين التفاعلين الاساسيين:</a:t>
            </a:r>
          </a:p>
          <a:p>
            <a:r>
              <a:rPr lang="ar-EG" dirty="0">
                <a:solidFill>
                  <a:schemeClr val="accent1">
                    <a:lumMod val="50000"/>
                  </a:schemeClr>
                </a:solidFill>
              </a:rPr>
              <a:t>1- تكاثف ذاتي لحامض اميني مثل حامض الكبرويك و في هذه الحالة تتكون سلسة البولي اميد كالأتي </a:t>
            </a:r>
            <a:r>
              <a:rPr lang="ar-EG" dirty="0" smtClean="0">
                <a:solidFill>
                  <a:schemeClr val="accent1">
                    <a:lumMod val="50000"/>
                  </a:schemeClr>
                </a:solidFill>
              </a:rPr>
              <a:t>:</a:t>
            </a:r>
          </a:p>
          <a:p>
            <a:endParaRPr lang="ar-EG" dirty="0" smtClean="0"/>
          </a:p>
          <a:p>
            <a:endParaRPr lang="ar-EG" dirty="0"/>
          </a:p>
          <a:p>
            <a:endParaRPr lang="ar-EG" dirty="0" smtClean="0"/>
          </a:p>
          <a:p>
            <a:endParaRPr lang="ar-EG" dirty="0"/>
          </a:p>
          <a:p>
            <a:endParaRPr lang="ar-EG" dirty="0"/>
          </a:p>
          <a:p>
            <a:r>
              <a:rPr lang="ar-EG" dirty="0">
                <a:solidFill>
                  <a:schemeClr val="accent1">
                    <a:lumMod val="50000"/>
                  </a:schemeClr>
                </a:solidFill>
              </a:rPr>
              <a:t>2- تفاعل حامض كربوكسيل ثنائى ( مثل حامض الاديبيك او السيباسيك ) و ينشأعن ذلك سلسلة تتركب </a:t>
            </a:r>
            <a:r>
              <a:rPr lang="ar-EG" dirty="0" smtClean="0">
                <a:solidFill>
                  <a:schemeClr val="accent1">
                    <a:lumMod val="50000"/>
                  </a:schemeClr>
                </a:solidFill>
              </a:rPr>
              <a:t>كالأتي :</a:t>
            </a:r>
          </a:p>
          <a:p>
            <a:endParaRPr lang="ar-EG" dirty="0"/>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5029200" y="3351423"/>
            <a:ext cx="5029200" cy="1230101"/>
          </a:xfrm>
          <a:prstGeom prst="rect">
            <a:avLst/>
          </a:prstGeom>
        </p:spPr>
      </p:pic>
      <p:pic>
        <p:nvPicPr>
          <p:cNvPr id="6" name="Picture 5"/>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 contrast="100000"/>
                    </a14:imgEffect>
                  </a14:imgLayer>
                </a14:imgProps>
              </a:ext>
              <a:ext uri="{28A0092B-C50C-407E-A947-70E740481C1C}">
                <a14:useLocalDpi xmlns:a14="http://schemas.microsoft.com/office/drawing/2010/main" val="0"/>
              </a:ext>
            </a:extLst>
          </a:blip>
          <a:stretch>
            <a:fillRect/>
          </a:stretch>
        </p:blipFill>
        <p:spPr>
          <a:xfrm>
            <a:off x="4829175" y="5019159"/>
            <a:ext cx="4686300" cy="1735942"/>
          </a:xfrm>
          <a:prstGeom prst="rect">
            <a:avLst/>
          </a:prstGeom>
        </p:spPr>
      </p:pic>
    </p:spTree>
    <p:extLst>
      <p:ext uri="{BB962C8B-B14F-4D97-AF65-F5344CB8AC3E}">
        <p14:creationId xmlns:p14="http://schemas.microsoft.com/office/powerpoint/2010/main" val="1173546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8984420" y="2044184"/>
            <a:ext cx="3007555" cy="461665"/>
          </a:xfrm>
          <a:prstGeom prst="rect">
            <a:avLst/>
          </a:prstGeom>
          <a:blipFill>
            <a:blip r:embed="rId3"/>
            <a:tile tx="0" ty="0" sx="100000" sy="100000" flip="none" algn="tl"/>
          </a:blipFill>
        </p:spPr>
        <p:txBody>
          <a:bodyPr wrap="none">
            <a:spAutoFit/>
          </a:bodyPr>
          <a:lstStyle/>
          <a:p>
            <a:r>
              <a:rPr lang="ar-EG" sz="2400" b="1" dirty="0">
                <a:solidFill>
                  <a:srgbClr val="C00000"/>
                </a:solidFill>
              </a:rPr>
              <a:t>تحضير الياف البولي اميد66</a:t>
            </a:r>
            <a:endParaRPr lang="en-US" sz="2400" b="1" dirty="0">
              <a:solidFill>
                <a:srgbClr val="C00000"/>
              </a:solidFill>
            </a:endParaRPr>
          </a:p>
        </p:txBody>
      </p:sp>
      <p:sp>
        <p:nvSpPr>
          <p:cNvPr id="3" name="Rectangle 2"/>
          <p:cNvSpPr/>
          <p:nvPr/>
        </p:nvSpPr>
        <p:spPr>
          <a:xfrm>
            <a:off x="4105275" y="2773829"/>
            <a:ext cx="7886700" cy="923330"/>
          </a:xfrm>
          <a:prstGeom prst="rect">
            <a:avLst/>
          </a:prstGeom>
        </p:spPr>
        <p:txBody>
          <a:bodyPr wrap="square">
            <a:spAutoFit/>
          </a:bodyPr>
          <a:lstStyle/>
          <a:p>
            <a:r>
              <a:rPr lang="ar-EG" dirty="0">
                <a:solidFill>
                  <a:schemeClr val="accent1">
                    <a:lumMod val="50000"/>
                  </a:schemeClr>
                </a:solidFill>
              </a:rPr>
              <a:t>يحضر البولي اميد 66 كما ذكر من قبل عن طريق بلمرة التكاثف بين حامض الاديبيك و ثنائي الامين سداسي </a:t>
            </a:r>
            <a:r>
              <a:rPr lang="ar-EG" dirty="0" smtClean="0">
                <a:solidFill>
                  <a:schemeClr val="accent1">
                    <a:lumMod val="50000"/>
                  </a:schemeClr>
                </a:solidFill>
              </a:rPr>
              <a:t>المثيلين</a:t>
            </a:r>
          </a:p>
          <a:p>
            <a:endParaRPr lang="ar-EG" dirty="0"/>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2000250" y="3811307"/>
            <a:ext cx="10058400" cy="1836643"/>
          </a:xfrm>
          <a:prstGeom prst="rect">
            <a:avLst/>
          </a:prstGeom>
        </p:spPr>
      </p:pic>
    </p:spTree>
    <p:extLst>
      <p:ext uri="{BB962C8B-B14F-4D97-AF65-F5344CB8AC3E}">
        <p14:creationId xmlns:p14="http://schemas.microsoft.com/office/powerpoint/2010/main" val="470952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3" name="Rectangle 2"/>
          <p:cNvSpPr/>
          <p:nvPr/>
        </p:nvSpPr>
        <p:spPr>
          <a:xfrm>
            <a:off x="9730648" y="1219200"/>
            <a:ext cx="2350323" cy="400110"/>
          </a:xfrm>
          <a:prstGeom prst="rect">
            <a:avLst/>
          </a:prstGeom>
          <a:blipFill>
            <a:blip r:embed="rId3"/>
            <a:tile tx="0" ty="0" sx="100000" sy="100000" flip="none" algn="tl"/>
          </a:blipFill>
        </p:spPr>
        <p:txBody>
          <a:bodyPr wrap="none">
            <a:spAutoFit/>
          </a:bodyPr>
          <a:lstStyle/>
          <a:p>
            <a:r>
              <a:rPr lang="ar-EG" sz="2000" b="1" dirty="0">
                <a:solidFill>
                  <a:srgbClr val="C00000"/>
                </a:solidFill>
              </a:rPr>
              <a:t>طريقة غزل خيوط النايلون</a:t>
            </a:r>
            <a:endParaRPr lang="en-US" sz="2000" b="1" dirty="0">
              <a:solidFill>
                <a:srgbClr val="C00000"/>
              </a:solidFill>
            </a:endParaRPr>
          </a:p>
        </p:txBody>
      </p:sp>
      <p:sp>
        <p:nvSpPr>
          <p:cNvPr id="5" name="Rectangle 4"/>
          <p:cNvSpPr/>
          <p:nvPr/>
        </p:nvSpPr>
        <p:spPr>
          <a:xfrm>
            <a:off x="5984971" y="1833860"/>
            <a:ext cx="6096000" cy="923330"/>
          </a:xfrm>
          <a:prstGeom prst="rect">
            <a:avLst/>
          </a:prstGeom>
        </p:spPr>
        <p:txBody>
          <a:bodyPr>
            <a:spAutoFit/>
          </a:bodyPr>
          <a:lstStyle/>
          <a:p>
            <a:r>
              <a:rPr lang="ar-EG" dirty="0">
                <a:solidFill>
                  <a:schemeClr val="accent1">
                    <a:lumMod val="50000"/>
                  </a:schemeClr>
                </a:solidFill>
              </a:rPr>
              <a:t>تختلف طريقة غزل النايلون عن طريقة غزل الشعيرات الصناعية المحولة لانها تتضمن صهر المادة بدلا من اذابتها و لذلك تسمى بطرية الغزل بالانصهار و فيما يلي خطوات الانتاج:</a:t>
            </a:r>
            <a:endParaRPr lang="en-US" dirty="0">
              <a:solidFill>
                <a:schemeClr val="accent1">
                  <a:lumMod val="50000"/>
                </a:schemeClr>
              </a:solidFill>
            </a:endParaRPr>
          </a:p>
        </p:txBody>
      </p:sp>
      <p:sp>
        <p:nvSpPr>
          <p:cNvPr id="6" name="Rectangle 5"/>
          <p:cNvSpPr/>
          <p:nvPr/>
        </p:nvSpPr>
        <p:spPr>
          <a:xfrm>
            <a:off x="3441796" y="2943642"/>
            <a:ext cx="8639175" cy="2862322"/>
          </a:xfrm>
          <a:prstGeom prst="rect">
            <a:avLst/>
          </a:prstGeom>
          <a:blipFill>
            <a:blip r:embed="rId4"/>
            <a:tile tx="0" ty="0" sx="100000" sy="100000" flip="none" algn="tl"/>
          </a:blipFill>
        </p:spPr>
        <p:txBody>
          <a:bodyPr wrap="square">
            <a:spAutoFit/>
          </a:bodyPr>
          <a:lstStyle/>
          <a:p>
            <a:r>
              <a:rPr lang="ar-EG" dirty="0" smtClean="0"/>
              <a:t>1- </a:t>
            </a:r>
            <a:r>
              <a:rPr lang="ar-EG" dirty="0"/>
              <a:t>يغذى مسحوق النايلون في تنكان خاصة و منها الى وحدات الصهر ثم يضغط النايلون المنصهر بواسطة طلمبات ليمر من خلال الثقوب الدقيقة الموجوده في فو نية الغزل .</a:t>
            </a:r>
          </a:p>
          <a:p>
            <a:r>
              <a:rPr lang="ar-EG" dirty="0"/>
              <a:t>2- يمر تيار من الهواؤ على الشعيرات المتكونة لتبريدها فتتجمد وتدخل الي انبوبة البخار و تعالج او تجهز بالمواد المانعة  للكهرباء الاستاتيكية . ثم يتم تدويرها لى بكرات خاصة و تحتوي الخيوط الناتجة على عدد من الشعيرات المستمرة يتراوح بين 7-140 حسب الاستعمال النهائي للخيوط كذلك يمكن انتاج خيوط احادية و تكون على درجة عالية من التعجن يسهل استطالتها لان الجزيئات في هذه الحالة تكون غير مرتبة.</a:t>
            </a:r>
          </a:p>
          <a:p>
            <a:r>
              <a:rPr lang="ar-EG" dirty="0"/>
              <a:t>3- تسحب الخيوط السابقة على البارد على ماكينة اخرى الى 3 او5 اضعاف طولها الاصلي و بذلك تصبح ذات متانة و مرونه عالية بسبب ترتيب الجزيئات في الاتجاه الطولي للشعيرات.</a:t>
            </a:r>
          </a:p>
          <a:p>
            <a:r>
              <a:rPr lang="ar-EG" dirty="0"/>
              <a:t>4- تجري عملية برم للخيط الناتج بواسطة الحلقة و الدبلة لاعطاء برمات قليلة تقوم بضغط الشعيرات علي بعضها لتعطي خيوطا متماسكة و يرص الناتج على بكرات بنفس الطريقة المستخدمة في ماكينات الغزل العادي</a:t>
            </a:r>
          </a:p>
        </p:txBody>
      </p:sp>
    </p:spTree>
    <p:extLst>
      <p:ext uri="{BB962C8B-B14F-4D97-AF65-F5344CB8AC3E}">
        <p14:creationId xmlns:p14="http://schemas.microsoft.com/office/powerpoint/2010/main" val="2937326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9748167" y="1977509"/>
            <a:ext cx="2010487" cy="400110"/>
          </a:xfrm>
          <a:prstGeom prst="rect">
            <a:avLst/>
          </a:prstGeom>
          <a:blipFill>
            <a:blip r:embed="rId3"/>
            <a:tile tx="0" ty="0" sx="100000" sy="100000" flip="none" algn="tl"/>
          </a:blipFill>
        </p:spPr>
        <p:txBody>
          <a:bodyPr wrap="none">
            <a:spAutoFit/>
          </a:bodyPr>
          <a:lstStyle/>
          <a:p>
            <a:r>
              <a:rPr lang="ar-EG" sz="2000" b="1" dirty="0">
                <a:solidFill>
                  <a:srgbClr val="C00000"/>
                </a:solidFill>
              </a:rPr>
              <a:t>انتاج شعيرات النايلون</a:t>
            </a:r>
            <a:endParaRPr lang="en-US" sz="2000" b="1" dirty="0">
              <a:solidFill>
                <a:srgbClr val="C00000"/>
              </a:solidFill>
            </a:endParaRPr>
          </a:p>
        </p:txBody>
      </p:sp>
      <p:sp>
        <p:nvSpPr>
          <p:cNvPr id="3" name="Rectangle 2"/>
          <p:cNvSpPr/>
          <p:nvPr/>
        </p:nvSpPr>
        <p:spPr>
          <a:xfrm>
            <a:off x="3819525" y="2923312"/>
            <a:ext cx="8020050" cy="1200329"/>
          </a:xfrm>
          <a:prstGeom prst="rect">
            <a:avLst/>
          </a:prstGeom>
          <a:blipFill>
            <a:blip r:embed="rId4"/>
            <a:tile tx="0" ty="0" sx="100000" sy="100000" flip="none" algn="tl"/>
          </a:blipFill>
        </p:spPr>
        <p:txBody>
          <a:bodyPr wrap="square">
            <a:spAutoFit/>
          </a:bodyPr>
          <a:lstStyle/>
          <a:p>
            <a:r>
              <a:rPr lang="ar-EG" dirty="0"/>
              <a:t>في هذه الحالة تجمع الشعيرات المستمره الناتجة من الفونيات لنكون شؤيطا يسمى </a:t>
            </a:r>
            <a:r>
              <a:rPr lang="en-US" dirty="0"/>
              <a:t>Tow </a:t>
            </a:r>
            <a:r>
              <a:rPr lang="ar-EG" dirty="0"/>
              <a:t>يحتوى على حوالى 20 الف شعيرة ثم يسحب هذا الشريط بين مجموعة من السلندرات و يجرى له عملية تجعيد ثم يلف على بكر خاص و يقطع بعد ذلك الشريط الى شعيرات بالطول المطلوب او يباع كما هو بدون تقطيع ليتم تقطيعه على ماكينات خاصة تحوله الى شعيرات يشبه شريط الصوف من ناحية الطول حتي يتسنى خلطه معاها.</a:t>
            </a:r>
          </a:p>
        </p:txBody>
      </p:sp>
    </p:spTree>
    <p:extLst>
      <p:ext uri="{BB962C8B-B14F-4D97-AF65-F5344CB8AC3E}">
        <p14:creationId xmlns:p14="http://schemas.microsoft.com/office/powerpoint/2010/main" val="2676611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9713667" y="1186934"/>
            <a:ext cx="2182008" cy="400110"/>
          </a:xfrm>
          <a:prstGeom prst="rect">
            <a:avLst/>
          </a:prstGeom>
          <a:blipFill>
            <a:blip r:embed="rId3"/>
            <a:tile tx="0" ty="0" sx="100000" sy="100000" flip="none" algn="tl"/>
          </a:blipFill>
        </p:spPr>
        <p:txBody>
          <a:bodyPr wrap="none">
            <a:spAutoFit/>
          </a:bodyPr>
          <a:lstStyle/>
          <a:p>
            <a:r>
              <a:rPr lang="ar-EG" sz="2000" b="1" dirty="0">
                <a:solidFill>
                  <a:srgbClr val="C00000"/>
                </a:solidFill>
              </a:rPr>
              <a:t>الريلسان : النايلون 11:</a:t>
            </a:r>
            <a:endParaRPr lang="en-US" sz="2000" b="1" dirty="0">
              <a:solidFill>
                <a:srgbClr val="C00000"/>
              </a:solidFill>
            </a:endParaRPr>
          </a:p>
        </p:txBody>
      </p:sp>
      <p:sp>
        <p:nvSpPr>
          <p:cNvPr id="3" name="Rectangle 2"/>
          <p:cNvSpPr/>
          <p:nvPr/>
        </p:nvSpPr>
        <p:spPr>
          <a:xfrm>
            <a:off x="5799675" y="1857286"/>
            <a:ext cx="6096000" cy="1200329"/>
          </a:xfrm>
          <a:prstGeom prst="rect">
            <a:avLst/>
          </a:prstGeom>
          <a:blipFill>
            <a:blip r:embed="rId4"/>
            <a:tile tx="0" ty="0" sx="100000" sy="100000" flip="none" algn="tl"/>
          </a:blipFill>
        </p:spPr>
        <p:txBody>
          <a:bodyPr>
            <a:spAutoFit/>
          </a:bodyPr>
          <a:lstStyle/>
          <a:p>
            <a:r>
              <a:rPr lang="ar-EG" dirty="0"/>
              <a:t>من اهم التطورات التي طرأت على صناعة الياف البولي اميد استخدام زيت الخروع كمادة اساس لانتاج هذه الالياف . وترجع اهمية صناعة البولي اميد من الزيت الخروع الى ان نبات الخروع محصول زراعي سهل الحصول عليه و يمتاز زيت الخروع باحنواءه على جلسرين حامض الرسينزلييك.</a:t>
            </a:r>
          </a:p>
        </p:txBody>
      </p:sp>
      <p:sp>
        <p:nvSpPr>
          <p:cNvPr id="5" name="Rectangle 4"/>
          <p:cNvSpPr/>
          <p:nvPr/>
        </p:nvSpPr>
        <p:spPr>
          <a:xfrm>
            <a:off x="8157151" y="3444359"/>
            <a:ext cx="3738524" cy="369332"/>
          </a:xfrm>
          <a:prstGeom prst="rect">
            <a:avLst/>
          </a:prstGeom>
          <a:blipFill>
            <a:blip r:embed="rId3"/>
            <a:tile tx="0" ty="0" sx="100000" sy="100000" flip="none" algn="tl"/>
          </a:blipFill>
        </p:spPr>
        <p:txBody>
          <a:bodyPr wrap="none">
            <a:spAutoFit/>
          </a:bodyPr>
          <a:lstStyle/>
          <a:p>
            <a:r>
              <a:rPr lang="ar-EG" b="1" dirty="0">
                <a:solidFill>
                  <a:srgbClr val="C00000"/>
                </a:solidFill>
              </a:rPr>
              <a:t>الاسس الكيميائية للحصول على الياف الريلسان:</a:t>
            </a:r>
          </a:p>
        </p:txBody>
      </p:sp>
      <p:sp>
        <p:nvSpPr>
          <p:cNvPr id="6" name="Rectangle 5"/>
          <p:cNvSpPr/>
          <p:nvPr/>
        </p:nvSpPr>
        <p:spPr>
          <a:xfrm>
            <a:off x="5799675" y="4171950"/>
            <a:ext cx="6096000" cy="1477328"/>
          </a:xfrm>
          <a:prstGeom prst="rect">
            <a:avLst/>
          </a:prstGeom>
          <a:blipFill>
            <a:blip r:embed="rId5"/>
            <a:tile tx="0" ty="0" sx="100000" sy="100000" flip="none" algn="tl"/>
          </a:blipFill>
        </p:spPr>
        <p:txBody>
          <a:bodyPr>
            <a:spAutoFit/>
          </a:bodyPr>
          <a:lstStyle/>
          <a:p>
            <a:r>
              <a:rPr lang="ar-EG" dirty="0"/>
              <a:t>عند تسخين زيت الخروع لدرجة حرارة مرتفعة في جوخال من الاكسجين يتحلل جلسريد حامض الرسينولييك الى الدهيد سداسي و حامض جلسريد غير مشبع الذي يتحول بواسطة التفاعلات الكيميائية الى حامض ميني مشبع الذي يعرف باسم حامض مينو ندريكانويك و يتحول هذا الحامض بالتسخين عن طريق تفاعل التكاثف الذاتي للريلسان.</a:t>
            </a:r>
          </a:p>
        </p:txBody>
      </p:sp>
    </p:spTree>
    <p:extLst>
      <p:ext uri="{BB962C8B-B14F-4D97-AF65-F5344CB8AC3E}">
        <p14:creationId xmlns:p14="http://schemas.microsoft.com/office/powerpoint/2010/main" val="1976641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9885773" y="1853684"/>
            <a:ext cx="2058577" cy="400110"/>
          </a:xfrm>
          <a:prstGeom prst="rect">
            <a:avLst/>
          </a:prstGeom>
          <a:blipFill>
            <a:blip r:embed="rId3"/>
            <a:tile tx="0" ty="0" sx="100000" sy="100000" flip="none" algn="tl"/>
          </a:blipFill>
        </p:spPr>
        <p:txBody>
          <a:bodyPr wrap="none">
            <a:spAutoFit/>
          </a:bodyPr>
          <a:lstStyle/>
          <a:p>
            <a:r>
              <a:rPr lang="ar-EG" sz="2000" b="1" dirty="0">
                <a:solidFill>
                  <a:srgbClr val="C00000"/>
                </a:solidFill>
              </a:rPr>
              <a:t>خواص الياف الريلسان</a:t>
            </a:r>
            <a:endParaRPr lang="en-US" sz="2000" b="1" dirty="0">
              <a:solidFill>
                <a:srgbClr val="C00000"/>
              </a:solidFill>
            </a:endParaRPr>
          </a:p>
        </p:txBody>
      </p:sp>
      <p:sp>
        <p:nvSpPr>
          <p:cNvPr id="3" name="Rectangle 2"/>
          <p:cNvSpPr/>
          <p:nvPr/>
        </p:nvSpPr>
        <p:spPr>
          <a:xfrm>
            <a:off x="5848350" y="2518113"/>
            <a:ext cx="6096000" cy="2031325"/>
          </a:xfrm>
          <a:prstGeom prst="rect">
            <a:avLst/>
          </a:prstGeom>
          <a:blipFill>
            <a:blip r:embed="rId4"/>
            <a:tile tx="0" ty="0" sx="100000" sy="100000" flip="none" algn="tl"/>
          </a:blipFill>
        </p:spPr>
        <p:txBody>
          <a:bodyPr>
            <a:spAutoFit/>
          </a:bodyPr>
          <a:lstStyle/>
          <a:p>
            <a:r>
              <a:rPr lang="ar-EG" dirty="0"/>
              <a:t>يشبه الياف الريلسان في خواصها العامة الياف البولي اميد الأخرى مثل النايلون و البرلون الا انها تتميز عن هذه الالياف بالمقاومة العالية لتأثير الماء سواء على البارد او الساخن و احتفاظ الألياف بالمقاومة العالية لتأثير الضوء و مقاومتها للاحماض المعدنية المتوسطة التركيز . ولا تتاثر الألياف بالمذيبات العضوية و تتأثر الألياف بالقلويات و العوامل المؤكسده بدرجة ضعيفة و تتصف الياف الريلسان بانها تنصهر بدرجة اقل من الياف النايلون الاخري ولا تلين الا قرب درجة الانصهار.</a:t>
            </a:r>
          </a:p>
        </p:txBody>
      </p:sp>
    </p:spTree>
    <p:extLst>
      <p:ext uri="{BB962C8B-B14F-4D97-AF65-F5344CB8AC3E}">
        <p14:creationId xmlns:p14="http://schemas.microsoft.com/office/powerpoint/2010/main" val="1656930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TotalTime>
  <Words>2130</Words>
  <Application>Microsoft Office PowerPoint</Application>
  <PresentationFormat>Custom</PresentationFormat>
  <Paragraphs>106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الماده /           كيمياء الالياف الفرقة /          الاولى قسم / .      غزل ونسيج ميعاد المحاضره/ يوم السبت الموافق2020/4/11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haidy</dc:creator>
  <cp:lastModifiedBy>Dawood ST</cp:lastModifiedBy>
  <cp:revision>96</cp:revision>
  <dcterms:created xsi:type="dcterms:W3CDTF">2020-03-17T20:43:53Z</dcterms:created>
  <dcterms:modified xsi:type="dcterms:W3CDTF">2020-04-10T13:49:24Z</dcterms:modified>
</cp:coreProperties>
</file>