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18"/>
  </p:notesMasterIdLst>
  <p:sldIdLst>
    <p:sldId id="273" r:id="rId2"/>
    <p:sldId id="313" r:id="rId3"/>
    <p:sldId id="300" r:id="rId4"/>
    <p:sldId id="285" r:id="rId5"/>
    <p:sldId id="304" r:id="rId6"/>
    <p:sldId id="307" r:id="rId7"/>
    <p:sldId id="306" r:id="rId8"/>
    <p:sldId id="308" r:id="rId9"/>
    <p:sldId id="309" r:id="rId10"/>
    <p:sldId id="310" r:id="rId11"/>
    <p:sldId id="302" r:id="rId12"/>
    <p:sldId id="301" r:id="rId13"/>
    <p:sldId id="312" r:id="rId14"/>
    <p:sldId id="311" r:id="rId15"/>
    <p:sldId id="305" r:id="rId16"/>
    <p:sldId id="289" r:id="rId17"/>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F297A1D-C1DD-4749-8C3A-C19605F199BB}" type="datetimeFigureOut">
              <a:rPr lang="ar-EG" smtClean="0"/>
              <a:pPr/>
              <a:t>02/08/1441</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0F057C6-A753-486C-A9D0-EDDD0B8A26C8}" type="slidenum">
              <a:rPr lang="ar-EG" smtClean="0"/>
              <a:pPr/>
              <a:t>‹#›</a:t>
            </a:fld>
            <a:endParaRPr lang="ar-EG"/>
          </a:p>
        </p:txBody>
      </p:sp>
    </p:spTree>
    <p:extLst>
      <p:ext uri="{BB962C8B-B14F-4D97-AF65-F5344CB8AC3E}">
        <p14:creationId xmlns:p14="http://schemas.microsoft.com/office/powerpoint/2010/main" val="120237176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E7754721-9BC2-4DB8-86F3-53B518A90ECC}" type="datetimeFigureOut">
              <a:rPr lang="ar-EG" smtClean="0"/>
              <a:pPr/>
              <a:t>02/08/1441</a:t>
            </a:fld>
            <a:endParaRPr lang="ar-EG"/>
          </a:p>
        </p:txBody>
      </p:sp>
      <p:sp>
        <p:nvSpPr>
          <p:cNvPr id="19" name="Footer Placeholder 18"/>
          <p:cNvSpPr>
            <a:spLocks noGrp="1"/>
          </p:cNvSpPr>
          <p:nvPr>
            <p:ph type="ftr" sz="quarter" idx="11"/>
          </p:nvPr>
        </p:nvSpPr>
        <p:spPr/>
        <p:txBody>
          <a:bodyPr/>
          <a:lstStyle/>
          <a:p>
            <a:endParaRPr lang="ar-EG"/>
          </a:p>
        </p:txBody>
      </p:sp>
      <p:sp>
        <p:nvSpPr>
          <p:cNvPr id="27" name="Slide Number Placeholder 26"/>
          <p:cNvSpPr>
            <a:spLocks noGrp="1"/>
          </p:cNvSpPr>
          <p:nvPr>
            <p:ph type="sldNum" sz="quarter" idx="12"/>
          </p:nvPr>
        </p:nvSpPr>
        <p:spPr/>
        <p:txBody>
          <a:bodyPr/>
          <a:lstStyle/>
          <a:p>
            <a:fld id="{B34ED751-2448-4CCE-82B9-9922178588B8}" type="slidenum">
              <a:rPr lang="ar-EG" smtClean="0"/>
              <a:pPr/>
              <a:t>‹#›</a:t>
            </a:fld>
            <a:endParaRPr lang="ar-EG"/>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7754721-9BC2-4DB8-86F3-53B518A90ECC}" type="datetimeFigureOut">
              <a:rPr lang="ar-EG" smtClean="0"/>
              <a:pPr/>
              <a:t>02/08/1441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B34ED751-2448-4CCE-82B9-9922178588B8}" type="slidenum">
              <a:rPr lang="ar-EG" smtClean="0"/>
              <a:pPr/>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7754721-9BC2-4DB8-86F3-53B518A90ECC}" type="datetimeFigureOut">
              <a:rPr lang="ar-EG" smtClean="0"/>
              <a:pPr/>
              <a:t>02/08/1441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B34ED751-2448-4CCE-82B9-9922178588B8}" type="slidenum">
              <a:rPr lang="ar-EG" smtClean="0"/>
              <a:pPr/>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7754721-9BC2-4DB8-86F3-53B518A90ECC}" type="datetimeFigureOut">
              <a:rPr lang="ar-EG" smtClean="0"/>
              <a:pPr/>
              <a:t>02/08/1441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B34ED751-2448-4CCE-82B9-9922178588B8}" type="slidenum">
              <a:rPr lang="ar-EG" smtClean="0"/>
              <a:pPr/>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7754721-9BC2-4DB8-86F3-53B518A90ECC}" type="datetimeFigureOut">
              <a:rPr lang="ar-EG" smtClean="0"/>
              <a:pPr/>
              <a:t>02/08/1441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B34ED751-2448-4CCE-82B9-9922178588B8}" type="slidenum">
              <a:rPr lang="ar-EG" smtClean="0"/>
              <a:pPr/>
              <a:t>‹#›</a:t>
            </a:fld>
            <a:endParaRPr lang="ar-EG"/>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7754721-9BC2-4DB8-86F3-53B518A90ECC}" type="datetimeFigureOut">
              <a:rPr lang="ar-EG" smtClean="0"/>
              <a:pPr/>
              <a:t>02/08/1441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B34ED751-2448-4CCE-82B9-9922178588B8}" type="slidenum">
              <a:rPr lang="ar-EG" smtClean="0"/>
              <a:pPr/>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7754721-9BC2-4DB8-86F3-53B518A90ECC}" type="datetimeFigureOut">
              <a:rPr lang="ar-EG" smtClean="0"/>
              <a:pPr/>
              <a:t>02/08/1441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B34ED751-2448-4CCE-82B9-9922178588B8}" type="slidenum">
              <a:rPr lang="ar-EG" smtClean="0"/>
              <a:pPr/>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E7754721-9BC2-4DB8-86F3-53B518A90ECC}" type="datetimeFigureOut">
              <a:rPr lang="ar-EG" smtClean="0"/>
              <a:pPr/>
              <a:t>02/08/1441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B34ED751-2448-4CCE-82B9-9922178588B8}" type="slidenum">
              <a:rPr lang="ar-EG" smtClean="0"/>
              <a:pPr/>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754721-9BC2-4DB8-86F3-53B518A90ECC}" type="datetimeFigureOut">
              <a:rPr lang="ar-EG" smtClean="0"/>
              <a:pPr/>
              <a:t>02/08/1441</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B34ED751-2448-4CCE-82B9-9922178588B8}" type="slidenum">
              <a:rPr lang="ar-EG" smtClean="0"/>
              <a:pPr/>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7754721-9BC2-4DB8-86F3-53B518A90ECC}" type="datetimeFigureOut">
              <a:rPr lang="ar-EG" smtClean="0"/>
              <a:pPr/>
              <a:t>02/08/1441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B34ED751-2448-4CCE-82B9-9922178588B8}" type="slidenum">
              <a:rPr lang="ar-EG" smtClean="0"/>
              <a:pPr/>
              <a:t>‹#›</a:t>
            </a:fld>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7754721-9BC2-4DB8-86F3-53B518A90ECC}" type="datetimeFigureOut">
              <a:rPr lang="ar-EG" smtClean="0"/>
              <a:pPr/>
              <a:t>02/08/1441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a:xfrm>
            <a:off x="8077200" y="6356350"/>
            <a:ext cx="609600" cy="365125"/>
          </a:xfrm>
        </p:spPr>
        <p:txBody>
          <a:bodyPr/>
          <a:lstStyle/>
          <a:p>
            <a:fld id="{B34ED751-2448-4CCE-82B9-9922178588B8}" type="slidenum">
              <a:rPr lang="ar-EG" smtClean="0"/>
              <a:pPr/>
              <a:t>‹#›</a:t>
            </a:fld>
            <a:endParaRPr lang="ar-EG"/>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7754721-9BC2-4DB8-86F3-53B518A90ECC}" type="datetimeFigureOut">
              <a:rPr lang="ar-EG" smtClean="0"/>
              <a:pPr/>
              <a:t>02/08/1441</a:t>
            </a:fld>
            <a:endParaRPr lang="ar-EG"/>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EG"/>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34ED751-2448-4CCE-82B9-9922178588B8}" type="slidenum">
              <a:rPr lang="ar-EG" smtClean="0"/>
              <a:pPr/>
              <a:t>‹#›</a:t>
            </a:fld>
            <a:endParaRPr lang="ar-EG"/>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en.wikipedia.org/wiki/File:Nockenwelle_2005.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hyperlink" Target="http://ar.wikipedia.org/wiki/%D9%85%D9%84%D9%81:Nockenwelle_ani.gif" TargetMode="Externa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3.xml.rels><?xml version="1.0" encoding="UTF-8" standalone="yes"?>
<Relationships xmlns="http://schemas.openxmlformats.org/package/2006/relationships"><Relationship Id="rId2" Type="http://schemas.openxmlformats.org/officeDocument/2006/relationships/hyperlink" Target="file:///C:\Documents%20and%20Settings\edku%20dreams\My%20Documents\My%20Videos\RealPlayer%20Downloads\Camshaft,valves%20&#1593;&#1605;&#1608;&#1583;%20&#1575;&#1604;&#1603;&#1575;&#1605;&#1575;&#1578;%20&#1608;&#1575;&#1604;&#1589;&#1605;&#1575;&#1605;&#1575;&#1578;%20-%20YouTube.flv"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35596" y="2420888"/>
            <a:ext cx="7272808" cy="3505944"/>
          </a:xfrm>
        </p:spPr>
        <p:txBody>
          <a:bodyPr>
            <a:normAutofit/>
          </a:bodyPr>
          <a:lstStyle/>
          <a:p>
            <a:pPr algn="ctr"/>
            <a:r>
              <a:rPr lang="en-GB" sz="3600" dirty="0">
                <a:solidFill>
                  <a:schemeClr val="tx1"/>
                </a:solidFill>
              </a:rPr>
              <a:t>Course Title:</a:t>
            </a:r>
            <a:endParaRPr lang="en-GB" sz="3600" b="1" dirty="0">
              <a:solidFill>
                <a:schemeClr val="tx1"/>
              </a:solidFill>
            </a:endParaRPr>
          </a:p>
          <a:p>
            <a:pPr algn="ctr"/>
            <a:r>
              <a:rPr lang="en-GB" sz="3600" b="1" dirty="0">
                <a:solidFill>
                  <a:schemeClr val="tx1"/>
                </a:solidFill>
              </a:rPr>
              <a:t>Mechanic System</a:t>
            </a:r>
            <a:r>
              <a:rPr lang="en-US" sz="3600" b="1" dirty="0">
                <a:solidFill>
                  <a:schemeClr val="tx1"/>
                </a:solidFill>
              </a:rPr>
              <a:t>s</a:t>
            </a:r>
            <a:r>
              <a:rPr lang="en-GB" sz="3600" dirty="0">
                <a:solidFill>
                  <a:schemeClr val="tx1"/>
                </a:solidFill>
              </a:rPr>
              <a:t> (1)</a:t>
            </a:r>
          </a:p>
          <a:p>
            <a:pPr algn="ctr"/>
            <a:r>
              <a:rPr lang="en-GB" sz="3600" dirty="0">
                <a:solidFill>
                  <a:schemeClr val="tx1"/>
                </a:solidFill>
              </a:rPr>
              <a:t>By:</a:t>
            </a:r>
            <a:br>
              <a:rPr lang="en-GB" sz="3600" dirty="0">
                <a:solidFill>
                  <a:schemeClr val="bg1"/>
                </a:solidFill>
              </a:rPr>
            </a:br>
            <a:r>
              <a:rPr lang="en-GB" sz="3600" dirty="0">
                <a:solidFill>
                  <a:schemeClr val="bg1"/>
                </a:solidFill>
              </a:rPr>
              <a:t>Prof. </a:t>
            </a:r>
            <a:r>
              <a:rPr lang="en-GB" dirty="0">
                <a:solidFill>
                  <a:schemeClr val="bg1"/>
                </a:solidFill>
              </a:rPr>
              <a:t> </a:t>
            </a:r>
            <a:r>
              <a:rPr lang="en-GB" sz="3600" b="1" dirty="0">
                <a:solidFill>
                  <a:schemeClr val="bg1"/>
                </a:solidFill>
              </a:rPr>
              <a:t>Dr</a:t>
            </a:r>
            <a:r>
              <a:rPr lang="en-GB" sz="3600" b="1" dirty="0">
                <a:solidFill>
                  <a:schemeClr val="tx1"/>
                </a:solidFill>
              </a:rPr>
              <a:t>:</a:t>
            </a:r>
          </a:p>
          <a:p>
            <a:pPr algn="ctr"/>
            <a:r>
              <a:rPr lang="en-GB" sz="3600" b="1" dirty="0">
                <a:solidFill>
                  <a:srgbClr val="FF0000"/>
                </a:solidFill>
              </a:rPr>
              <a:t>Osama Nada </a:t>
            </a:r>
            <a:r>
              <a:rPr lang="ar-EG" sz="3600" b="1" i="1" dirty="0">
                <a:solidFill>
                  <a:schemeClr val="bg1">
                    <a:lumMod val="95000"/>
                    <a:lumOff val="5000"/>
                  </a:schemeClr>
                </a:solidFill>
              </a:rPr>
              <a:t> </a:t>
            </a:r>
            <a:endParaRPr lang="ar-EG" sz="3600" b="1" dirty="0">
              <a:solidFill>
                <a:schemeClr val="bg1">
                  <a:lumMod val="95000"/>
                  <a:lumOff val="5000"/>
                </a:schemeClr>
              </a:solidFill>
            </a:endParaRPr>
          </a:p>
        </p:txBody>
      </p:sp>
      <p:pic>
        <p:nvPicPr>
          <p:cNvPr id="1026" name="Picture 2" descr="D:\D\بنها\fd57315048b2a0e2ee02ed04b0927842_XL-415x328.jpg"/>
          <p:cNvPicPr>
            <a:picLocks noChangeAspect="1" noChangeArrowheads="1"/>
          </p:cNvPicPr>
          <p:nvPr/>
        </p:nvPicPr>
        <p:blipFill>
          <a:blip r:embed="rId2" cstate="print"/>
          <a:srcRect/>
          <a:stretch>
            <a:fillRect/>
          </a:stretch>
        </p:blipFill>
        <p:spPr bwMode="auto">
          <a:xfrm>
            <a:off x="6804248" y="332656"/>
            <a:ext cx="1950815" cy="1541849"/>
          </a:xfrm>
          <a:prstGeom prst="rect">
            <a:avLst/>
          </a:prstGeom>
          <a:blipFill>
            <a:blip r:embed="rId3" cstate="print"/>
            <a:tile tx="0" ty="0" sx="100000" sy="100000" flip="none" algn="tl"/>
          </a:blipFill>
        </p:spPr>
      </p:pic>
      <p:pic>
        <p:nvPicPr>
          <p:cNvPr id="1027" name="Picture 3" descr="D:\D\بنها\Fapa_Logo.png"/>
          <p:cNvPicPr>
            <a:picLocks noChangeAspect="1" noChangeArrowheads="1"/>
          </p:cNvPicPr>
          <p:nvPr/>
        </p:nvPicPr>
        <p:blipFill>
          <a:blip r:embed="rId4" cstate="print"/>
          <a:srcRect/>
          <a:stretch>
            <a:fillRect/>
          </a:stretch>
        </p:blipFill>
        <p:spPr bwMode="auto">
          <a:xfrm>
            <a:off x="611560" y="404663"/>
            <a:ext cx="1728192" cy="178669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Flat follower with cam</a:t>
            </a:r>
            <a:endParaRPr lang="ar-EG" dirty="0"/>
          </a:p>
        </p:txBody>
      </p:sp>
      <p:pic>
        <p:nvPicPr>
          <p:cNvPr id="33794" name="Picture 2" descr="http://www.ul.ie/~nolk/3D%20cam%20+%20flat.gif"/>
          <p:cNvPicPr>
            <a:picLocks noChangeAspect="1" noChangeArrowheads="1" noCrop="1"/>
          </p:cNvPicPr>
          <p:nvPr/>
        </p:nvPicPr>
        <p:blipFill>
          <a:blip r:embed="rId2" cstate="print"/>
          <a:srcRect/>
          <a:stretch>
            <a:fillRect/>
          </a:stretch>
        </p:blipFill>
        <p:spPr bwMode="auto">
          <a:xfrm>
            <a:off x="1979712" y="2564904"/>
            <a:ext cx="5572125" cy="310515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a:t>عمود الكامات </a:t>
            </a:r>
            <a:r>
              <a:rPr lang="en-US" dirty="0"/>
              <a:t>Cam shaft</a:t>
            </a:r>
            <a:endParaRPr lang="ar-EG" dirty="0"/>
          </a:p>
        </p:txBody>
      </p:sp>
      <p:sp>
        <p:nvSpPr>
          <p:cNvPr id="3" name="Content Placeholder 2"/>
          <p:cNvSpPr>
            <a:spLocks noGrp="1"/>
          </p:cNvSpPr>
          <p:nvPr>
            <p:ph idx="1"/>
          </p:nvPr>
        </p:nvSpPr>
        <p:spPr>
          <a:xfrm>
            <a:off x="457200" y="4797152"/>
            <a:ext cx="8229600" cy="1527448"/>
          </a:xfrm>
        </p:spPr>
        <p:txBody>
          <a:bodyPr>
            <a:normAutofit/>
          </a:bodyPr>
          <a:lstStyle/>
          <a:p>
            <a:r>
              <a:rPr lang="ar-EG" dirty="0"/>
              <a:t>عمود الكامات </a:t>
            </a:r>
            <a:r>
              <a:rPr lang="en-US" dirty="0"/>
              <a:t>Cam shaft </a:t>
            </a:r>
            <a:r>
              <a:rPr lang="ar-EG" dirty="0"/>
              <a:t>ياخد الحركة الدورانية من المحرك ويحولها لحركة ترددية تستخدم فى فتح وقفل الصمامات </a:t>
            </a:r>
            <a:r>
              <a:rPr lang="en-US" dirty="0"/>
              <a:t>valves </a:t>
            </a:r>
            <a:r>
              <a:rPr lang="ar-EG" dirty="0"/>
              <a:t> الخاصة بدخول البنزين وخروج العادم الناتج من احتراق البنزين فى غرفة الاحتراق الداخلى.</a:t>
            </a:r>
          </a:p>
          <a:p>
            <a:endParaRPr lang="ar-EG" dirty="0"/>
          </a:p>
        </p:txBody>
      </p:sp>
      <p:pic>
        <p:nvPicPr>
          <p:cNvPr id="25602" name="Picture 2" descr="mhtml:file://H:\New%20Folder%20(6)\المناهج\نظرية%20الألات%202\Camshaft%20-%20Wikipedia,%20the%20free%20encyclopedia.mht!http://upload.wikimedia.org/wikipedia/commons/thumb/4/44/Nockenwelle_2005.jpg/100px-Nockenwelle_2005.jpg">
            <a:hlinkClick r:id="rId2"/>
          </p:cNvPr>
          <p:cNvPicPr>
            <a:picLocks noChangeAspect="1" noChangeArrowheads="1"/>
          </p:cNvPicPr>
          <p:nvPr/>
        </p:nvPicPr>
        <p:blipFill>
          <a:blip r:embed="rId3" cstate="print"/>
          <a:srcRect/>
          <a:stretch>
            <a:fillRect/>
          </a:stretch>
        </p:blipFill>
        <p:spPr bwMode="auto">
          <a:xfrm rot="5400000">
            <a:off x="3547914" y="996702"/>
            <a:ext cx="952500" cy="495300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5042520"/>
            <a:ext cx="8229600" cy="1815480"/>
          </a:xfrm>
        </p:spPr>
        <p:txBody>
          <a:bodyPr>
            <a:normAutofit fontScale="62500" lnSpcReduction="20000"/>
          </a:bodyPr>
          <a:lstStyle/>
          <a:p>
            <a:pPr>
              <a:lnSpc>
                <a:spcPct val="120000"/>
              </a:lnSpc>
            </a:pPr>
            <a:r>
              <a:rPr lang="ar-EG" sz="2900" b="1" dirty="0"/>
              <a:t>ووظيفة الكامة الرئيسية هي ضبط التوقيت لتشغيل الأجزاء الميكانيكية عن طريق تحويل الحركة الدورانية إلى حركة خطية وذلك نتيجة لاختلاف ابعاد انصاف الأقطار عن المركز بسبب الانبعاج الذي تم مسبقاً ، فيعطي حركة خطية </a:t>
            </a:r>
            <a:r>
              <a:rPr lang="ar-EG" sz="2900" b="1" i="1" dirty="0"/>
              <a:t>للتابع</a:t>
            </a:r>
            <a:r>
              <a:rPr lang="ar-EG" sz="2900" b="1" dirty="0"/>
              <a:t> الذي يكون ملامساً للكامة فيتحرك بترتيب زمني معين لإداء وظائف ميكانيكية في الأوقات المحددة لها.</a:t>
            </a:r>
          </a:p>
          <a:p>
            <a:pPr>
              <a:lnSpc>
                <a:spcPct val="120000"/>
              </a:lnSpc>
            </a:pPr>
            <a:r>
              <a:rPr lang="ar-EG" sz="2900" b="1" dirty="0"/>
              <a:t>ومثال على هذا عمود الكامات </a:t>
            </a:r>
            <a:r>
              <a:rPr lang="en-US" sz="2900" b="1" dirty="0"/>
              <a:t>Cam shaft </a:t>
            </a:r>
            <a:r>
              <a:rPr lang="ar-EG" sz="2900" b="1" dirty="0"/>
              <a:t>الذي ياخد الحركة الدورانية من المحرك ويحولها لحركة ترددية تستخدم فى فتح وقفل الصمامات </a:t>
            </a:r>
            <a:r>
              <a:rPr lang="en-US" sz="2900" b="1" dirty="0"/>
              <a:t>valves </a:t>
            </a:r>
            <a:r>
              <a:rPr lang="ar-EG" sz="2900" b="1" dirty="0"/>
              <a:t> الخاصة بالدخول والخروج لشحنة الاحتراق .</a:t>
            </a:r>
          </a:p>
          <a:p>
            <a:endParaRPr lang="ar-EG" dirty="0"/>
          </a:p>
          <a:p>
            <a:endParaRPr lang="ar-EG" dirty="0"/>
          </a:p>
        </p:txBody>
      </p:sp>
      <p:pic>
        <p:nvPicPr>
          <p:cNvPr id="1030" name="Picture 6" descr="mhtml:file://H:\New%20Folder%20(6)\المناهج\نظرية%20الألات%202\كامة%20-%20ويكيبيديا،%20الموسوعة%20الحرة.mht!http://upload.wikimedia.org/wikipedia/commons/thumb/4/41/Nockenwelle_ani.gif/280px-Nockenwelle_ani.gif">
            <a:hlinkClick r:id="rId2"/>
          </p:cNvPr>
          <p:cNvPicPr>
            <a:picLocks noChangeAspect="1" noChangeArrowheads="1"/>
          </p:cNvPicPr>
          <p:nvPr/>
        </p:nvPicPr>
        <p:blipFill>
          <a:blip r:embed="rId3" cstate="print"/>
          <a:srcRect/>
          <a:stretch>
            <a:fillRect/>
          </a:stretch>
        </p:blipFill>
        <p:spPr bwMode="auto">
          <a:xfrm>
            <a:off x="6012160" y="1916832"/>
            <a:ext cx="2667000" cy="2000251"/>
          </a:xfrm>
          <a:prstGeom prst="rect">
            <a:avLst/>
          </a:prstGeom>
          <a:noFill/>
        </p:spPr>
      </p:pic>
      <p:pic>
        <p:nvPicPr>
          <p:cNvPr id="1036" name="Picture 12" descr="http://www.ul.ie/~nolk/cam%20operated%20valve%2012.gif"/>
          <p:cNvPicPr>
            <a:picLocks noChangeAspect="1" noChangeArrowheads="1"/>
          </p:cNvPicPr>
          <p:nvPr/>
        </p:nvPicPr>
        <p:blipFill>
          <a:blip r:embed="rId4" cstate="print"/>
          <a:srcRect/>
          <a:stretch>
            <a:fillRect/>
          </a:stretch>
        </p:blipFill>
        <p:spPr bwMode="auto">
          <a:xfrm>
            <a:off x="539552" y="2204864"/>
            <a:ext cx="5256584" cy="2723212"/>
          </a:xfrm>
          <a:prstGeom prst="rect">
            <a:avLst/>
          </a:prstGeom>
          <a:noFill/>
        </p:spPr>
      </p:pic>
      <p:sp>
        <p:nvSpPr>
          <p:cNvPr id="12" name="Title 1"/>
          <p:cNvSpPr txBox="1">
            <a:spLocks/>
          </p:cNvSpPr>
          <p:nvPr/>
        </p:nvSpPr>
        <p:spPr>
          <a:xfrm>
            <a:off x="914400" y="476672"/>
            <a:ext cx="8229600" cy="936104"/>
          </a:xfrm>
          <a:prstGeom prst="rect">
            <a:avLst/>
          </a:prstGeom>
        </p:spPr>
        <p:txBody>
          <a:bodyPr vert="horz" lIns="0" rIns="0" bIns="0" anchor="b">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5000" b="1" i="0" u="none" strike="noStrike" kern="1200" cap="none" spc="0" normalizeH="0" baseline="0" noProof="0" dirty="0">
                <a:ln>
                  <a:noFill/>
                </a:ln>
                <a:solidFill>
                  <a:schemeClr val="tx2"/>
                </a:solidFill>
                <a:effectLst/>
                <a:uLnTx/>
                <a:uFillTx/>
                <a:latin typeface="+mj-lt"/>
                <a:ea typeface="+mj-ea"/>
                <a:cs typeface="+mj-cs"/>
              </a:rPr>
              <a:t>نظرية عمل الكامة</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276872"/>
            <a:ext cx="8229600" cy="2607568"/>
          </a:xfrm>
        </p:spPr>
        <p:txBody>
          <a:bodyPr/>
          <a:lstStyle/>
          <a:p>
            <a:r>
              <a:rPr lang="en-US" dirty="0">
                <a:hlinkClick r:id="rId2" action="ppaction://hlinkfile"/>
              </a:rPr>
              <a:t>C:\Documents and Settings\</a:t>
            </a:r>
            <a:r>
              <a:rPr lang="en-US" dirty="0" err="1">
                <a:hlinkClick r:id="rId2" action="ppaction://hlinkfile"/>
              </a:rPr>
              <a:t>edku</a:t>
            </a:r>
            <a:r>
              <a:rPr lang="en-US" dirty="0">
                <a:hlinkClick r:id="rId2" action="ppaction://hlinkfile"/>
              </a:rPr>
              <a:t> dreams\My Documents\My Videos\RealPlayer Downloads\</a:t>
            </a:r>
            <a:r>
              <a:rPr lang="en-US" dirty="0" err="1">
                <a:hlinkClick r:id="rId2" action="ppaction://hlinkfile"/>
              </a:rPr>
              <a:t>Camshaft,valves</a:t>
            </a:r>
            <a:r>
              <a:rPr lang="en-US" dirty="0">
                <a:hlinkClick r:id="rId2" action="ppaction://hlinkfile"/>
              </a:rPr>
              <a:t> </a:t>
            </a:r>
            <a:r>
              <a:rPr lang="ar-EG" dirty="0">
                <a:hlinkClick r:id="rId2" action="ppaction://hlinkfile"/>
              </a:rPr>
              <a:t>عمود الكامات والصمامات - </a:t>
            </a:r>
            <a:r>
              <a:rPr lang="en-US" dirty="0">
                <a:hlinkClick r:id="rId2" action="ppaction://hlinkfile"/>
              </a:rPr>
              <a:t>YouTube.flv</a:t>
            </a:r>
            <a:endParaRPr lang="ar-EG"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r>
              <a:rPr lang="en-US" b="1" dirty="0"/>
              <a:t>textile machineries, computers, printing presses, food processing machines, internal combustion engines, and countless other automatic machines, control systems and devices.</a:t>
            </a:r>
          </a:p>
          <a:p>
            <a:pPr algn="l" rtl="0">
              <a:buNone/>
            </a:pPr>
            <a:endParaRPr lang="en-US" b="1" dirty="0"/>
          </a:p>
          <a:p>
            <a:pPr algn="r"/>
            <a:r>
              <a:rPr lang="ar-SA" dirty="0"/>
              <a:t>تستخدم الكامات فى: ماكينات النسيج , الحاسبات , ألات الطباعة, محركات الاحتراق الداخلى, أنظمة التحكم والماكينات الأوتوماتيكية.</a:t>
            </a:r>
            <a:endParaRPr lang="ar-EG" dirty="0"/>
          </a:p>
          <a:p>
            <a:endParaRPr lang="ar-EG" dirty="0"/>
          </a:p>
        </p:txBody>
      </p:sp>
      <p:sp>
        <p:nvSpPr>
          <p:cNvPr id="4" name="Title 1"/>
          <p:cNvSpPr>
            <a:spLocks noGrp="1"/>
          </p:cNvSpPr>
          <p:nvPr>
            <p:ph type="title"/>
          </p:nvPr>
        </p:nvSpPr>
        <p:spPr/>
        <p:txBody>
          <a:bodyPr/>
          <a:lstStyle/>
          <a:p>
            <a:pPr algn="ctr"/>
            <a:r>
              <a:rPr lang="ar-EG" dirty="0"/>
              <a:t>تطبيقات الكامة </a:t>
            </a:r>
            <a:r>
              <a:rPr lang="en-US" dirty="0"/>
              <a:t>Cam Application</a:t>
            </a:r>
            <a:endParaRPr lang="ar-EG"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476672"/>
            <a:ext cx="3744416" cy="1143000"/>
          </a:xfrm>
        </p:spPr>
        <p:txBody>
          <a:bodyPr/>
          <a:lstStyle/>
          <a:p>
            <a:r>
              <a:rPr lang="en-US" dirty="0"/>
              <a:t>Assignment :</a:t>
            </a:r>
            <a:endParaRPr lang="ar-EG" dirty="0"/>
          </a:p>
        </p:txBody>
      </p:sp>
      <p:pic>
        <p:nvPicPr>
          <p:cNvPr id="27650" name="Picture 2" descr="http://www.technologystudent.com/images7/pear1.gif"/>
          <p:cNvPicPr>
            <a:picLocks noChangeAspect="1" noChangeArrowheads="1" noCrop="1"/>
          </p:cNvPicPr>
          <p:nvPr/>
        </p:nvPicPr>
        <p:blipFill>
          <a:blip r:embed="rId2" cstate="print"/>
          <a:srcRect/>
          <a:stretch>
            <a:fillRect/>
          </a:stretch>
        </p:blipFill>
        <p:spPr bwMode="auto">
          <a:xfrm>
            <a:off x="6372200" y="3314700"/>
            <a:ext cx="2590800" cy="3543300"/>
          </a:xfrm>
          <a:prstGeom prst="rect">
            <a:avLst/>
          </a:prstGeom>
          <a:noFill/>
        </p:spPr>
      </p:pic>
      <p:pic>
        <p:nvPicPr>
          <p:cNvPr id="27652" name="Picture 4" descr="http://www.technologystudent.com/images5/eccam3.gif"/>
          <p:cNvPicPr>
            <a:picLocks noChangeAspect="1" noChangeArrowheads="1" noCrop="1"/>
          </p:cNvPicPr>
          <p:nvPr/>
        </p:nvPicPr>
        <p:blipFill>
          <a:blip r:embed="rId3" cstate="print"/>
          <a:srcRect/>
          <a:stretch>
            <a:fillRect/>
          </a:stretch>
        </p:blipFill>
        <p:spPr bwMode="auto">
          <a:xfrm>
            <a:off x="576066" y="1556792"/>
            <a:ext cx="4320478" cy="2880320"/>
          </a:xfrm>
          <a:prstGeom prst="rect">
            <a:avLst/>
          </a:prstGeom>
          <a:noFill/>
        </p:spPr>
      </p:pic>
      <p:pic>
        <p:nvPicPr>
          <p:cNvPr id="27654" name="Picture 6" descr="external image eccam1.gif"/>
          <p:cNvPicPr>
            <a:picLocks noChangeAspect="1" noChangeArrowheads="1" noCrop="1"/>
          </p:cNvPicPr>
          <p:nvPr/>
        </p:nvPicPr>
        <p:blipFill>
          <a:blip r:embed="rId4" cstate="print"/>
          <a:srcRect/>
          <a:stretch>
            <a:fillRect/>
          </a:stretch>
        </p:blipFill>
        <p:spPr bwMode="auto">
          <a:xfrm>
            <a:off x="1691680" y="4293096"/>
            <a:ext cx="2286000" cy="2381250"/>
          </a:xfrm>
          <a:prstGeom prst="rect">
            <a:avLst/>
          </a:prstGeom>
          <a:noFill/>
        </p:spPr>
      </p:pic>
      <p:sp>
        <p:nvSpPr>
          <p:cNvPr id="6" name="Title 1"/>
          <p:cNvSpPr txBox="1">
            <a:spLocks/>
          </p:cNvSpPr>
          <p:nvPr/>
        </p:nvSpPr>
        <p:spPr>
          <a:xfrm>
            <a:off x="5580112" y="1412776"/>
            <a:ext cx="3312368" cy="1800200"/>
          </a:xfrm>
          <a:prstGeom prst="rect">
            <a:avLst/>
          </a:prstGeom>
        </p:spPr>
        <p:txBody>
          <a:bodyPr vert="horz" lIns="0" rIns="0" bIns="0" anchor="b">
            <a:normAutofit/>
          </a:bodyPr>
          <a:lstStyle/>
          <a:p>
            <a:pPr marL="0" marR="0" lvl="0" indent="0" defTabSz="914400" rtl="1" eaLnBrk="1" fontAlgn="auto" latinLnBrk="0" hangingPunct="1">
              <a:lnSpc>
                <a:spcPct val="100000"/>
              </a:lnSpc>
              <a:spcBef>
                <a:spcPct val="0"/>
              </a:spcBef>
              <a:spcAft>
                <a:spcPts val="0"/>
              </a:spcAft>
              <a:buClrTx/>
              <a:buSzTx/>
              <a:buFontTx/>
              <a:buNone/>
              <a:tabLst/>
              <a:defRPr/>
            </a:pPr>
            <a:r>
              <a:rPr kumimoji="0" lang="ar-SA" sz="2800" b="0" i="0" u="none" strike="noStrike" kern="1200" cap="none" spc="0" normalizeH="0" baseline="0" noProof="0" dirty="0">
                <a:ln>
                  <a:noFill/>
                </a:ln>
                <a:effectLst/>
                <a:uLnTx/>
                <a:uFillTx/>
                <a:latin typeface="+mj-lt"/>
                <a:ea typeface="+mj-ea"/>
                <a:cs typeface="+mj-cs"/>
              </a:rPr>
              <a:t>المطلوب اختيار احدى التصميمات التالية وتطبيق نظرية حركة الكامة والتابع السابق شرحهم فى تصميم هذه اللعبة.</a:t>
            </a:r>
            <a:endParaRPr kumimoji="0" lang="ar-EG" sz="2800" b="0" i="0" u="none" strike="noStrike" kern="1200" cap="none" spc="0" normalizeH="0" baseline="0" noProof="0" dirty="0">
              <a:ln>
                <a:noFill/>
              </a:ln>
              <a:effectLst/>
              <a:uLnTx/>
              <a:uFillTx/>
              <a:latin typeface="+mj-lt"/>
              <a:ea typeface="+mj-ea"/>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CC6F34-D5FF-44FD-B5DD-55D2964F23E4}"/>
              </a:ext>
            </a:extLst>
          </p:cNvPr>
          <p:cNvPicPr>
            <a:picLocks noChangeAspect="1"/>
          </p:cNvPicPr>
          <p:nvPr/>
        </p:nvPicPr>
        <p:blipFill>
          <a:blip r:embed="rId2"/>
          <a:stretch>
            <a:fillRect/>
          </a:stretch>
        </p:blipFill>
        <p:spPr>
          <a:xfrm>
            <a:off x="0" y="-1"/>
            <a:ext cx="9144000" cy="6858001"/>
          </a:xfrm>
          <a:prstGeom prst="rect">
            <a:avLst/>
          </a:prstGeom>
        </p:spPr>
      </p:pic>
    </p:spTree>
    <p:extLst>
      <p:ext uri="{BB962C8B-B14F-4D97-AF65-F5344CB8AC3E}">
        <p14:creationId xmlns:p14="http://schemas.microsoft.com/office/powerpoint/2010/main" val="3548026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Aim of Lecture:</a:t>
            </a:r>
            <a:endParaRPr lang="ar-EG" dirty="0"/>
          </a:p>
        </p:txBody>
      </p:sp>
      <p:sp>
        <p:nvSpPr>
          <p:cNvPr id="3" name="Content Placeholder 2"/>
          <p:cNvSpPr>
            <a:spLocks noGrp="1"/>
          </p:cNvSpPr>
          <p:nvPr>
            <p:ph idx="1"/>
          </p:nvPr>
        </p:nvSpPr>
        <p:spPr/>
        <p:txBody>
          <a:bodyPr/>
          <a:lstStyle/>
          <a:p>
            <a:pPr algn="ctr" rtl="0">
              <a:lnSpc>
                <a:spcPct val="200000"/>
              </a:lnSpc>
            </a:pPr>
            <a:r>
              <a:rPr lang="en-US" dirty="0"/>
              <a:t>Identify the student how can they convert motion from circular to reciprocating motion by using of Cams</a:t>
            </a:r>
            <a:endParaRPr lang="ar-EG"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pPr algn="ctr"/>
            <a:r>
              <a:rPr lang="en-US" dirty="0"/>
              <a:t>Introduction</a:t>
            </a:r>
            <a:endParaRPr lang="ar-EG" dirty="0"/>
          </a:p>
        </p:txBody>
      </p:sp>
      <p:sp>
        <p:nvSpPr>
          <p:cNvPr id="3" name="Content Placeholder 2"/>
          <p:cNvSpPr>
            <a:spLocks noGrp="1"/>
          </p:cNvSpPr>
          <p:nvPr>
            <p:ph idx="1"/>
          </p:nvPr>
        </p:nvSpPr>
        <p:spPr/>
        <p:txBody>
          <a:bodyPr>
            <a:normAutofit fontScale="77500" lnSpcReduction="20000"/>
          </a:bodyPr>
          <a:lstStyle/>
          <a:p>
            <a:pPr algn="l" rtl="0"/>
            <a:r>
              <a:rPr lang="en-US" dirty="0"/>
              <a:t>The cam can be seen as a device that translates from circular to reciprocating (or sometimes oscillating) motion.</a:t>
            </a:r>
            <a:r>
              <a:rPr lang="en-US" baseline="30000" dirty="0"/>
              <a:t> </a:t>
            </a:r>
            <a:r>
              <a:rPr lang="en-US" dirty="0"/>
              <a:t>A common example is the Camshaft of an automobile, which takes the rotary motion of the engine and translates it into the reciprocating motion necessary to operate the intake and exhaust  Valves of the Cylinders.</a:t>
            </a:r>
          </a:p>
          <a:p>
            <a:pPr algn="l" rtl="0"/>
            <a:r>
              <a:rPr lang="en-US" dirty="0"/>
              <a:t>The opposite operation, translation of reciprocating motion to circular motion, is done by a Crank. An example is the Crankshaft of a car, which takes the reciprocating motion of the Pistons and translates it into the rotary motion necessary to operate the Wheels.</a:t>
            </a:r>
          </a:p>
          <a:p>
            <a:pPr algn="l" rtl="0"/>
            <a:r>
              <a:rPr lang="en-US" dirty="0"/>
              <a:t>Cams can also be viewed as information-storing and -transmitting devices. Examples are the cam-drums that direct the notes of a musical box or the movements of a screw machine 's various tools and chucks. The information stored and transmitted by the cam is the answer to the question, "What actions should happen, and when?" (Even an automotive camshaft essentially answers that question, although the music box cam is a still-better example in illustrating this concept.)</a:t>
            </a:r>
          </a:p>
          <a:p>
            <a:pPr algn="l" rtl="0"/>
            <a:endParaRPr lang="ar-EG"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endParaRPr lang="ar-EG" dirty="0"/>
          </a:p>
        </p:txBody>
      </p:sp>
      <p:sp>
        <p:nvSpPr>
          <p:cNvPr id="3" name="Content Placeholder 2"/>
          <p:cNvSpPr>
            <a:spLocks noGrp="1"/>
          </p:cNvSpPr>
          <p:nvPr>
            <p:ph idx="1"/>
          </p:nvPr>
        </p:nvSpPr>
        <p:spPr/>
        <p:txBody>
          <a:bodyPr>
            <a:normAutofit fontScale="70000" lnSpcReduction="20000"/>
          </a:bodyPr>
          <a:lstStyle/>
          <a:p>
            <a:pPr algn="l" rtl="0"/>
            <a:r>
              <a:rPr lang="en-US" dirty="0"/>
              <a:t>A </a:t>
            </a:r>
            <a:r>
              <a:rPr lang="en-US" b="1" dirty="0"/>
              <a:t>cam</a:t>
            </a:r>
            <a:r>
              <a:rPr lang="en-US" dirty="0"/>
              <a:t> is a rotating or sliding piece in a mechanical Linkage used especially in transforming rotary motion into linear motion or vice-versa.</a:t>
            </a:r>
          </a:p>
          <a:p>
            <a:pPr algn="r"/>
            <a:r>
              <a:rPr lang="ar-EG" b="1" dirty="0"/>
              <a:t>الكامة أو الحدبة: </a:t>
            </a:r>
            <a:r>
              <a:rPr lang="ar-EG" dirty="0"/>
              <a:t>هى جزء ميكانيكي منبعج دائرية أو منزلقة تستخدم لنقل الحركة الدورانية الى حركة خطية أو العكس من خلال تثبيتها على عمود أو محور يسمى عمود الكامات.</a:t>
            </a:r>
          </a:p>
          <a:p>
            <a:pPr algn="l" rtl="0"/>
            <a:r>
              <a:rPr lang="en-US" dirty="0"/>
              <a:t>A </a:t>
            </a:r>
            <a:r>
              <a:rPr lang="en-US" b="1" dirty="0"/>
              <a:t>cam follower </a:t>
            </a:r>
            <a:r>
              <a:rPr lang="en-US" dirty="0"/>
              <a:t>is a device designed to move up and down as it follow the shape or profile of the rotating cam.</a:t>
            </a:r>
          </a:p>
          <a:p>
            <a:pPr algn="r"/>
            <a:r>
              <a:rPr lang="ar-SA" b="1" dirty="0"/>
              <a:t>تابع الكامة: </a:t>
            </a:r>
            <a:r>
              <a:rPr lang="ar-SA" dirty="0"/>
              <a:t>هو أداة صممت  لتتحرك الى اعلى والى اسفل بفعل الحركة الدورانية للكامة .</a:t>
            </a:r>
            <a:endParaRPr lang="en-US" dirty="0"/>
          </a:p>
          <a:p>
            <a:pPr algn="l" rtl="0"/>
            <a:endParaRPr lang="en-US" dirty="0"/>
          </a:p>
          <a:p>
            <a:pPr algn="l" rtl="0"/>
            <a:r>
              <a:rPr lang="en-US" dirty="0"/>
              <a:t>A </a:t>
            </a:r>
            <a:r>
              <a:rPr lang="en-US" b="1" dirty="0"/>
              <a:t>camshaft</a:t>
            </a:r>
            <a:r>
              <a:rPr lang="en-US" dirty="0"/>
              <a:t> is a shaft to which a Cam is fastened or of which a cam forms an integral part</a:t>
            </a:r>
          </a:p>
          <a:p>
            <a:r>
              <a:rPr lang="ar-EG" b="1" dirty="0"/>
              <a:t>عمود الكامات:</a:t>
            </a:r>
            <a:r>
              <a:rPr lang="ar-EG" dirty="0"/>
              <a:t>هو عمود متصل بالكامة. يستمد عمود الكامات حركته الدورانيه من عمود الكرنك مباشرة ويحولها الي حركه ترددية مستقيمه عندما يضغط علي دليل الصمام والياي المثبت فيه لتتم عمليه ادخال خليط الاحتراق داخل المحرك وكذلك خروج العادم من صمام اخر وبنفس الطريقه في توقيتات زمنية مرتبطة بحركة عمود الكرنك </a:t>
            </a:r>
            <a:r>
              <a:rPr lang="en-US" dirty="0"/>
              <a:t>crank shaft</a:t>
            </a:r>
            <a:r>
              <a:rPr lang="ar-EG" dirty="0"/>
              <a:t>.</a:t>
            </a:r>
          </a:p>
          <a:p>
            <a:r>
              <a:rPr lang="ar-EG" b="1" dirty="0"/>
              <a:t>عمود الكامات :</a:t>
            </a:r>
            <a:r>
              <a:rPr lang="ar-SA" dirty="0"/>
              <a:t>هو عمود يحمل عدد من الكامات لكل اسطوانة كامتان لفتح وغلق صمامات السحب والعادم فى التوقيت الصحيح ويقوم كذلك بتشغيل طلمبة الزيت وطلمبة البنزين وإدارة موزع الشرر فى السيارات.</a:t>
            </a:r>
          </a:p>
          <a:p>
            <a:endParaRPr lang="en-US" dirty="0"/>
          </a:p>
          <a:p>
            <a:pPr algn="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404664"/>
            <a:ext cx="3322712" cy="1143000"/>
          </a:xfrm>
        </p:spPr>
        <p:txBody>
          <a:bodyPr/>
          <a:lstStyle/>
          <a:p>
            <a:pPr algn="r"/>
            <a:r>
              <a:rPr lang="ar-EG" b="1" dirty="0"/>
              <a:t>الكامة </a:t>
            </a:r>
            <a:r>
              <a:rPr lang="en-US" b="1" dirty="0"/>
              <a:t>Cam</a:t>
            </a:r>
            <a:r>
              <a:rPr lang="ar-EG" b="1" dirty="0"/>
              <a:t> </a:t>
            </a:r>
          </a:p>
        </p:txBody>
      </p:sp>
      <p:sp>
        <p:nvSpPr>
          <p:cNvPr id="3" name="Content Placeholder 2"/>
          <p:cNvSpPr>
            <a:spLocks noGrp="1"/>
          </p:cNvSpPr>
          <p:nvPr>
            <p:ph idx="1"/>
          </p:nvPr>
        </p:nvSpPr>
        <p:spPr>
          <a:xfrm>
            <a:off x="395536" y="4293096"/>
            <a:ext cx="8229600" cy="2319536"/>
          </a:xfrm>
        </p:spPr>
        <p:txBody>
          <a:bodyPr>
            <a:normAutofit/>
          </a:bodyPr>
          <a:lstStyle/>
          <a:p>
            <a:r>
              <a:rPr lang="ar-EG" dirty="0"/>
              <a:t>تتكون الكامة من جزئين :</a:t>
            </a:r>
          </a:p>
          <a:p>
            <a:pPr>
              <a:buNone/>
            </a:pPr>
            <a:r>
              <a:rPr lang="ar-SA" dirty="0"/>
              <a:t>1- التابع </a:t>
            </a:r>
            <a:r>
              <a:rPr lang="en-US" dirty="0"/>
              <a:t>The Follower</a:t>
            </a:r>
            <a:r>
              <a:rPr lang="ar-SA" dirty="0"/>
              <a:t>. </a:t>
            </a:r>
            <a:endParaRPr lang="en-US" dirty="0"/>
          </a:p>
          <a:p>
            <a:pPr>
              <a:buNone/>
            </a:pPr>
            <a:r>
              <a:rPr lang="ar-SA" dirty="0"/>
              <a:t>2- جسم الكامة</a:t>
            </a:r>
          </a:p>
          <a:p>
            <a:pPr>
              <a:buNone/>
            </a:pPr>
            <a:r>
              <a:rPr lang="ar-SA" dirty="0"/>
              <a:t>ويمكن للتابع أن يكون محمول فوق الكامة بفعل الجاذبية أو بفعل ياى(سوستة). </a:t>
            </a:r>
            <a:endParaRPr lang="ar-EG" dirty="0"/>
          </a:p>
        </p:txBody>
      </p:sp>
      <p:pic>
        <p:nvPicPr>
          <p:cNvPr id="9" name="Picture 8" descr="C:\Documents and Settings\edku dreams\Local Settings\Temporary Internet Files\Content.Word\DSC00570.jpg"/>
          <p:cNvPicPr/>
          <p:nvPr/>
        </p:nvPicPr>
        <p:blipFill>
          <a:blip r:embed="rId2" cstate="print"/>
          <a:srcRect l="12214" t="13589" b="29192"/>
          <a:stretch>
            <a:fillRect/>
          </a:stretch>
        </p:blipFill>
        <p:spPr bwMode="auto">
          <a:xfrm>
            <a:off x="755576" y="1484784"/>
            <a:ext cx="4248472" cy="3024336"/>
          </a:xfrm>
          <a:prstGeom prst="rect">
            <a:avLst/>
          </a:prstGeom>
          <a:noFill/>
          <a:ln w="9525">
            <a:noFill/>
            <a:miter lim="800000"/>
            <a:headEnd/>
            <a:tailEnd/>
          </a:ln>
        </p:spPr>
      </p:pic>
      <p:pic>
        <p:nvPicPr>
          <p:cNvPr id="28684" name="Picture 12" descr="http://aidanross7.files.wordpress.com/2010/10/cam3d.png?w=300&amp;h=340"/>
          <p:cNvPicPr>
            <a:picLocks noChangeAspect="1" noChangeArrowheads="1"/>
          </p:cNvPicPr>
          <p:nvPr/>
        </p:nvPicPr>
        <p:blipFill>
          <a:blip r:embed="rId3" cstate="print"/>
          <a:srcRect/>
          <a:stretch>
            <a:fillRect/>
          </a:stretch>
        </p:blipFill>
        <p:spPr bwMode="auto">
          <a:xfrm>
            <a:off x="5004048" y="980728"/>
            <a:ext cx="2857500" cy="323850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types of cams</a:t>
            </a:r>
            <a:endParaRPr lang="ar-EG" dirty="0"/>
          </a:p>
        </p:txBody>
      </p:sp>
      <p:pic>
        <p:nvPicPr>
          <p:cNvPr id="30722" name="Picture 2" descr="http://aidanross7.files.wordpress.com/2010/10/camshapes.png"/>
          <p:cNvPicPr>
            <a:picLocks noChangeAspect="1" noChangeArrowheads="1"/>
          </p:cNvPicPr>
          <p:nvPr/>
        </p:nvPicPr>
        <p:blipFill>
          <a:blip r:embed="rId2" cstate="print"/>
          <a:srcRect/>
          <a:stretch>
            <a:fillRect/>
          </a:stretch>
        </p:blipFill>
        <p:spPr bwMode="auto">
          <a:xfrm>
            <a:off x="539552" y="2276872"/>
            <a:ext cx="4171951" cy="3238500"/>
          </a:xfrm>
          <a:prstGeom prst="rect">
            <a:avLst/>
          </a:prstGeom>
          <a:noFill/>
        </p:spPr>
      </p:pic>
      <p:sp>
        <p:nvSpPr>
          <p:cNvPr id="4" name="Title 1"/>
          <p:cNvSpPr txBox="1">
            <a:spLocks/>
          </p:cNvSpPr>
          <p:nvPr/>
        </p:nvSpPr>
        <p:spPr>
          <a:xfrm>
            <a:off x="5508104" y="2204864"/>
            <a:ext cx="2736304" cy="3816424"/>
          </a:xfrm>
          <a:prstGeom prst="rect">
            <a:avLst/>
          </a:prstGeom>
        </p:spPr>
        <p:txBody>
          <a:bodyPr vert="horz" lIns="0" rIns="0" bIns="0" anchor="b">
            <a:normAutofit fontScale="85000" lnSpcReduction="20000"/>
          </a:bodyPr>
          <a:lstStyle/>
          <a:p>
            <a:pPr marL="0" marR="0" lvl="0" indent="0" defTabSz="914400" rtl="1" eaLnBrk="1" fontAlgn="auto" latinLnBrk="0" hangingPunct="1">
              <a:lnSpc>
                <a:spcPct val="100000"/>
              </a:lnSpc>
              <a:spcBef>
                <a:spcPct val="0"/>
              </a:spcBef>
              <a:spcAft>
                <a:spcPts val="0"/>
              </a:spcAft>
              <a:buClrTx/>
              <a:buSzTx/>
              <a:buFontTx/>
              <a:buNone/>
              <a:tabLst/>
              <a:defRPr/>
            </a:pPr>
            <a:r>
              <a:rPr kumimoji="0" lang="ar-EG" sz="5000" i="0" u="none" strike="noStrike" kern="1200" cap="none" spc="0" normalizeH="0" baseline="0" noProof="0" dirty="0">
                <a:ln>
                  <a:noFill/>
                </a:ln>
                <a:effectLst/>
                <a:uLnTx/>
                <a:uFillTx/>
                <a:latin typeface="+mj-lt"/>
                <a:ea typeface="+mj-ea"/>
                <a:cs typeface="+mj-cs"/>
              </a:rPr>
              <a:t>شكل الكامات :</a:t>
            </a:r>
          </a:p>
          <a:p>
            <a:pPr marL="0" marR="0" lvl="0" indent="0" defTabSz="914400" rtl="1" eaLnBrk="1" fontAlgn="auto" latinLnBrk="0" hangingPunct="1">
              <a:lnSpc>
                <a:spcPct val="100000"/>
              </a:lnSpc>
              <a:spcBef>
                <a:spcPct val="0"/>
              </a:spcBef>
              <a:spcAft>
                <a:spcPts val="0"/>
              </a:spcAft>
              <a:buClrTx/>
              <a:buSzTx/>
              <a:buFontTx/>
              <a:buNone/>
              <a:tabLst/>
              <a:defRPr/>
            </a:pPr>
            <a:r>
              <a:rPr lang="ar-EG" sz="5000" dirty="0">
                <a:latin typeface="+mj-lt"/>
                <a:ea typeface="+mj-ea"/>
                <a:cs typeface="+mj-cs"/>
              </a:rPr>
              <a:t>1- دائرية.</a:t>
            </a:r>
          </a:p>
          <a:p>
            <a:pPr marL="0" marR="0" lvl="0" indent="0" defTabSz="914400" rtl="1" eaLnBrk="1" fontAlgn="auto" latinLnBrk="0" hangingPunct="1">
              <a:lnSpc>
                <a:spcPct val="100000"/>
              </a:lnSpc>
              <a:spcBef>
                <a:spcPct val="0"/>
              </a:spcBef>
              <a:spcAft>
                <a:spcPts val="0"/>
              </a:spcAft>
              <a:buClrTx/>
              <a:buSzTx/>
              <a:buFontTx/>
              <a:buNone/>
              <a:tabLst/>
              <a:defRPr/>
            </a:pPr>
            <a:r>
              <a:rPr kumimoji="0" lang="ar-EG" sz="5000" i="0" u="none" strike="noStrike" kern="1200" cap="none" spc="0" normalizeH="0" baseline="0" noProof="0" dirty="0">
                <a:ln>
                  <a:noFill/>
                </a:ln>
                <a:effectLst/>
                <a:uLnTx/>
                <a:uFillTx/>
                <a:latin typeface="+mj-lt"/>
                <a:ea typeface="+mj-ea"/>
                <a:cs typeface="+mj-cs"/>
              </a:rPr>
              <a:t>2-</a:t>
            </a:r>
            <a:r>
              <a:rPr kumimoji="0" lang="ar-EG" sz="5000" i="0" u="none" strike="noStrike" kern="1200" cap="none" spc="0" normalizeH="0" noProof="0" dirty="0">
                <a:ln>
                  <a:noFill/>
                </a:ln>
                <a:effectLst/>
                <a:uLnTx/>
                <a:uFillTx/>
                <a:latin typeface="+mj-lt"/>
                <a:ea typeface="+mj-ea"/>
                <a:cs typeface="+mj-cs"/>
              </a:rPr>
              <a:t> بيضاوية.</a:t>
            </a:r>
          </a:p>
          <a:p>
            <a:pPr marL="0" marR="0" lvl="0" indent="0" defTabSz="914400" rtl="1" eaLnBrk="1" fontAlgn="auto" latinLnBrk="0" hangingPunct="1">
              <a:lnSpc>
                <a:spcPct val="100000"/>
              </a:lnSpc>
              <a:spcBef>
                <a:spcPct val="0"/>
              </a:spcBef>
              <a:spcAft>
                <a:spcPts val="0"/>
              </a:spcAft>
              <a:buClrTx/>
              <a:buSzTx/>
              <a:buFontTx/>
              <a:buNone/>
              <a:tabLst/>
              <a:defRPr/>
            </a:pPr>
            <a:r>
              <a:rPr lang="ar-EG" sz="5000" baseline="0" dirty="0">
                <a:latin typeface="+mj-lt"/>
                <a:ea typeface="+mj-ea"/>
                <a:cs typeface="+mj-cs"/>
              </a:rPr>
              <a:t>3-</a:t>
            </a:r>
            <a:r>
              <a:rPr lang="ar-EG" sz="5000" dirty="0">
                <a:latin typeface="+mj-lt"/>
                <a:ea typeface="+mj-ea"/>
                <a:cs typeface="+mj-cs"/>
              </a:rPr>
              <a:t> شكل البيضة.</a:t>
            </a:r>
          </a:p>
          <a:p>
            <a:pPr marL="0" marR="0" lvl="0" indent="0" defTabSz="914400" rtl="1" eaLnBrk="1" fontAlgn="auto" latinLnBrk="0" hangingPunct="1">
              <a:lnSpc>
                <a:spcPct val="100000"/>
              </a:lnSpc>
              <a:spcBef>
                <a:spcPct val="0"/>
              </a:spcBef>
              <a:spcAft>
                <a:spcPts val="0"/>
              </a:spcAft>
              <a:buClrTx/>
              <a:buSzTx/>
              <a:buFontTx/>
              <a:buNone/>
              <a:tabLst/>
              <a:defRPr/>
            </a:pPr>
            <a:r>
              <a:rPr kumimoji="0" lang="ar-EG" sz="5000" i="0" u="none" strike="noStrike" kern="1200" cap="none" spc="0" normalizeH="0" baseline="0" noProof="0" dirty="0">
                <a:ln>
                  <a:noFill/>
                </a:ln>
                <a:effectLst/>
                <a:uLnTx/>
                <a:uFillTx/>
                <a:latin typeface="+mj-lt"/>
                <a:ea typeface="+mj-ea"/>
                <a:cs typeface="+mj-cs"/>
              </a:rPr>
              <a:t>4-لا</a:t>
            </a:r>
            <a:r>
              <a:rPr kumimoji="0" lang="ar-EG" sz="5000" i="0" u="none" strike="noStrike" kern="1200" cap="none" spc="0" normalizeH="0" noProof="0" dirty="0">
                <a:ln>
                  <a:noFill/>
                </a:ln>
                <a:effectLst/>
                <a:uLnTx/>
                <a:uFillTx/>
                <a:latin typeface="+mj-lt"/>
                <a:ea typeface="+mj-ea"/>
                <a:cs typeface="+mj-cs"/>
              </a:rPr>
              <a:t> مركزية.</a:t>
            </a:r>
          </a:p>
          <a:p>
            <a:pPr marL="0" marR="0" lvl="0" indent="0" defTabSz="914400" rtl="1" eaLnBrk="1" fontAlgn="auto" latinLnBrk="0" hangingPunct="1">
              <a:lnSpc>
                <a:spcPct val="100000"/>
              </a:lnSpc>
              <a:spcBef>
                <a:spcPct val="0"/>
              </a:spcBef>
              <a:spcAft>
                <a:spcPts val="0"/>
              </a:spcAft>
              <a:buClrTx/>
              <a:buSzTx/>
              <a:buFontTx/>
              <a:buNone/>
              <a:tabLst/>
              <a:defRPr/>
            </a:pPr>
            <a:r>
              <a:rPr lang="ar-EG" sz="5000" baseline="0" dirty="0">
                <a:latin typeface="+mj-lt"/>
                <a:ea typeface="+mj-ea"/>
                <a:cs typeface="+mj-cs"/>
              </a:rPr>
              <a:t>5- سداسية.</a:t>
            </a:r>
          </a:p>
          <a:p>
            <a:pPr marL="0" marR="0" lvl="0" indent="0" defTabSz="914400" rtl="1" eaLnBrk="1" fontAlgn="auto" latinLnBrk="0" hangingPunct="1">
              <a:lnSpc>
                <a:spcPct val="100000"/>
              </a:lnSpc>
              <a:spcBef>
                <a:spcPct val="0"/>
              </a:spcBef>
              <a:spcAft>
                <a:spcPts val="0"/>
              </a:spcAft>
              <a:buClrTx/>
              <a:buSzTx/>
              <a:buFontTx/>
              <a:buNone/>
              <a:tabLst/>
              <a:defRPr/>
            </a:pPr>
            <a:r>
              <a:rPr kumimoji="0" lang="ar-EG" sz="5000" i="0" u="none" strike="noStrike" kern="1200" cap="none" spc="0" normalizeH="0" noProof="0" dirty="0">
                <a:ln>
                  <a:noFill/>
                </a:ln>
                <a:effectLst/>
                <a:uLnTx/>
                <a:uFillTx/>
                <a:latin typeface="+mj-lt"/>
                <a:ea typeface="+mj-ea"/>
                <a:cs typeface="+mj-cs"/>
              </a:rPr>
              <a:t>6-حلزونية.</a:t>
            </a:r>
            <a:endParaRPr kumimoji="0" lang="ar-EG" sz="5000" i="0" u="none" strike="noStrike" kern="1200" cap="none" spc="0" normalizeH="0" baseline="0" noProof="0" dirty="0">
              <a:ln>
                <a:noFill/>
              </a:ln>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US" dirty="0"/>
              <a:t>Different types of followers</a:t>
            </a:r>
            <a:endParaRPr lang="ar-EG" dirty="0"/>
          </a:p>
        </p:txBody>
      </p:sp>
      <p:sp>
        <p:nvSpPr>
          <p:cNvPr id="3" name="Content Placeholder 2"/>
          <p:cNvSpPr>
            <a:spLocks noGrp="1"/>
          </p:cNvSpPr>
          <p:nvPr>
            <p:ph idx="1"/>
          </p:nvPr>
        </p:nvSpPr>
        <p:spPr>
          <a:xfrm>
            <a:off x="457200" y="4653136"/>
            <a:ext cx="8229600" cy="1671464"/>
          </a:xfrm>
        </p:spPr>
        <p:txBody>
          <a:bodyPr>
            <a:normAutofit fontScale="92500" lnSpcReduction="10000"/>
          </a:bodyPr>
          <a:lstStyle/>
          <a:p>
            <a:pPr algn="l" rtl="0"/>
            <a:r>
              <a:rPr lang="en-US" dirty="0"/>
              <a:t>a</a:t>
            </a:r>
            <a:r>
              <a:rPr lang="en-US" b="1" dirty="0"/>
              <a:t>)  knife edge follower</a:t>
            </a:r>
            <a:r>
              <a:rPr lang="ar-SA" b="1" dirty="0"/>
              <a:t> تابع بشكل حد السكين </a:t>
            </a:r>
            <a:endParaRPr lang="en-US" b="1" dirty="0"/>
          </a:p>
          <a:p>
            <a:pPr algn="l" rtl="0"/>
            <a:r>
              <a:rPr lang="en-US" b="1" dirty="0"/>
              <a:t>b)  Roller Follower</a:t>
            </a:r>
            <a:r>
              <a:rPr lang="ar-SA" b="1" dirty="0"/>
              <a:t> تابع دائرى </a:t>
            </a:r>
            <a:endParaRPr lang="en-US" b="1" dirty="0"/>
          </a:p>
          <a:p>
            <a:pPr algn="l" rtl="0"/>
            <a:r>
              <a:rPr lang="en-US" b="1" dirty="0"/>
              <a:t>c) Flat faced Follower</a:t>
            </a:r>
            <a:r>
              <a:rPr lang="en-US" dirty="0"/>
              <a:t> </a:t>
            </a:r>
            <a:r>
              <a:rPr lang="ar-SA" dirty="0"/>
              <a:t>تابع مسطح</a:t>
            </a:r>
            <a:r>
              <a:rPr lang="en-US" b="1" dirty="0"/>
              <a:t> </a:t>
            </a:r>
          </a:p>
          <a:p>
            <a:pPr algn="l" rtl="0"/>
            <a:r>
              <a:rPr lang="en-US" b="1" dirty="0"/>
              <a:t>D) Flat of Mushroom Follower</a:t>
            </a:r>
            <a:r>
              <a:rPr lang="ar-SA" b="1" dirty="0"/>
              <a:t>مسطح على شكل فطر </a:t>
            </a:r>
            <a:endParaRPr lang="ar-EG" dirty="0"/>
          </a:p>
        </p:txBody>
      </p:sp>
      <p:pic>
        <p:nvPicPr>
          <p:cNvPr id="4" name="Picture 2" descr="morf.gif (51288 bytes)"/>
          <p:cNvPicPr>
            <a:picLocks noChangeAspect="1" noChangeArrowheads="1" noCrop="1"/>
          </p:cNvPicPr>
          <p:nvPr/>
        </p:nvPicPr>
        <p:blipFill>
          <a:blip r:embed="rId2" cstate="print"/>
          <a:srcRect/>
          <a:stretch>
            <a:fillRect/>
          </a:stretch>
        </p:blipFill>
        <p:spPr bwMode="auto">
          <a:xfrm>
            <a:off x="6949266" y="1353679"/>
            <a:ext cx="2534681" cy="1584176"/>
          </a:xfrm>
          <a:prstGeom prst="rect">
            <a:avLst/>
          </a:prstGeom>
          <a:noFill/>
        </p:spPr>
      </p:pic>
      <p:pic>
        <p:nvPicPr>
          <p:cNvPr id="6" name="Picture 8" descr="withforce.gif (17802 bytes)"/>
          <p:cNvPicPr>
            <a:picLocks noChangeAspect="1" noChangeArrowheads="1" noCrop="1"/>
          </p:cNvPicPr>
          <p:nvPr/>
        </p:nvPicPr>
        <p:blipFill>
          <a:blip r:embed="rId3" cstate="print"/>
          <a:srcRect/>
          <a:stretch>
            <a:fillRect/>
          </a:stretch>
        </p:blipFill>
        <p:spPr bwMode="auto">
          <a:xfrm>
            <a:off x="7236296" y="4509120"/>
            <a:ext cx="2289854" cy="1431159"/>
          </a:xfrm>
          <a:prstGeom prst="rect">
            <a:avLst/>
          </a:prstGeom>
          <a:noFill/>
        </p:spPr>
      </p:pic>
      <p:pic>
        <p:nvPicPr>
          <p:cNvPr id="7" name="Picture 10" descr="knifeedgeanimation.gif (104152 bytes)"/>
          <p:cNvPicPr>
            <a:picLocks noChangeAspect="1" noChangeArrowheads="1" noCrop="1"/>
          </p:cNvPicPr>
          <p:nvPr/>
        </p:nvPicPr>
        <p:blipFill>
          <a:blip r:embed="rId4" cstate="print"/>
          <a:srcRect/>
          <a:stretch>
            <a:fillRect/>
          </a:stretch>
        </p:blipFill>
        <p:spPr bwMode="auto">
          <a:xfrm>
            <a:off x="7020272" y="2564904"/>
            <a:ext cx="2915816" cy="2184998"/>
          </a:xfrm>
          <a:prstGeom prst="rect">
            <a:avLst/>
          </a:prstGeom>
          <a:noFill/>
        </p:spPr>
      </p:pic>
      <p:pic>
        <p:nvPicPr>
          <p:cNvPr id="29698" name="Picture 2" descr="http://aidanross7.files.wordpress.com/2010/10/img_0002_1_407_197_thumb1.gif"/>
          <p:cNvPicPr>
            <a:picLocks noChangeAspect="1" noChangeArrowheads="1"/>
          </p:cNvPicPr>
          <p:nvPr/>
        </p:nvPicPr>
        <p:blipFill>
          <a:blip r:embed="rId5" cstate="print"/>
          <a:srcRect/>
          <a:stretch>
            <a:fillRect/>
          </a:stretch>
        </p:blipFill>
        <p:spPr bwMode="auto">
          <a:xfrm>
            <a:off x="0" y="1628800"/>
            <a:ext cx="3876675" cy="1876425"/>
          </a:xfrm>
          <a:prstGeom prst="rect">
            <a:avLst/>
          </a:prstGeom>
          <a:noFill/>
        </p:spPr>
      </p:pic>
      <p:pic>
        <p:nvPicPr>
          <p:cNvPr id="11" name="Picture 10" descr="http://www.me.metu.edu.tr/courses/me114/Lectures/gear_cam_files/cam_types.gif"/>
          <p:cNvPicPr/>
          <p:nvPr/>
        </p:nvPicPr>
        <p:blipFill>
          <a:blip r:embed="rId6" cstate="print"/>
          <a:srcRect r="56094" b="70077"/>
          <a:stretch>
            <a:fillRect/>
          </a:stretch>
        </p:blipFill>
        <p:spPr bwMode="auto">
          <a:xfrm>
            <a:off x="3347864" y="1268760"/>
            <a:ext cx="4035191" cy="295232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knife-edge follower with cam</a:t>
            </a:r>
            <a:endParaRPr lang="ar-EG" dirty="0"/>
          </a:p>
        </p:txBody>
      </p:sp>
      <p:pic>
        <p:nvPicPr>
          <p:cNvPr id="31746" name="Picture 2" descr="http://www.ul.ie/~nolk/3D%20cam%20+%20knife.gif"/>
          <p:cNvPicPr>
            <a:picLocks noChangeAspect="1" noChangeArrowheads="1" noCrop="1"/>
          </p:cNvPicPr>
          <p:nvPr/>
        </p:nvPicPr>
        <p:blipFill>
          <a:blip r:embed="rId2" cstate="print"/>
          <a:srcRect/>
          <a:stretch>
            <a:fillRect/>
          </a:stretch>
        </p:blipFill>
        <p:spPr bwMode="auto">
          <a:xfrm>
            <a:off x="1691680" y="2708920"/>
            <a:ext cx="5943600" cy="340995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Roller follower with cam</a:t>
            </a:r>
            <a:endParaRPr lang="ar-EG" dirty="0"/>
          </a:p>
        </p:txBody>
      </p:sp>
      <p:pic>
        <p:nvPicPr>
          <p:cNvPr id="32770" name="Picture 2" descr="http://www.ul.ie/~nolk/3D%20cam+%20roller.gif"/>
          <p:cNvPicPr>
            <a:picLocks noChangeAspect="1" noChangeArrowheads="1" noCrop="1"/>
          </p:cNvPicPr>
          <p:nvPr/>
        </p:nvPicPr>
        <p:blipFill>
          <a:blip r:embed="rId2" cstate="print"/>
          <a:srcRect/>
          <a:stretch>
            <a:fillRect/>
          </a:stretch>
        </p:blipFill>
        <p:spPr bwMode="auto">
          <a:xfrm>
            <a:off x="1691680" y="2636912"/>
            <a:ext cx="5943600" cy="340995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1807</TotalTime>
  <Words>756</Words>
  <Application>Microsoft Office PowerPoint</Application>
  <PresentationFormat>On-screen Show (4:3)</PresentationFormat>
  <Paragraphs>52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Constantia</vt:lpstr>
      <vt:lpstr>Wingdings 2</vt:lpstr>
      <vt:lpstr>Flow</vt:lpstr>
      <vt:lpstr>PowerPoint Presentation</vt:lpstr>
      <vt:lpstr>The Aim of Lecture:</vt:lpstr>
      <vt:lpstr>Introduction</vt:lpstr>
      <vt:lpstr>Definitions</vt:lpstr>
      <vt:lpstr>الكامة Cam </vt:lpstr>
      <vt:lpstr>Different types of cams</vt:lpstr>
      <vt:lpstr>Different types of followers</vt:lpstr>
      <vt:lpstr>knife-edge follower with cam</vt:lpstr>
      <vt:lpstr>Roller follower with cam</vt:lpstr>
      <vt:lpstr>Flat follower with cam</vt:lpstr>
      <vt:lpstr>عمود الكامات Cam shaft</vt:lpstr>
      <vt:lpstr>PowerPoint Presentation</vt:lpstr>
      <vt:lpstr>PowerPoint Presentation</vt:lpstr>
      <vt:lpstr>تطبيقات الكامة Cam Application</vt:lpstr>
      <vt:lpstr>Assignment :</vt:lpstr>
      <vt:lpstr>PowerPoint Presentation</vt:lpstr>
    </vt:vector>
  </TitlesOfParts>
  <Company>"edku dreams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ahmed</dc:creator>
  <cp:lastModifiedBy>asmaa.elgazz@fapa.bu.edu.eg</cp:lastModifiedBy>
  <cp:revision>374</cp:revision>
  <dcterms:created xsi:type="dcterms:W3CDTF">2011-10-06T19:23:38Z</dcterms:created>
  <dcterms:modified xsi:type="dcterms:W3CDTF">2020-03-26T20:29:36Z</dcterms:modified>
</cp:coreProperties>
</file>