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3" r:id="rId9"/>
    <p:sldId id="262" r:id="rId10"/>
  </p:sldIdLst>
  <p:sldSz cx="12192000" cy="6858000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5E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000" autoAdjust="0"/>
    <p:restoredTop sz="94660"/>
  </p:normalViewPr>
  <p:slideViewPr>
    <p:cSldViewPr snapToGrid="0">
      <p:cViewPr>
        <p:scale>
          <a:sx n="50" d="100"/>
          <a:sy n="50" d="100"/>
        </p:scale>
        <p:origin x="1296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29334-2076-4E78-9EDD-8EB329293A3F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7B259C-2A41-42DA-8C07-CEAC1D981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575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B259C-2A41-42DA-8C07-CEAC1D981B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918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B259C-2A41-42DA-8C07-CEAC1D981B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571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B259C-2A41-42DA-8C07-CEAC1D981B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440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B259C-2A41-42DA-8C07-CEAC1D981B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69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B259C-2A41-42DA-8C07-CEAC1D981B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678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B259C-2A41-42DA-8C07-CEAC1D981B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010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B259C-2A41-42DA-8C07-CEAC1D981B3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1665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B259C-2A41-42DA-8C07-CEAC1D981B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78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25/07/1441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3788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25/07/1441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498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25/07/1441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33098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25/07/1441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8569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25/07/1441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51769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25/07/1441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67401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25/07/1441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4382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25/07/1441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42973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25/07/1441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46788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25/07/1441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1461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25/07/1441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9663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0E5FF-B424-4DFE-8581-6630AAA49E99}" type="datetimeFigureOut">
              <a:rPr lang="ar-EG" smtClean="0"/>
              <a:t>25/07/1441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85828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028" y="0"/>
            <a:ext cx="13193962" cy="72532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3695" y="2802667"/>
            <a:ext cx="7878305" cy="2057113"/>
          </a:xfrm>
        </p:spPr>
        <p:txBody>
          <a:bodyPr>
            <a:normAutofit/>
          </a:bodyPr>
          <a:lstStyle/>
          <a:p>
            <a:r>
              <a:rPr lang="ar-SA" dirty="0" smtClean="0">
                <a:solidFill>
                  <a:schemeClr val="bg1"/>
                </a:solidFill>
              </a:rPr>
              <a:t>أساليب وطرق تصميم</a:t>
            </a:r>
            <a:endParaRPr lang="ar-EG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13695" y="5055590"/>
            <a:ext cx="7878306" cy="1426575"/>
          </a:xfrm>
        </p:spPr>
        <p:txBody>
          <a:bodyPr/>
          <a:lstStyle/>
          <a:p>
            <a:r>
              <a:rPr lang="ar-SA" dirty="0" smtClean="0">
                <a:solidFill>
                  <a:schemeClr val="bg1"/>
                </a:solidFill>
              </a:rPr>
              <a:t>قسم المنتجات المعدنية والحلى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الفرقة: الأولى</a:t>
            </a:r>
            <a:endParaRPr lang="ar-E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22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028" y="0"/>
            <a:ext cx="13193962" cy="7253207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313695" y="4129188"/>
            <a:ext cx="7878305" cy="2057113"/>
          </a:xfrm>
          <a:prstGeom prst="rect">
            <a:avLst/>
          </a:prstGeom>
        </p:spPr>
        <p:txBody>
          <a:bodyPr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SA" dirty="0" smtClean="0">
                <a:solidFill>
                  <a:schemeClr val="bg1"/>
                </a:solidFill>
              </a:rPr>
              <a:t>التصميم الكونى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Universal Design</a:t>
            </a:r>
            <a:endParaRPr lang="ar-E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92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92527" y="-2217738"/>
            <a:ext cx="14241463" cy="9075738"/>
          </a:xfr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332304" y="1104097"/>
            <a:ext cx="10515600" cy="1325563"/>
          </a:xfrm>
          <a:prstGeom prst="rect">
            <a:avLst/>
          </a:prstGeom>
        </p:spPr>
        <p:txBody>
          <a:bodyPr/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u="sng" dirty="0" smtClean="0">
                <a:solidFill>
                  <a:srgbClr val="265E83"/>
                </a:solidFill>
              </a:rPr>
              <a:t>ما هو التصميم الكونى؟</a:t>
            </a:r>
            <a:endParaRPr lang="en-US" u="sng" dirty="0">
              <a:solidFill>
                <a:srgbClr val="265E83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87857" y="2379983"/>
            <a:ext cx="98127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طريقة التصميم التي تسعى إلى خلق </a:t>
            </a:r>
            <a:r>
              <a:rPr lang="en-US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Universal Design </a:t>
            </a:r>
            <a:r>
              <a:rPr lang="ar-SA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التصميم الكوني بيئات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، وكائنات ونظم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يمكن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استخدامها من قبل أكبر عدد ممكن من الناس. كما </a:t>
            </a:r>
            <a:r>
              <a:rPr lang="ar-SA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تم تعريفها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من قبل مصممي العالم ومستشارين التصميم على انه :</a:t>
            </a:r>
            <a:r>
              <a:rPr lang="ar-SA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هو عملية </a:t>
            </a:r>
            <a:r>
              <a:rPr lang="ar-SA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دمج الاختيار </a:t>
            </a:r>
            <a:r>
              <a:rPr lang="ar-SA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لجميع الناس في المنتجات التي نقوم بتصميمها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الاختيار يتضمن </a:t>
            </a:r>
            <a:r>
              <a:rPr lang="ar-SA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المرونة  ووسائل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بديلة متعددة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الاستخدام</a:t>
            </a:r>
            <a:endParaRPr lang="ar-SA" sz="28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الناس شامله الناس بصفه عامه بغض النظر عن العمر، والقدرة،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والجنس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، والحالة الاقتصادية، الخ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المنتجات وتشمل الخدمات، ونظم المعلومات وأي أشياء أخرى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يبتكرها الإنسان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أو يتعامل معها</a:t>
            </a:r>
            <a:endParaRPr lang="en-US" sz="28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53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0627" y="-2202242"/>
            <a:ext cx="14241463" cy="9075738"/>
          </a:xfr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332304" y="1104097"/>
            <a:ext cx="10515600" cy="1325563"/>
          </a:xfrm>
          <a:prstGeom prst="rect">
            <a:avLst/>
          </a:prstGeom>
        </p:spPr>
        <p:txBody>
          <a:bodyPr/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u="sng" dirty="0" smtClean="0">
                <a:solidFill>
                  <a:srgbClr val="265E83"/>
                </a:solidFill>
              </a:rPr>
              <a:t>أهم تعريفات التصميم الكونى؟</a:t>
            </a:r>
            <a:endParaRPr lang="en-US" u="sng" dirty="0">
              <a:solidFill>
                <a:srgbClr val="265E83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87857" y="2379983"/>
            <a:ext cx="98127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صيغ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مصطلح " التصميم الكوني" من قبل </a:t>
            </a:r>
            <a:r>
              <a:rPr lang="ar-SA" sz="2800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المعماري رونالد </a:t>
            </a:r>
            <a:r>
              <a:rPr lang="ar-SA" sz="2800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ميس 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Ronald L. Mace </a:t>
            </a:r>
            <a:endParaRPr lang="ar-SA" sz="2800" dirty="0">
              <a:solidFill>
                <a:srgbClr val="C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just"/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لوصف مفهوم تصميم جميع المنتجات والبيئة لتكون جماليه وصالحه للاستخدام </a:t>
            </a:r>
            <a:r>
              <a:rPr lang="ar-SA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من قبل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أكبر عدد ممكن من البشر بغض النظر عن العمر والقدرات </a:t>
            </a:r>
            <a:r>
              <a:rPr lang="ar-SA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والحاله الاجتماعية.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وفقا </a:t>
            </a:r>
            <a:r>
              <a:rPr lang="ar-SA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لمعهد التصميم العام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التصميم الكوني هو </a:t>
            </a:r>
            <a:r>
              <a:rPr lang="ar-S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تصميم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المنتجات والبيئات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لكي يستعملها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جميع الناس بأكبر قدر ممكن دون الحاجة إلى تكييف أو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تصميم متخصص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." والهدف من التصميم الكوني هو تبسيط الحياة للجميع من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خلال جعل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المنتجات والاتصالات والبيئة أكثر قابلية للاستخدام من قبل أكبر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عدد ممكن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من الناس بتكلفة قليلة أو معدومة. فالتصميم الكوني مفيد للناس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من جميع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الأعمار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والقدرات. </a:t>
            </a:r>
            <a:endParaRPr lang="ar-SA" sz="28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1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5218" y="-2217738"/>
            <a:ext cx="14241463" cy="9075738"/>
          </a:xfrm>
        </p:spPr>
      </p:pic>
      <p:sp>
        <p:nvSpPr>
          <p:cNvPr id="3" name="Rectangle 2"/>
          <p:cNvSpPr/>
          <p:nvPr/>
        </p:nvSpPr>
        <p:spPr>
          <a:xfrm>
            <a:off x="300251" y="2919945"/>
            <a:ext cx="116551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ar-SA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وفقا </a:t>
            </a:r>
            <a:r>
              <a:rPr lang="ar-SA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لمركز التصميم الشامل والوصول البيئي 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Center for Inclusive the Design and Environmental 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</a:t>
            </a:r>
            <a:r>
              <a:rPr lang="ar-SA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في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جامعة </a:t>
            </a:r>
            <a:r>
              <a:rPr lang="ar-SA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بافالو 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Buffalo</a:t>
            </a:r>
            <a:r>
              <a:rPr lang="ar-SA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بنيويورك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، فإن "التصميم الكوني يجعل الأشياء أكثر </a:t>
            </a:r>
            <a:r>
              <a:rPr lang="ar-SA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أماناً،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وسهوله </a:t>
            </a:r>
            <a:r>
              <a:rPr lang="ar-SA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وملائمة للجميع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، إنها الفلسفة التي </a:t>
            </a:r>
            <a:r>
              <a:rPr lang="ar-SA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يمكن تطبيقها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على التصميم </a:t>
            </a:r>
            <a:r>
              <a:rPr lang="ar-SA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والسياسات </a:t>
            </a:r>
            <a:r>
              <a:rPr lang="ar-S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والممارسات الأخرى لجعل المنتجات </a:t>
            </a:r>
            <a:r>
              <a:rPr lang="ar-S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والبيئات والأنظمة </a:t>
            </a:r>
            <a:r>
              <a:rPr lang="ar-S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تعمل على </a:t>
            </a:r>
            <a:r>
              <a:rPr lang="ar-S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نحو أفضل </a:t>
            </a:r>
            <a:r>
              <a:rPr lang="ar-S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لمجموعة واسعة من الناس </a:t>
            </a:r>
            <a:r>
              <a:rPr lang="ar-S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ar-SA" sz="28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6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5218" y="-2217738"/>
            <a:ext cx="14241463" cy="9075738"/>
          </a:xfrm>
        </p:spPr>
      </p:pic>
      <p:sp>
        <p:nvSpPr>
          <p:cNvPr id="3" name="Rectangle 2"/>
          <p:cNvSpPr/>
          <p:nvPr/>
        </p:nvSpPr>
        <p:spPr>
          <a:xfrm>
            <a:off x="300251" y="2748495"/>
            <a:ext cx="1165518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وفقاً </a:t>
            </a:r>
            <a:r>
              <a:rPr lang="ar-SA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لمعهد التصميم </a:t>
            </a:r>
            <a:r>
              <a:rPr lang="ar-SA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المركز </a:t>
            </a:r>
            <a:r>
              <a:rPr lang="ar-SA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على البشر 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Institute for Human the Centered 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  <a:r>
              <a:rPr lang="ar-SA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التصميم الكوني هو إطار لتصميم الأماكن والأشياء " والاتصالات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والمعلومات </a:t>
            </a:r>
            <a:r>
              <a:rPr lang="ar-SA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والسياسات،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لتكون قابلة للاستخدام من قبل </a:t>
            </a:r>
            <a:r>
              <a:rPr lang="ar-SA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أكبر عدد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ممكن من الناس تعمل في أكبر عدد ممكن من الحالات دون </a:t>
            </a:r>
            <a:r>
              <a:rPr lang="ar-SA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تصميم خاص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أو منفصل </a:t>
            </a:r>
            <a:r>
              <a:rPr lang="ar-SA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".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ببساطة التصميم الكوني هو التصميم للإنسان مع </a:t>
            </a:r>
            <a:r>
              <a:rPr lang="ar-SA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أخد كل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شيء في </a:t>
            </a:r>
            <a:r>
              <a:rPr lang="ar-SA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الاعتبار.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ويهتم هذا التعريف بشكل كبير بالمعاقين، </a:t>
            </a:r>
            <a:r>
              <a:rPr lang="ar-SA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وأساليب تكييف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التكنولوجيا المساعدة لتحقيق الهدف من التصميم ويسعى أيضا </a:t>
            </a:r>
            <a:r>
              <a:rPr lang="ar-SA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إلى مزج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الجماليات في هذه الاعتبارات الأساسية. مع ارتفاع متوسط </a:t>
            </a:r>
            <a:r>
              <a:rPr lang="ar-SA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العمر المتوقع </a:t>
            </a:r>
            <a:r>
              <a:rPr lang="ar-SA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ويزيد من معدل بقاء المنتج على قيد </a:t>
            </a:r>
            <a:r>
              <a:rPr lang="ar-SA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الحياة. </a:t>
            </a:r>
            <a:endParaRPr lang="ar-SA" sz="28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87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0627" y="-2202242"/>
            <a:ext cx="14241463" cy="9075738"/>
          </a:xfr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359600" y="1417991"/>
            <a:ext cx="10515600" cy="1038602"/>
          </a:xfrm>
          <a:prstGeom prst="rect">
            <a:avLst/>
          </a:prstGeom>
        </p:spPr>
        <p:txBody>
          <a:bodyPr/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4000" u="sng" dirty="0" smtClean="0">
                <a:solidFill>
                  <a:srgbClr val="265E83"/>
                </a:solidFill>
              </a:rPr>
              <a:t>مبادئ التصميم الكونى</a:t>
            </a:r>
            <a:r>
              <a:rPr lang="ar-SA" sz="4000" dirty="0" smtClean="0">
                <a:solidFill>
                  <a:srgbClr val="265E83"/>
                </a:solidFill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Universal 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</a:rPr>
              <a:t>design 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principles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6700" y="2379983"/>
            <a:ext cx="1133389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ar-SA" sz="30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المبدأ الأول: المساواة والعدالة في الاستخدام</a:t>
            </a:r>
          </a:p>
          <a:p>
            <a:pPr algn="just"/>
            <a:r>
              <a:rPr lang="ar-SA" sz="3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أن يكون المنتج مفيدا وقابل للتسويق للناس مهما كانت قدراتهم أو </a:t>
            </a:r>
            <a:r>
              <a:rPr lang="ar-SA" sz="3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إمكانيتهم الجسدية </a:t>
            </a:r>
            <a:r>
              <a:rPr lang="ar-SA" sz="3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أو حجمهم</a:t>
            </a:r>
            <a:r>
              <a:rPr lang="ar-SA" sz="3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ar-SA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المبدأ </a:t>
            </a:r>
            <a:r>
              <a:rPr lang="ar-SA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الثانى: المرونة في الاستخدام</a:t>
            </a:r>
          </a:p>
          <a:p>
            <a:pPr algn="just"/>
            <a:r>
              <a:rPr lang="ar-SA" sz="3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أن يتلاءم التصميم مع مدى واسع من الأفراد ذوى الميول والقدرات </a:t>
            </a:r>
            <a:r>
              <a:rPr lang="ar-SA" sz="3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والاختيارات المختلفة.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ar-SA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المبدأ </a:t>
            </a:r>
            <a:r>
              <a:rPr lang="ar-SA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الثالث: البساطة والبديهية في الاستخدام</a:t>
            </a:r>
          </a:p>
          <a:p>
            <a:r>
              <a:rPr lang="ar-SA" sz="3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كيفية عمل التصميم سهل الفهم بصرف النظر عن خبرة المستخدم أو </a:t>
            </a:r>
            <a:r>
              <a:rPr lang="ar-SA" sz="3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درجة معرفته </a:t>
            </a:r>
            <a:r>
              <a:rPr lang="ar-SA" sz="3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أو ثقافته اللغوية ومهما كان مستوى تركيزه الذهني</a:t>
            </a:r>
            <a:r>
              <a:rPr lang="ar-SA" sz="3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014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0627" y="-2202242"/>
            <a:ext cx="14241463" cy="9075738"/>
          </a:xfrm>
        </p:spPr>
      </p:pic>
      <p:sp>
        <p:nvSpPr>
          <p:cNvPr id="5" name="Rectangle 4"/>
          <p:cNvSpPr/>
          <p:nvPr/>
        </p:nvSpPr>
        <p:spPr>
          <a:xfrm>
            <a:off x="495300" y="1941833"/>
            <a:ext cx="1133389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المبدأ الرابع: المعلومات سهلة الاستيعاب</a:t>
            </a:r>
            <a:endParaRPr lang="ar-SA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ar-SA" sz="3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يتواصل المنتج مع المستخدم بتوفير المعلومات الضرورية بشكل مباشر </a:t>
            </a:r>
            <a:r>
              <a:rPr lang="ar-SA" sz="3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ومؤثر للمستخدم </a:t>
            </a:r>
          </a:p>
          <a:p>
            <a:r>
              <a:rPr lang="ar-SA" sz="3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مهما </a:t>
            </a:r>
            <a:r>
              <a:rPr lang="ar-SA" sz="3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كانت الظروف المحيطة أو مهما كانت قدرات المستخدم </a:t>
            </a:r>
            <a:r>
              <a:rPr lang="ar-SA" sz="3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الإدراكية أو الحسية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المبدأ </a:t>
            </a:r>
            <a:r>
              <a:rPr lang="ar-SA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الخامس: وجود فرصة لاستيعاب الخطأ</a:t>
            </a:r>
          </a:p>
          <a:p>
            <a:r>
              <a:rPr lang="ar-SA" sz="3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يقلل التصميم من المخاطر والعواقب السيئة لاستخدامه عند الاستخدام الخاطئ </a:t>
            </a:r>
            <a:r>
              <a:rPr lang="ar-SA" sz="3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أو غير المقصود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المبدأ </a:t>
            </a:r>
            <a:r>
              <a:rPr lang="ar-SA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السادس: الجهد البدني المحدود</a:t>
            </a:r>
          </a:p>
          <a:p>
            <a:pPr algn="just"/>
            <a:r>
              <a:rPr lang="ar-SA" sz="3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يمكن أن يستخدم التصميم بكفاءة وبشكل مريح وبأقل قدر من القوى </a:t>
            </a:r>
            <a:r>
              <a:rPr lang="ar-SA" sz="3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البدنية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ar-SA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المبدأ </a:t>
            </a:r>
            <a:r>
              <a:rPr lang="ar-SA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السابع: الحجم والاتساع المناسب للخروج والدخول والاستخدام</a:t>
            </a:r>
          </a:p>
          <a:p>
            <a:pPr algn="just"/>
            <a:r>
              <a:rPr lang="ar-SA" sz="3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توفير الحجم والاتساع المناسب وإتاحة الفرصة للوصول الكامل الآمن </a:t>
            </a:r>
            <a:r>
              <a:rPr lang="ar-SA" sz="3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والتعامل </a:t>
            </a:r>
            <a:r>
              <a:rPr lang="ar-SA" sz="3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والاستخدام مهما كان حجم جسم المستخدم أو نمطه الجسمي أو قدرته </a:t>
            </a:r>
            <a:r>
              <a:rPr lang="ar-SA" sz="3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الحركية</a:t>
            </a:r>
            <a:r>
              <a:rPr lang="ar-SA" sz="3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endParaRPr lang="ar-SA" sz="30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38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027" y="0"/>
            <a:ext cx="13193962" cy="7253207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260362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THANK YOU</a:t>
            </a:r>
            <a:endParaRPr lang="ar-EG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12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556</Words>
  <Application>Microsoft Office PowerPoint</Application>
  <PresentationFormat>Widescreen</PresentationFormat>
  <Paragraphs>41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Office Theme</vt:lpstr>
      <vt:lpstr>أساليب وطرق تصميم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haidy</dc:creator>
  <cp:lastModifiedBy>Nahla</cp:lastModifiedBy>
  <cp:revision>25</cp:revision>
  <dcterms:created xsi:type="dcterms:W3CDTF">2020-03-17T20:43:53Z</dcterms:created>
  <dcterms:modified xsi:type="dcterms:W3CDTF">2020-03-19T18:31:27Z</dcterms:modified>
</cp:coreProperties>
</file>