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4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23053-60D8-4913-9226-D8D8CF7B933D}" type="datetimeFigureOut">
              <a:rPr lang="en-US" smtClean="0"/>
              <a:t>3/18/2020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653D5-664B-4566-AAF6-831CBAD7F934}" type="slidenum">
              <a:rPr lang="en-US" smtClean="0"/>
              <a:t>‹#›</a:t>
            </a:fld>
            <a:endParaRPr lang="en-US"/>
          </a:p>
        </p:txBody>
      </p:sp>
    </p:spTree>
    <p:extLst>
      <p:ext uri="{BB962C8B-B14F-4D97-AF65-F5344CB8AC3E}">
        <p14:creationId xmlns:p14="http://schemas.microsoft.com/office/powerpoint/2010/main" val="637482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E653D5-664B-4566-AAF6-831CBAD7F934}" type="slidenum">
              <a:rPr lang="en-US" smtClean="0"/>
              <a:t>1</a:t>
            </a:fld>
            <a:endParaRPr lang="en-US"/>
          </a:p>
        </p:txBody>
      </p:sp>
    </p:spTree>
    <p:extLst>
      <p:ext uri="{BB962C8B-B14F-4D97-AF65-F5344CB8AC3E}">
        <p14:creationId xmlns:p14="http://schemas.microsoft.com/office/powerpoint/2010/main" val="185352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E653D5-664B-4566-AAF6-831CBAD7F934}" type="slidenum">
              <a:rPr lang="en-US" smtClean="0"/>
              <a:t>2</a:t>
            </a:fld>
            <a:endParaRPr lang="en-US"/>
          </a:p>
        </p:txBody>
      </p:sp>
    </p:spTree>
    <p:extLst>
      <p:ext uri="{BB962C8B-B14F-4D97-AF65-F5344CB8AC3E}">
        <p14:creationId xmlns:p14="http://schemas.microsoft.com/office/powerpoint/2010/main" val="74497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3/18/2020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3/18/2020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3/18/2020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ar.wikipedia.org/w/index.php?title=%D8%B1%D9%88%D8%A8%D8%B1%D8%AA_%D8%AF%D9%8A%D9%84%D9%88%D9%86%D9%8A&amp;action=edit&amp;redlink=1" TargetMode="External"/><Relationship Id="rId3" Type="http://schemas.openxmlformats.org/officeDocument/2006/relationships/notesSlide" Target="../notesSlides/notesSlide2.xml"/><Relationship Id="rId7" Type="http://schemas.openxmlformats.org/officeDocument/2006/relationships/hyperlink" Target="http://ar.wikipedia.org/w/index.php?title=%D9%83%D8%A7%D9%86%D8%AF%D9%8A%D9%86%D8%B3%D9%83%D9%8A&amp;action=edit&amp;redlink=1"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ar.wikipedia.org/w/index.php?title=%D9%81%D8%B1%D8%A7%D9%86%D8%B2_%D9%85%D8%A7%D8%B1%D9%83&amp;action=edit&amp;redlink=1" TargetMode="External"/><Relationship Id="rId5" Type="http://schemas.openxmlformats.org/officeDocument/2006/relationships/hyperlink" Target="http://ar.wikipedia.org/wiki/%D9%81%D8%A7%D8%B3%D9%8A%D9%84%D9%8A_%D9%83%D8%A7%D9%86%D8%AF%D9%8A%D9%86%D8%B3%D9%83%D9%8A" TargetMode="External"/><Relationship Id="rId4" Type="http://schemas.openxmlformats.org/officeDocument/2006/relationships/hyperlink" Target="http://ar.wikipedia.org/wiki/%D9%84%D8%BA%D8%A9_%D8%A3%D9%84%D9%85%D8%A7%D9%86%D9%8A%D8%A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ar.wikipedia.org/wiki/%D8%AA%D8%B9%D8%A8%D9%8A%D8%B1%D9%8A%D8%A9" TargetMode="External"/><Relationship Id="rId2" Type="http://schemas.openxmlformats.org/officeDocument/2006/relationships/hyperlink" Target="http://ar.wikipedia.org/w/index.php?title=%D9%83%D8%A7%D9%86%D8%AF%D9%8A%D9%86%D8%B3%D9%83%D9%8A&amp;action=edit&amp;redlink=1" TargetMode="External"/><Relationship Id="rId1" Type="http://schemas.openxmlformats.org/officeDocument/2006/relationships/slideLayout" Target="../slideLayouts/slideLayout7.xml"/><Relationship Id="rId5" Type="http://schemas.openxmlformats.org/officeDocument/2006/relationships/hyperlink" Target="http://ar.wikipedia.org/wiki/%D8%A8%D8%A7%D9%88%D9%87%D8%A7%D9%88%D8%B3" TargetMode="External"/><Relationship Id="rId4" Type="http://schemas.openxmlformats.org/officeDocument/2006/relationships/hyperlink" Target="http://ar.wikipedia.org/wiki/%D8%AA%D9%83%D8%B9%D9%8A%D8%A8%D9%8A%D8%A9"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ar.wikipedia.org/wiki/%D8%A7%D9%84%D8%AD%D8%B1%D8%A8_%D8%A7%D9%84%D8%B9%D8%A7%D9%84%D9%85%D9%8A%D8%A9_%D8%A7%D9%84%D8%A3%D9%88%D9%84%D9%89"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تاريخ تصميم</a:t>
            </a:r>
            <a:endParaRPr lang="en-US" dirty="0"/>
          </a:p>
        </p:txBody>
      </p:sp>
      <p:sp>
        <p:nvSpPr>
          <p:cNvPr id="3" name="Subtitle 2"/>
          <p:cNvSpPr>
            <a:spLocks noGrp="1"/>
          </p:cNvSpPr>
          <p:nvPr>
            <p:ph type="subTitle" idx="1"/>
          </p:nvPr>
        </p:nvSpPr>
        <p:spPr/>
        <p:txBody>
          <a:bodyPr/>
          <a:lstStyle/>
          <a:p>
            <a:r>
              <a:rPr lang="ar-SA" dirty="0" smtClean="0"/>
              <a:t>قسم المنتجات المعدنية والحلي</a:t>
            </a:r>
          </a:p>
          <a:p>
            <a:r>
              <a:rPr lang="ar-SA" dirty="0" smtClean="0"/>
              <a:t>فرقة: أولى</a:t>
            </a:r>
            <a:endParaRPr lang="en-US" dirty="0"/>
          </a:p>
        </p:txBody>
      </p:sp>
    </p:spTree>
    <p:extLst>
      <p:ext uri="{BB962C8B-B14F-4D97-AF65-F5344CB8AC3E}">
        <p14:creationId xmlns:p14="http://schemas.microsoft.com/office/powerpoint/2010/main" val="277645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جماعة الفارس الأزرق</a:t>
            </a:r>
            <a:endParaRPr lang="en-US" dirty="0"/>
          </a:p>
        </p:txBody>
      </p:sp>
      <p:sp>
        <p:nvSpPr>
          <p:cNvPr id="3" name="Content Placeholder 2"/>
          <p:cNvSpPr>
            <a:spLocks noGrp="1"/>
          </p:cNvSpPr>
          <p:nvPr>
            <p:ph idx="1"/>
          </p:nvPr>
        </p:nvSpPr>
        <p:spPr/>
        <p:txBody>
          <a:bodyPr>
            <a:normAutofit/>
          </a:bodyPr>
          <a:lstStyle/>
          <a:p>
            <a:pPr algn="just" rtl="1"/>
            <a:r>
              <a:rPr lang="ar-SA" sz="2400" dirty="0">
                <a:latin typeface="Arial" panose="020B0604020202020204" pitchFamily="34" charset="0"/>
                <a:cs typeface="Arial" panose="020B0604020202020204" pitchFamily="34" charset="0"/>
              </a:rPr>
              <a:t>الفارس الأزرق</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4" tooltip="لغة ألمانية"/>
              </a:rPr>
              <a:t>بالألمانية</a:t>
            </a:r>
            <a:r>
              <a:rPr lang="en-US" sz="2400" dirty="0">
                <a:latin typeface="Arial" panose="020B0604020202020204" pitchFamily="34" charset="0"/>
                <a:cs typeface="Arial" panose="020B0604020202020204" pitchFamily="34" charset="0"/>
              </a:rPr>
              <a:t>: Der </a:t>
            </a:r>
            <a:r>
              <a:rPr lang="en-US" sz="2400" dirty="0" err="1">
                <a:latin typeface="Arial" panose="020B0604020202020204" pitchFamily="34" charset="0"/>
                <a:cs typeface="Arial" panose="020B0604020202020204" pitchFamily="34" charset="0"/>
              </a:rPr>
              <a:t>Blaue</a:t>
            </a:r>
            <a:r>
              <a:rPr lang="en-US" sz="2400" dirty="0">
                <a:latin typeface="Arial" panose="020B0604020202020204" pitchFamily="34" charset="0"/>
                <a:cs typeface="Arial" panose="020B0604020202020204" pitchFamily="34" charset="0"/>
              </a:rPr>
              <a:t> Reiter) </a:t>
            </a:r>
            <a:r>
              <a:rPr lang="ar-SA" sz="2400" dirty="0">
                <a:latin typeface="Arial" panose="020B0604020202020204" pitchFamily="34" charset="0"/>
                <a:cs typeface="Arial" panose="020B0604020202020204" pitchFamily="34" charset="0"/>
              </a:rPr>
              <a:t>إحدى الحركات الفنية التي ظهرت في أوروبا وأسسها كل من الفنانين التشكيليين </a:t>
            </a:r>
            <a:r>
              <a:rPr lang="ar-SA" sz="2400" dirty="0">
                <a:latin typeface="Arial" panose="020B0604020202020204" pitchFamily="34" charset="0"/>
                <a:cs typeface="Arial" panose="020B0604020202020204" pitchFamily="34" charset="0"/>
                <a:hlinkClick r:id="rId5" tooltip="فاسيلي كاندينسكي"/>
              </a:rPr>
              <a:t>فاسيلي كاندينسكي</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Wassily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Kandinesky</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6" tooltip="فرانز مارك (الصفحة غير موجودة)"/>
              </a:rPr>
              <a:t>وفرانز مارك</a:t>
            </a:r>
            <a:r>
              <a:rPr lang="en-US" sz="2400" dirty="0">
                <a:latin typeface="Arial" panose="020B0604020202020204" pitchFamily="34" charset="0"/>
                <a:cs typeface="Arial" panose="020B0604020202020204" pitchFamily="34" charset="0"/>
              </a:rPr>
              <a:t> (Franz Marc) </a:t>
            </a:r>
            <a:r>
              <a:rPr lang="ar-SA" sz="2400" dirty="0">
                <a:latin typeface="Arial" panose="020B0604020202020204" pitchFamily="34" charset="0"/>
                <a:cs typeface="Arial" panose="020B0604020202020204" pitchFamily="34" charset="0"/>
              </a:rPr>
              <a:t>في مدينة ميونخ الألمانية عام 1911 </a:t>
            </a:r>
            <a:r>
              <a:rPr lang="ar-SA" sz="2400" dirty="0" smtClean="0">
                <a:latin typeface="Arial" panose="020B0604020202020204" pitchFamily="34" charset="0"/>
                <a:cs typeface="Arial" panose="020B0604020202020204" pitchFamily="34" charset="0"/>
              </a:rPr>
              <a:t>م.</a:t>
            </a:r>
          </a:p>
          <a:p>
            <a:pPr algn="just" rtl="1"/>
            <a:r>
              <a:rPr lang="ar-SA" sz="2400" b="1" u="sng" dirty="0">
                <a:latin typeface="Arial" panose="020B0604020202020204" pitchFamily="34" charset="0"/>
                <a:cs typeface="Arial" panose="020B0604020202020204" pitchFamily="34" charset="0"/>
              </a:rPr>
              <a:t>النشأة والتسمية</a:t>
            </a:r>
            <a:r>
              <a:rPr lang="ar-EG" sz="2400" b="1" u="sng" dirty="0">
                <a:latin typeface="Arial" panose="020B0604020202020204" pitchFamily="34" charset="0"/>
                <a:cs typeface="Arial" panose="020B0604020202020204" pitchFamily="34" charset="0"/>
              </a:rPr>
              <a:t>:-</a:t>
            </a:r>
            <a:endParaRPr lang="en-US" sz="2400" b="1" u="sng" dirty="0">
              <a:latin typeface="Arial" panose="020B0604020202020204" pitchFamily="34" charset="0"/>
              <a:cs typeface="Arial" panose="020B0604020202020204" pitchFamily="34" charset="0"/>
            </a:endParaRPr>
          </a:p>
          <a:p>
            <a:pPr algn="just" rtl="1"/>
            <a:r>
              <a:rPr lang="ar-SA" sz="2400" dirty="0">
                <a:latin typeface="Arial" panose="020B0604020202020204" pitchFamily="34" charset="0"/>
                <a:cs typeface="Arial" panose="020B0604020202020204" pitchFamily="34" charset="0"/>
              </a:rPr>
              <a:t>ولأن كلا منهما يحب استخدام اللون الأزرق في اعماله الفنية، ولأن</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6" tooltip="فرانز مارك (الصفحة غير موجودة)"/>
              </a:rPr>
              <a:t>مارك</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rPr>
              <a:t>كان يهوى رسم الخيول بينما</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7" tooltip="كاندينسكي (الصفحة غير موجودة)"/>
              </a:rPr>
              <a:t>فاسيلي كاندينسكي</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rPr>
              <a:t>يفضل رسم الفرسان فقد سميت (جماعة الفارس الأزرق) وضمت مجموعة من الفنانين امثال كوفكا</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Kofca</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rPr>
              <a:t>الذي طبع ألوان لوحاته بطابع موسيقي فريد، والفنان</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8" tooltip="روبرت ديلوني (الصفحة غير موجودة)"/>
              </a:rPr>
              <a:t>روبرت ديلوني</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Delawny</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rPr>
              <a:t>والذي تميزت اعماله الفنية بألوانها الجوهرية الصافية. الشكل والجمال: اهتم كاندينسكي بالجانب الروحي في الفن وألف كتابه (فن الانسجام الروحي) عام 1912م</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073480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220" y="734096"/>
            <a:ext cx="10328856" cy="5078313"/>
          </a:xfrm>
          <a:prstGeom prst="rect">
            <a:avLst/>
          </a:prstGeom>
        </p:spPr>
        <p:txBody>
          <a:bodyPr wrap="square">
            <a:spAutoFit/>
          </a:bodyPr>
          <a:lstStyle/>
          <a:p>
            <a:pPr algn="r" rtl="1">
              <a:lnSpc>
                <a:spcPct val="150000"/>
              </a:lnSpc>
            </a:pPr>
            <a:r>
              <a:rPr lang="ar-SA" sz="2400" b="1" u="sng" dirty="0">
                <a:solidFill>
                  <a:schemeClr val="tx1">
                    <a:lumMod val="75000"/>
                    <a:lumOff val="25000"/>
                  </a:schemeClr>
                </a:solidFill>
                <a:latin typeface="Arial" panose="020B0604020202020204" pitchFamily="34" charset="0"/>
                <a:cs typeface="Arial" panose="020B0604020202020204" pitchFamily="34" charset="0"/>
              </a:rPr>
              <a:t>فلسفة الجماعة</a:t>
            </a:r>
            <a:endParaRPr lang="en-US" sz="2400" b="1" u="sng" dirty="0">
              <a:solidFill>
                <a:schemeClr val="tx1">
                  <a:lumMod val="75000"/>
                  <a:lumOff val="25000"/>
                </a:schemeClr>
              </a:solidFill>
              <a:latin typeface="Arial" panose="020B0604020202020204" pitchFamily="34" charset="0"/>
              <a:cs typeface="Arial" panose="020B0604020202020204" pitchFamily="34" charset="0"/>
            </a:endParaRPr>
          </a:p>
          <a:p>
            <a:pPr algn="just" rtl="1">
              <a:lnSpc>
                <a:spcPct val="150000"/>
              </a:lnSpc>
            </a:pPr>
            <a:r>
              <a:rPr lang="ar-SA" sz="2400" dirty="0">
                <a:solidFill>
                  <a:schemeClr val="tx1">
                    <a:lumMod val="75000"/>
                    <a:lumOff val="25000"/>
                  </a:schemeClr>
                </a:solidFill>
                <a:latin typeface="Arial" panose="020B0604020202020204" pitchFamily="34" charset="0"/>
                <a:cs typeface="Arial" panose="020B0604020202020204" pitchFamily="34" charset="0"/>
              </a:rPr>
              <a:t>وكانت خلاصة تلك التجارب والدراسات نتيجة واحدة هي</a:t>
            </a:r>
            <a:r>
              <a:rPr lang="en-US" sz="2400" dirty="0">
                <a:solidFill>
                  <a:schemeClr val="tx1">
                    <a:lumMod val="75000"/>
                    <a:lumOff val="25000"/>
                  </a:schemeClr>
                </a:solidFill>
                <a:latin typeface="Arial" panose="020B0604020202020204" pitchFamily="34" charset="0"/>
                <a:cs typeface="Arial" panose="020B0604020202020204" pitchFamily="34" charset="0"/>
              </a:rPr>
              <a:t> :</a:t>
            </a:r>
          </a:p>
          <a:p>
            <a:pPr marL="342900" indent="-342900" algn="just" rtl="1">
              <a:lnSpc>
                <a:spcPct val="150000"/>
              </a:lnSpc>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البعد بفلسفة الجمال عن القواعد الكلاسيكية والأكاديمية</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lgn="just" rtl="1">
              <a:lnSpc>
                <a:spcPct val="150000"/>
              </a:lnSpc>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التركيز على الرغبات الباطنة للفنان</a:t>
            </a:r>
            <a:r>
              <a:rPr lang="en-US" sz="2400" dirty="0">
                <a:solidFill>
                  <a:schemeClr val="tx1">
                    <a:lumMod val="75000"/>
                    <a:lumOff val="25000"/>
                  </a:schemeClr>
                </a:solidFill>
                <a:latin typeface="Arial" panose="020B0604020202020204" pitchFamily="34" charset="0"/>
                <a:cs typeface="Arial" panose="020B0604020202020204" pitchFamily="34" charset="0"/>
              </a:rPr>
              <a:t>.</a:t>
            </a:r>
          </a:p>
          <a:p>
            <a:pPr marL="342900" indent="-342900" algn="just" rtl="1">
              <a:lnSpc>
                <a:spcPct val="150000"/>
              </a:lnSpc>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والرغبات الباطنة شرحها</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hlinkClick r:id="rId2" tooltip="كاندينسكي (الصفحة غير موجودة)"/>
              </a:rPr>
              <a:t>فاسيلي كاندينسكي</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قائلا</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لا نهتم بالدعوة إلى شكل معين أو نظام محدد وهدفنا أن نيسر من خلال استعراض الأشكال المتنوعة، التعبير عن الرغبات الباطنة التي يستشعرها كل فنان بالطريقة التي ترضيه، سواء كانت هذه الطريقة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hlinkClick r:id="rId3" tooltip="تعبيرية"/>
              </a:rPr>
              <a:t>تعبيرية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أو</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hlinkClick r:id="rId4" tooltip="تكعيبية"/>
              </a:rPr>
              <a:t>تكعيبية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أو محاولات تجريدية</a:t>
            </a:r>
            <a:r>
              <a:rPr lang="en-US" sz="2400" dirty="0">
                <a:solidFill>
                  <a:schemeClr val="tx1">
                    <a:lumMod val="75000"/>
                    <a:lumOff val="25000"/>
                  </a:schemeClr>
                </a:solidFill>
                <a:latin typeface="Arial" panose="020B0604020202020204" pitchFamily="34" charset="0"/>
                <a:cs typeface="Arial" panose="020B0604020202020204" pitchFamily="34" charset="0"/>
              </a:rPr>
              <a:t>" .</a:t>
            </a:r>
            <a:br>
              <a:rPr lang="en-US" sz="2400" dirty="0">
                <a:solidFill>
                  <a:schemeClr val="tx1">
                    <a:lumMod val="75000"/>
                    <a:lumOff val="25000"/>
                  </a:schemeClr>
                </a:solidFill>
                <a:latin typeface="Arial" panose="020B0604020202020204" pitchFamily="34" charset="0"/>
                <a:cs typeface="Arial" panose="020B0604020202020204" pitchFamily="34" charset="0"/>
              </a:rPr>
            </a:br>
            <a:r>
              <a:rPr lang="ar-SA" sz="2400" dirty="0">
                <a:solidFill>
                  <a:schemeClr val="tx1">
                    <a:lumMod val="75000"/>
                    <a:lumOff val="25000"/>
                  </a:schemeClr>
                </a:solidFill>
                <a:latin typeface="Arial" panose="020B0604020202020204" pitchFamily="34" charset="0"/>
                <a:cs typeface="Arial" panose="020B0604020202020204" pitchFamily="34" charset="0"/>
              </a:rPr>
              <a:t>وقد انضم</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hlinkClick r:id="rId2" tooltip="كاندينسكي (الصفحة غير موجودة)"/>
              </a:rPr>
              <a:t>فاسيلي كاندينسكي</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إلى مدرسة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hlinkClick r:id="rId5" tooltip="باوهاوس"/>
              </a:rPr>
              <a:t>الباوهاوس</a:t>
            </a:r>
            <a:r>
              <a:rPr lang="en-US" sz="2400" dirty="0">
                <a:solidFill>
                  <a:schemeClr val="tx1">
                    <a:lumMod val="75000"/>
                    <a:lumOff val="25000"/>
                  </a:schemeClr>
                </a:solidFill>
                <a:latin typeface="Arial" panose="020B0604020202020204" pitchFamily="34" charset="0"/>
                <a:cs typeface="Arial" panose="020B0604020202020204" pitchFamily="34" charset="0"/>
              </a:rPr>
              <a:t> (Bauhaus) </a:t>
            </a:r>
            <a:r>
              <a:rPr lang="ar-SA" sz="2400" dirty="0">
                <a:solidFill>
                  <a:schemeClr val="tx1">
                    <a:lumMod val="75000"/>
                    <a:lumOff val="25000"/>
                  </a:schemeClr>
                </a:solidFill>
                <a:latin typeface="Arial" panose="020B0604020202020204" pitchFamily="34" charset="0"/>
                <a:cs typeface="Arial" panose="020B0604020202020204" pitchFamily="34" charset="0"/>
              </a:rPr>
              <a:t>بعد توقف</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جماعة الفارس الأزرق</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a:solidFill>
                  <a:schemeClr val="tx1">
                    <a:lumMod val="75000"/>
                    <a:lumOff val="25000"/>
                  </a:schemeClr>
                </a:solidFill>
                <a:latin typeface="Arial" panose="020B0604020202020204" pitchFamily="34" charset="0"/>
                <a:cs typeface="Arial" panose="020B0604020202020204" pitchFamily="34" charset="0"/>
              </a:rPr>
              <a:t>إثر إعلان الحرب العالمية الأولى عام 1914م</a:t>
            </a:r>
            <a:r>
              <a:rPr lang="en-US" sz="2400" dirty="0">
                <a:solidFill>
                  <a:schemeClr val="tx1">
                    <a:lumMod val="75000"/>
                    <a:lumOff val="2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8012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a:bodyPr>
          <a:lstStyle/>
          <a:p>
            <a:pPr algn="r" rtl="1"/>
            <a:r>
              <a:rPr lang="ar-SA" sz="2400" b="1" u="sng" dirty="0">
                <a:latin typeface="Arial" panose="020B0604020202020204" pitchFamily="34" charset="0"/>
                <a:cs typeface="Arial" panose="020B0604020202020204" pitchFamily="34" charset="0"/>
              </a:rPr>
              <a:t>أبرز فنانيها</a:t>
            </a:r>
            <a:endParaRPr lang="en-US" sz="2400" b="1" u="sng" dirty="0">
              <a:latin typeface="Arial" panose="020B0604020202020204" pitchFamily="34" charset="0"/>
              <a:cs typeface="Arial" panose="020B0604020202020204" pitchFamily="34" charset="0"/>
            </a:endParaRPr>
          </a:p>
          <a:p>
            <a:pPr algn="r" rtl="1">
              <a:buFont typeface="Wingdings" panose="05000000000000000000" pitchFamily="2" charset="2"/>
              <a:buChar char="q"/>
            </a:pPr>
            <a:r>
              <a:rPr lang="ar-SA" sz="2400" dirty="0">
                <a:latin typeface="Arial" panose="020B0604020202020204" pitchFamily="34" charset="0"/>
                <a:cs typeface="Arial" panose="020B0604020202020204" pitchFamily="34" charset="0"/>
              </a:rPr>
              <a:t>فاسيلي كاندينسكي</a:t>
            </a:r>
            <a:endParaRPr lang="en-US" sz="2400" dirty="0">
              <a:latin typeface="Arial" panose="020B0604020202020204" pitchFamily="34" charset="0"/>
              <a:cs typeface="Arial" panose="020B0604020202020204" pitchFamily="34" charset="0"/>
            </a:endParaRPr>
          </a:p>
          <a:p>
            <a:pPr algn="r" rtl="1">
              <a:buFont typeface="Wingdings" panose="05000000000000000000" pitchFamily="2" charset="2"/>
              <a:buChar char="q"/>
            </a:pPr>
            <a:r>
              <a:rPr lang="ar-SA" sz="2400" dirty="0">
                <a:latin typeface="Arial" panose="020B0604020202020204" pitchFamily="34" charset="0"/>
                <a:cs typeface="Arial" panose="020B0604020202020204" pitchFamily="34" charset="0"/>
              </a:rPr>
              <a:t>فرانز مارك</a:t>
            </a:r>
            <a:endParaRPr lang="en-US" sz="2400" dirty="0">
              <a:latin typeface="Arial" panose="020B0604020202020204" pitchFamily="34" charset="0"/>
              <a:cs typeface="Arial" panose="020B0604020202020204" pitchFamily="34" charset="0"/>
            </a:endParaRPr>
          </a:p>
          <a:p>
            <a:pPr algn="r" rtl="1">
              <a:buFont typeface="Wingdings" panose="05000000000000000000" pitchFamily="2" charset="2"/>
              <a:buChar char="q"/>
            </a:pPr>
            <a:r>
              <a:rPr lang="ar-SA" sz="2400" dirty="0">
                <a:latin typeface="Arial" panose="020B0604020202020204" pitchFamily="34" charset="0"/>
                <a:cs typeface="Arial" panose="020B0604020202020204" pitchFamily="34" charset="0"/>
              </a:rPr>
              <a:t>بول كيلي</a:t>
            </a:r>
            <a:endParaRPr lang="en-US" sz="2400" dirty="0">
              <a:latin typeface="Arial" panose="020B0604020202020204" pitchFamily="34" charset="0"/>
              <a:cs typeface="Arial" panose="020B0604020202020204" pitchFamily="34" charset="0"/>
            </a:endParaRPr>
          </a:p>
          <a:p>
            <a:pPr algn="r" rtl="1">
              <a:buFont typeface="Wingdings" panose="05000000000000000000" pitchFamily="2" charset="2"/>
              <a:buChar char="q"/>
            </a:pPr>
            <a:r>
              <a:rPr lang="ar-SA" sz="2400" dirty="0">
                <a:latin typeface="Arial" panose="020B0604020202020204" pitchFamily="34" charset="0"/>
                <a:cs typeface="Arial" panose="020B0604020202020204" pitchFamily="34" charset="0"/>
              </a:rPr>
              <a:t>كوفكا</a:t>
            </a:r>
            <a:endParaRPr lang="en-US" sz="2400" dirty="0">
              <a:latin typeface="Arial" panose="020B0604020202020204" pitchFamily="34" charset="0"/>
              <a:cs typeface="Arial" panose="020B0604020202020204" pitchFamily="34" charset="0"/>
            </a:endParaRPr>
          </a:p>
          <a:p>
            <a:pPr algn="r" rtl="1">
              <a:buFont typeface="Wingdings" panose="05000000000000000000" pitchFamily="2" charset="2"/>
              <a:buChar char="q"/>
            </a:pPr>
            <a:r>
              <a:rPr lang="ar-SA" sz="2400" dirty="0">
                <a:latin typeface="Arial" panose="020B0604020202020204" pitchFamily="34" charset="0"/>
                <a:cs typeface="Arial" panose="020B0604020202020204" pitchFamily="34" charset="0"/>
              </a:rPr>
              <a:t>ديلو</a:t>
            </a:r>
            <a:endParaRPr lang="en-US" sz="2400" dirty="0">
              <a:latin typeface="Arial" panose="020B0604020202020204" pitchFamily="34" charset="0"/>
              <a:cs typeface="Arial" panose="020B0604020202020204" pitchFamily="34" charset="0"/>
            </a:endParaRPr>
          </a:p>
          <a:p>
            <a:pPr algn="r" rtl="1"/>
            <a:r>
              <a:rPr lang="ar-SA" sz="2400" dirty="0" smtClean="0">
                <a:latin typeface="Arial" panose="020B0604020202020204" pitchFamily="34" charset="0"/>
                <a:cs typeface="Arial" panose="020B0604020202020204" pitchFamily="34" charset="0"/>
              </a:rPr>
              <a:t>النهاية: توقفت </a:t>
            </a:r>
            <a:r>
              <a:rPr lang="ar-SA" sz="2400" dirty="0">
                <a:latin typeface="Arial" panose="020B0604020202020204" pitchFamily="34" charset="0"/>
                <a:cs typeface="Arial" panose="020B0604020202020204" pitchFamily="34" charset="0"/>
              </a:rPr>
              <a:t>إثر إعلان</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hlinkClick r:id="rId2" tooltip="الحرب العالمية الأولى"/>
              </a:rPr>
              <a:t>الحرب العالمية الأولى</a:t>
            </a:r>
            <a:r>
              <a:rPr lang="en-US" sz="2400" dirty="0">
                <a:latin typeface="Arial" panose="020B0604020202020204" pitchFamily="34" charset="0"/>
                <a:cs typeface="Arial" panose="020B0604020202020204" pitchFamily="34" charset="0"/>
              </a:rPr>
              <a:t> </a:t>
            </a:r>
            <a:r>
              <a:rPr lang="ar-SA" sz="2400" dirty="0">
                <a:latin typeface="Arial" panose="020B0604020202020204" pitchFamily="34" charset="0"/>
                <a:cs typeface="Arial" panose="020B0604020202020204" pitchFamily="34" charset="0"/>
              </a:rPr>
              <a:t>عام 1914م</a:t>
            </a:r>
            <a:r>
              <a:rPr lang="en-US" sz="2400" dirty="0">
                <a:latin typeface="Arial" panose="020B0604020202020204" pitchFamily="34" charset="0"/>
                <a:cs typeface="Arial" panose="020B0604020202020204" pitchFamily="34" charset="0"/>
              </a:rPr>
              <a:t>.</a:t>
            </a:r>
          </a:p>
          <a:p>
            <a:pPr algn="r" rtl="1"/>
            <a:endParaRPr lang="en-US" dirty="0"/>
          </a:p>
        </p:txBody>
      </p:sp>
      <p:pic>
        <p:nvPicPr>
          <p:cNvPr id="1026" name="Picture 5" descr="http://upload.wikimedia.org/wikipedia/commons/thumb/4/40/Franz_Marc_028.jpg/220px-Franz_Marc_0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225" y="1895713"/>
            <a:ext cx="2571012" cy="3973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835617" y="5111771"/>
            <a:ext cx="2242922" cy="369332"/>
          </a:xfrm>
          <a:prstGeom prst="rect">
            <a:avLst/>
          </a:prstGeom>
        </p:spPr>
        <p:txBody>
          <a:bodyPr wrap="none">
            <a:spAutoFit/>
          </a:bodyPr>
          <a:lstStyle/>
          <a:p>
            <a:r>
              <a:rPr lang="ar-SA" dirty="0">
                <a:ea typeface="Times New Roman" panose="02020603050405020304" pitchFamily="18" charset="0"/>
                <a:cs typeface="Times New Roman" panose="02020603050405020304" pitchFamily="18" charset="0"/>
              </a:rPr>
              <a:t>فرانز مارك _ألمانيا _1913</a:t>
            </a:r>
            <a:endParaRPr lang="en-US" dirty="0"/>
          </a:p>
        </p:txBody>
      </p:sp>
    </p:spTree>
    <p:extLst>
      <p:ext uri="{BB962C8B-B14F-4D97-AF65-F5344CB8AC3E}">
        <p14:creationId xmlns:p14="http://schemas.microsoft.com/office/powerpoint/2010/main" val="314355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3200" b="1" dirty="0">
                <a:latin typeface="Arial" panose="020B0604020202020204" pitchFamily="34" charset="0"/>
                <a:cs typeface="Arial" panose="020B0604020202020204" pitchFamily="34" charset="0"/>
              </a:rPr>
              <a:t>الحركة الدادية </a:t>
            </a:r>
            <a:r>
              <a:rPr lang="en-US" sz="3200" dirty="0" smtClean="0">
                <a:latin typeface="Arial" panose="020B0604020202020204" pitchFamily="34" charset="0"/>
                <a:cs typeface="Arial" panose="020B0604020202020204" pitchFamily="34" charset="0"/>
              </a:rPr>
              <a:t>Dadaism</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97280" y="1845734"/>
            <a:ext cx="10058400" cy="4349004"/>
          </a:xfrm>
        </p:spPr>
        <p:txBody>
          <a:bodyPr>
            <a:normAutofit lnSpcReduction="10000"/>
          </a:bodyPr>
          <a:lstStyle/>
          <a:p>
            <a:pPr algn="just" rtl="1"/>
            <a:r>
              <a:rPr lang="ar-SA" sz="2400" b="1" u="sng" dirty="0">
                <a:latin typeface="Arial" panose="020B0604020202020204" pitchFamily="34" charset="0"/>
                <a:cs typeface="Arial" panose="020B0604020202020204" pitchFamily="34" charset="0"/>
              </a:rPr>
              <a:t>فكرة الدادائية وتسميتها</a:t>
            </a:r>
            <a:endParaRPr lang="en-US" sz="2400" b="1" u="sng" dirty="0">
              <a:latin typeface="Arial" panose="020B0604020202020204" pitchFamily="34" charset="0"/>
              <a:cs typeface="Arial" panose="020B0604020202020204" pitchFamily="34" charset="0"/>
            </a:endParaRPr>
          </a:p>
          <a:p>
            <a:pPr algn="just" rtl="1"/>
            <a:r>
              <a:rPr lang="ar-SA" sz="2400" dirty="0">
                <a:latin typeface="Arial" panose="020B0604020202020204" pitchFamily="34" charset="0"/>
                <a:cs typeface="Arial" panose="020B0604020202020204" pitchFamily="34" charset="0"/>
              </a:rPr>
              <a:t>رفعت هذه الحركة شعار </a:t>
            </a:r>
            <a:r>
              <a:rPr lang="ar-SA" sz="2400" u="sng" dirty="0">
                <a:solidFill>
                  <a:srgbClr val="92D050"/>
                </a:solidFill>
                <a:latin typeface="Arial" panose="020B0604020202020204" pitchFamily="34" charset="0"/>
                <a:cs typeface="Arial" panose="020B0604020202020204" pitchFamily="34" charset="0"/>
              </a:rPr>
              <a:t>كل شيء لا شئ </a:t>
            </a:r>
            <a:r>
              <a:rPr lang="ar-SA" sz="2400" dirty="0">
                <a:latin typeface="Arial" panose="020B0604020202020204" pitchFamily="34" charset="0"/>
                <a:cs typeface="Arial" panose="020B0604020202020204" pitchFamily="34" charset="0"/>
              </a:rPr>
              <a:t>هذا الشعار كان نتيجة لما استخلصه طائفة من الفنانين الألمان أبان الحرب العالمية الأولى. هذا التيار الجديد جاء كرد فعل على ما فعلته الحرب التي انطلقت مسعورة تلتهم البشر تدك بمعاولها كل ما هو سامي وكل ما مشيد من صروح </a:t>
            </a:r>
            <a:r>
              <a:rPr lang="ar-SA" sz="2400" dirty="0" smtClean="0">
                <a:latin typeface="Arial" panose="020B0604020202020204" pitchFamily="34" charset="0"/>
                <a:cs typeface="Arial" panose="020B0604020202020204" pitchFamily="34" charset="0"/>
              </a:rPr>
              <a:t>شامخة، </a:t>
            </a:r>
            <a:r>
              <a:rPr lang="ar-SA" sz="2400" dirty="0">
                <a:latin typeface="Arial" panose="020B0604020202020204" pitchFamily="34" charset="0"/>
                <a:cs typeface="Arial" panose="020B0604020202020204" pitchFamily="34" charset="0"/>
              </a:rPr>
              <a:t>فكان رد أولئك الفنانين هو أن يعمدوا إلى تشيد </a:t>
            </a:r>
            <a:r>
              <a:rPr lang="ar-SA" sz="2400" dirty="0" smtClean="0">
                <a:latin typeface="Arial" panose="020B0604020202020204" pitchFamily="34" charset="0"/>
                <a:cs typeface="Arial" panose="020B0604020202020204" pitchFamily="34" charset="0"/>
              </a:rPr>
              <a:t>فن </a:t>
            </a:r>
            <a:r>
              <a:rPr lang="ar-SA" sz="2400" dirty="0">
                <a:latin typeface="Arial" panose="020B0604020202020204" pitchFamily="34" charset="0"/>
                <a:cs typeface="Arial" panose="020B0604020202020204" pitchFamily="34" charset="0"/>
              </a:rPr>
              <a:t>جديد ينقض الفن ليكون في جهة التناظر مع هذه الحرب </a:t>
            </a:r>
            <a:r>
              <a:rPr lang="ar-SA" sz="2400" dirty="0" smtClean="0">
                <a:latin typeface="Arial" panose="020B0604020202020204" pitchFamily="34" charset="0"/>
                <a:cs typeface="Arial" panose="020B0604020202020204" pitchFamily="34" charset="0"/>
              </a:rPr>
              <a:t>والدمار.</a:t>
            </a:r>
          </a:p>
          <a:p>
            <a:pPr algn="just" rtl="1"/>
            <a:r>
              <a:rPr lang="ar-SA" sz="2400" dirty="0">
                <a:latin typeface="Arial" panose="020B0604020202020204" pitchFamily="34" charset="0"/>
                <a:cs typeface="Arial" panose="020B0604020202020204" pitchFamily="34" charset="0"/>
              </a:rPr>
              <a:t>لقد ولدت الحركة الدادئية التي تقمصت روحاً عدائية </a:t>
            </a:r>
            <a:r>
              <a:rPr lang="ar-SA" sz="2400" dirty="0" smtClean="0">
                <a:latin typeface="Arial" panose="020B0604020202020204" pitchFamily="34" charset="0"/>
                <a:cs typeface="Arial" panose="020B0604020202020204" pitchFamily="34" charset="0"/>
              </a:rPr>
              <a:t>للفن في مقهى </a:t>
            </a:r>
            <a:r>
              <a:rPr lang="ar-SA" sz="2400" dirty="0">
                <a:latin typeface="Arial" panose="020B0604020202020204" pitchFamily="34" charset="0"/>
                <a:cs typeface="Arial" panose="020B0604020202020204" pitchFamily="34" charset="0"/>
              </a:rPr>
              <a:t>من </a:t>
            </a:r>
            <a:r>
              <a:rPr lang="ar-SA" sz="2400" dirty="0" smtClean="0">
                <a:latin typeface="Arial" panose="020B0604020202020204" pitchFamily="34" charset="0"/>
                <a:cs typeface="Arial" panose="020B0604020202020204" pitchFamily="34" charset="0"/>
              </a:rPr>
              <a:t>مقاهي </a:t>
            </a:r>
            <a:r>
              <a:rPr lang="ar-SA" sz="2400" u="sng" dirty="0">
                <a:solidFill>
                  <a:srgbClr val="92D050"/>
                </a:solidFill>
                <a:latin typeface="Arial" panose="020B0604020202020204" pitchFamily="34" charset="0"/>
                <a:cs typeface="Arial" panose="020B0604020202020204" pitchFamily="34" charset="0"/>
              </a:rPr>
              <a:t>زيوريخ</a:t>
            </a:r>
            <a:r>
              <a:rPr lang="ar-SA" sz="2400" dirty="0">
                <a:latin typeface="Arial" panose="020B0604020202020204" pitchFamily="34" charset="0"/>
                <a:cs typeface="Arial" panose="020B0604020202020204" pitchFamily="34" charset="0"/>
              </a:rPr>
              <a:t> عام 1916 أما المولّدون فكانوا جماعة من </a:t>
            </a:r>
            <a:r>
              <a:rPr lang="ar-SA" sz="2400" dirty="0" smtClean="0">
                <a:latin typeface="Arial" panose="020B0604020202020204" pitchFamily="34" charset="0"/>
                <a:cs typeface="Arial" panose="020B0604020202020204" pitchFamily="34" charset="0"/>
              </a:rPr>
              <a:t>الفنانين والكتاب والشعراء الشبان الثائرين. فلما أرادوا اختيار اسم لها، قلب أحدهم صفحات القاموس </a:t>
            </a:r>
            <a:r>
              <a:rPr lang="ar-SA" sz="2400" dirty="0">
                <a:latin typeface="Arial" panose="020B0604020202020204" pitchFamily="34" charset="0"/>
                <a:cs typeface="Arial" panose="020B0604020202020204" pitchFamily="34" charset="0"/>
              </a:rPr>
              <a:t>عابثاً ثم وضع إصبعو حيثما اتفق </a:t>
            </a:r>
            <a:r>
              <a:rPr lang="ar-SA" sz="2400" dirty="0" smtClean="0">
                <a:latin typeface="Arial" panose="020B0604020202020204" pitchFamily="34" charset="0"/>
                <a:cs typeface="Arial" panose="020B0604020202020204" pitchFamily="34" charset="0"/>
              </a:rPr>
              <a:t>على </a:t>
            </a:r>
            <a:r>
              <a:rPr lang="ar-SA" sz="2400" dirty="0">
                <a:latin typeface="Arial" panose="020B0604020202020204" pitchFamily="34" charset="0"/>
                <a:cs typeface="Arial" panose="020B0604020202020204" pitchFamily="34" charset="0"/>
              </a:rPr>
              <a:t>صفحة </a:t>
            </a:r>
            <a:r>
              <a:rPr lang="ar-SA" sz="2400" dirty="0" smtClean="0">
                <a:latin typeface="Arial" panose="020B0604020202020204" pitchFamily="34" charset="0"/>
                <a:cs typeface="Arial" panose="020B0604020202020204" pitchFamily="34" charset="0"/>
              </a:rPr>
              <a:t>منه </a:t>
            </a:r>
            <a:r>
              <a:rPr lang="ar-SA" sz="2400" dirty="0">
                <a:latin typeface="Arial" panose="020B0604020202020204" pitchFamily="34" charset="0"/>
                <a:cs typeface="Arial" panose="020B0604020202020204" pitchFamily="34" charset="0"/>
              </a:rPr>
              <a:t>فوقعت </a:t>
            </a:r>
            <a:r>
              <a:rPr lang="ar-SA" sz="2400" dirty="0" smtClean="0">
                <a:latin typeface="Arial" panose="020B0604020202020204" pitchFamily="34" charset="0"/>
                <a:cs typeface="Arial" panose="020B0604020202020204" pitchFamily="34" charset="0"/>
              </a:rPr>
              <a:t>على </a:t>
            </a:r>
            <a:r>
              <a:rPr lang="ar-SA" sz="2400" dirty="0">
                <a:latin typeface="Arial" panose="020B0604020202020204" pitchFamily="34" charset="0"/>
                <a:cs typeface="Arial" panose="020B0604020202020204" pitchFamily="34" charset="0"/>
              </a:rPr>
              <a:t>لفظة </a:t>
            </a:r>
            <a:r>
              <a:rPr lang="ar-SA" sz="2400" dirty="0" smtClean="0">
                <a:latin typeface="Arial" panose="020B0604020202020204" pitchFamily="34" charset="0"/>
                <a:cs typeface="Arial" panose="020B0604020202020204" pitchFamily="34" charset="0"/>
              </a:rPr>
              <a:t>دادا</a:t>
            </a:r>
            <a:endParaRPr lang="ar-SA" sz="2400" dirty="0">
              <a:latin typeface="Arial" panose="020B0604020202020204" pitchFamily="34" charset="0"/>
              <a:cs typeface="Arial" panose="020B0604020202020204" pitchFamily="34" charset="0"/>
            </a:endParaRPr>
          </a:p>
          <a:p>
            <a:pPr algn="just" rtl="1"/>
            <a:r>
              <a:rPr lang="ar-SA" sz="2400" dirty="0">
                <a:latin typeface="Arial" panose="020B0604020202020204" pitchFamily="34" charset="0"/>
                <a:cs typeface="Arial" panose="020B0604020202020204" pitchFamily="34" charset="0"/>
              </a:rPr>
              <a:t>التي </a:t>
            </a:r>
            <a:r>
              <a:rPr lang="ar-SA" sz="2400" dirty="0" smtClean="0">
                <a:latin typeface="Arial" panose="020B0604020202020204" pitchFamily="34" charset="0"/>
                <a:cs typeface="Arial" panose="020B0604020202020204" pitchFamily="34" charset="0"/>
              </a:rPr>
              <a:t>يستعملها </a:t>
            </a:r>
            <a:r>
              <a:rPr lang="ar-SA" sz="2400" dirty="0">
                <a:latin typeface="Arial" panose="020B0604020202020204" pitchFamily="34" charset="0"/>
                <a:cs typeface="Arial" panose="020B0604020202020204" pitchFamily="34" charset="0"/>
              </a:rPr>
              <a:t>الأطفال الفرنسيون أحياناً في الإشارة إلى حصان صغير من الخشب </a:t>
            </a:r>
            <a:r>
              <a:rPr lang="ar-SA" sz="2400" dirty="0" smtClean="0">
                <a:latin typeface="Arial" panose="020B0604020202020204" pitchFamily="34" charset="0"/>
                <a:cs typeface="Arial" panose="020B0604020202020204" pitchFamily="34" charset="0"/>
              </a:rPr>
              <a:t>وهكذا</a:t>
            </a:r>
            <a:r>
              <a:rPr lang="ar-SA" sz="2400" dirty="0">
                <a:latin typeface="Arial" panose="020B0604020202020204" pitchFamily="34" charset="0"/>
                <a:cs typeface="Arial" panose="020B0604020202020204" pitchFamily="34" charset="0"/>
              </a:rPr>
              <a:t> </a:t>
            </a:r>
            <a:r>
              <a:rPr lang="ar-SA" sz="2400" dirty="0" smtClean="0">
                <a:latin typeface="Arial" panose="020B0604020202020204" pitchFamily="34" charset="0"/>
                <a:cs typeface="Arial" panose="020B0604020202020204" pitchFamily="34" charset="0"/>
              </a:rPr>
              <a:t>أصبح هذا اللفظ علماً على هذه </a:t>
            </a:r>
            <a:r>
              <a:rPr lang="ar-SA" sz="2400" dirty="0">
                <a:latin typeface="Arial" panose="020B0604020202020204" pitchFamily="34" charset="0"/>
                <a:cs typeface="Arial" panose="020B0604020202020204" pitchFamily="34" charset="0"/>
              </a:rPr>
              <a:t>الحركة </a:t>
            </a:r>
            <a:r>
              <a:rPr lang="ar-SA" sz="2400" dirty="0" smtClean="0">
                <a:latin typeface="Arial" panose="020B0604020202020204" pitchFamily="34" charset="0"/>
                <a:cs typeface="Arial" panose="020B0604020202020204" pitchFamily="34" charset="0"/>
              </a:rPr>
              <a:t>.</a:t>
            </a:r>
          </a:p>
          <a:p>
            <a:pPr algn="just" rtl="1"/>
            <a:r>
              <a:rPr lang="ar-SA" sz="2400" dirty="0"/>
              <a:t>وتعني </a:t>
            </a:r>
            <a:r>
              <a:rPr lang="ar-SA" sz="2400" dirty="0" smtClean="0"/>
              <a:t>هذه الكلمة </a:t>
            </a:r>
            <a:r>
              <a:rPr lang="ar-SA" sz="2400" dirty="0"/>
              <a:t>بالروسية </a:t>
            </a:r>
            <a:r>
              <a:rPr lang="ar-SA" sz="2400" u="sng" dirty="0">
                <a:solidFill>
                  <a:srgbClr val="92D050"/>
                </a:solidFill>
                <a:latin typeface="Arial" panose="020B0604020202020204" pitchFamily="34" charset="0"/>
                <a:cs typeface="Arial" panose="020B0604020202020204" pitchFamily="34" charset="0"/>
              </a:rPr>
              <a:t>نعم ، نعم </a:t>
            </a:r>
            <a:r>
              <a:rPr lang="ar-SA" sz="2400" u="sng" dirty="0" smtClean="0">
                <a:solidFill>
                  <a:srgbClr val="92D050"/>
                </a:solidFill>
                <a:latin typeface="Arial" panose="020B0604020202020204" pitchFamily="34" charset="0"/>
                <a:cs typeface="Arial" panose="020B0604020202020204" pitchFamily="34" charset="0"/>
              </a:rPr>
              <a:t> </a:t>
            </a:r>
            <a:r>
              <a:rPr lang="ar-SA" sz="2400" dirty="0" smtClean="0"/>
              <a:t>وفي </a:t>
            </a:r>
            <a:r>
              <a:rPr lang="ar-SA" sz="2400" dirty="0"/>
              <a:t>الألمانية </a:t>
            </a:r>
            <a:r>
              <a:rPr lang="ar-SA" sz="2400" dirty="0" smtClean="0"/>
              <a:t>يراد بها </a:t>
            </a:r>
            <a:r>
              <a:rPr lang="ar-SA" sz="2400" dirty="0"/>
              <a:t>عبارة </a:t>
            </a:r>
            <a:r>
              <a:rPr lang="ar-SA" sz="2400" dirty="0" smtClean="0"/>
              <a:t>ساذجة.</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175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006" y="812982"/>
            <a:ext cx="10483403" cy="4154984"/>
          </a:xfrm>
          <a:prstGeom prst="rect">
            <a:avLst/>
          </a:prstGeom>
        </p:spPr>
        <p:txBody>
          <a:bodyPr wrap="square">
            <a:spAutoFit/>
          </a:bodyPr>
          <a:lstStyle/>
          <a:p>
            <a:pPr algn="r" rtl="1"/>
            <a:endParaRPr lang="ar-SA" sz="2400" b="1" u="sng" dirty="0" smtClean="0">
              <a:solidFill>
                <a:schemeClr val="tx1">
                  <a:lumMod val="75000"/>
                  <a:lumOff val="25000"/>
                </a:schemeClr>
              </a:solidFill>
              <a:latin typeface="Arial" panose="020B0604020202020204" pitchFamily="34" charset="0"/>
              <a:cs typeface="Arial" panose="020B0604020202020204" pitchFamily="34" charset="0"/>
            </a:endParaRPr>
          </a:p>
          <a:p>
            <a:pPr algn="r" rtl="1"/>
            <a:r>
              <a:rPr lang="ar-SA" sz="2400" b="1" u="sng" dirty="0" smtClean="0">
                <a:solidFill>
                  <a:schemeClr val="tx1">
                    <a:lumMod val="75000"/>
                    <a:lumOff val="25000"/>
                  </a:schemeClr>
                </a:solidFill>
                <a:latin typeface="Arial" panose="020B0604020202020204" pitchFamily="34" charset="0"/>
                <a:cs typeface="Arial" panose="020B0604020202020204" pitchFamily="34" charset="0"/>
              </a:rPr>
              <a:t>مميزات </a:t>
            </a:r>
            <a:r>
              <a:rPr lang="ar-SA" sz="2400" b="1" u="sng" dirty="0">
                <a:solidFill>
                  <a:schemeClr val="tx1">
                    <a:lumMod val="75000"/>
                    <a:lumOff val="25000"/>
                  </a:schemeClr>
                </a:solidFill>
                <a:latin typeface="Arial" panose="020B0604020202020204" pitchFamily="34" charset="0"/>
                <a:cs typeface="Arial" panose="020B0604020202020204" pitchFamily="34" charset="0"/>
              </a:rPr>
              <a:t>و خصائص الحركة الدادائية</a:t>
            </a:r>
            <a:r>
              <a:rPr lang="fr-FR" sz="2400" b="1" u="sng" dirty="0">
                <a:solidFill>
                  <a:schemeClr val="tx1">
                    <a:lumMod val="75000"/>
                    <a:lumOff val="25000"/>
                  </a:schemeClr>
                </a:solidFill>
                <a:latin typeface="Arial" panose="020B0604020202020204" pitchFamily="34" charset="0"/>
                <a:cs typeface="Arial" panose="020B0604020202020204" pitchFamily="34" charset="0"/>
              </a:rPr>
              <a:t>: </a:t>
            </a:r>
            <a:endParaRPr lang="ar-SA" sz="2400" b="1" u="sng" dirty="0" smtClean="0">
              <a:solidFill>
                <a:schemeClr val="tx1">
                  <a:lumMod val="75000"/>
                  <a:lumOff val="25000"/>
                </a:schemeClr>
              </a:solidFill>
              <a:latin typeface="Arial" panose="020B0604020202020204" pitchFamily="34" charset="0"/>
              <a:cs typeface="Arial" panose="020B0604020202020204" pitchFamily="34" charset="0"/>
            </a:endParaRPr>
          </a:p>
          <a:p>
            <a:pPr algn="r" rtl="1"/>
            <a:endParaRPr lang="ar-SA" sz="2400" b="1" u="sng" dirty="0" smtClean="0">
              <a:solidFill>
                <a:schemeClr val="tx1">
                  <a:lumMod val="75000"/>
                  <a:lumOff val="25000"/>
                </a:schemeClr>
              </a:solidFill>
              <a:latin typeface="Arial" panose="020B0604020202020204" pitchFamily="34" charset="0"/>
              <a:cs typeface="Arial" panose="020B0604020202020204" pitchFamily="34" charset="0"/>
            </a:endParaRPr>
          </a:p>
          <a:p>
            <a:pPr algn="just" rtl="1"/>
            <a:r>
              <a:rPr lang="ar-SA" sz="2400" dirty="0" smtClean="0">
                <a:solidFill>
                  <a:schemeClr val="tx1">
                    <a:lumMod val="75000"/>
                    <a:lumOff val="25000"/>
                  </a:schemeClr>
                </a:solidFill>
                <a:latin typeface="Arial" panose="020B0604020202020204" pitchFamily="34" charset="0"/>
                <a:cs typeface="Arial" panose="020B0604020202020204" pitchFamily="34" charset="0"/>
              </a:rPr>
              <a:t>تعتمد </a:t>
            </a:r>
            <a:r>
              <a:rPr lang="ar-SA" sz="2400" dirty="0">
                <a:solidFill>
                  <a:schemeClr val="tx1">
                    <a:lumMod val="75000"/>
                    <a:lumOff val="25000"/>
                  </a:schemeClr>
                </a:solidFill>
                <a:latin typeface="Arial" panose="020B0604020202020204" pitchFamily="34" charset="0"/>
                <a:cs typeface="Arial" panose="020B0604020202020204" pitchFamily="34" charset="0"/>
              </a:rPr>
              <a:t>الحركة الدادائية في انجازاتها الفنية على النفايات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وقصاصات </a:t>
            </a:r>
            <a:r>
              <a:rPr lang="ar-SA" sz="2400" dirty="0">
                <a:solidFill>
                  <a:schemeClr val="tx1">
                    <a:lumMod val="75000"/>
                    <a:lumOff val="25000"/>
                  </a:schemeClr>
                </a:solidFill>
                <a:latin typeface="Arial" panose="020B0604020202020204" pitchFamily="34" charset="0"/>
                <a:cs typeface="Arial" panose="020B0604020202020204" pitchFamily="34" charset="0"/>
              </a:rPr>
              <a:t>الجرائد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وبعض </a:t>
            </a:r>
            <a:r>
              <a:rPr lang="ar-SA" sz="2400" dirty="0">
                <a:solidFill>
                  <a:schemeClr val="tx1">
                    <a:lumMod val="75000"/>
                    <a:lumOff val="25000"/>
                  </a:schemeClr>
                </a:solidFill>
                <a:latin typeface="Arial" panose="020B0604020202020204" pitchFamily="34" charset="0"/>
                <a:cs typeface="Arial" panose="020B0604020202020204" pitchFamily="34" charset="0"/>
              </a:rPr>
              <a:t>الأشياء الجاهزة تهدف الى السخرية من الفن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ومهاجمة </a:t>
            </a:r>
            <a:r>
              <a:rPr lang="ar-SA" sz="2400" dirty="0">
                <a:solidFill>
                  <a:schemeClr val="tx1">
                    <a:lumMod val="75000"/>
                    <a:lumOff val="25000"/>
                  </a:schemeClr>
                </a:solidFill>
                <a:latin typeface="Arial" panose="020B0604020202020204" pitchFamily="34" charset="0"/>
                <a:cs typeface="Arial" panose="020B0604020202020204" pitchFamily="34" charset="0"/>
              </a:rPr>
              <a:t>القيم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وتخريب </a:t>
            </a:r>
            <a:r>
              <a:rPr lang="ar-SA" sz="2400" dirty="0">
                <a:solidFill>
                  <a:schemeClr val="tx1">
                    <a:lumMod val="75000"/>
                    <a:lumOff val="25000"/>
                  </a:schemeClr>
                </a:solidFill>
                <a:latin typeface="Arial" panose="020B0604020202020204" pitchFamily="34" charset="0"/>
                <a:cs typeface="Arial" panose="020B0604020202020204" pitchFamily="34" charset="0"/>
              </a:rPr>
              <a:t>الجمال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وهي </a:t>
            </a:r>
            <a:r>
              <a:rPr lang="ar-SA" sz="2400" dirty="0">
                <a:solidFill>
                  <a:schemeClr val="tx1">
                    <a:lumMod val="75000"/>
                    <a:lumOff val="25000"/>
                  </a:schemeClr>
                </a:solidFill>
                <a:latin typeface="Arial" panose="020B0604020202020204" pitchFamily="34" charset="0"/>
                <a:cs typeface="Arial" panose="020B0604020202020204" pitchFamily="34" charset="0"/>
              </a:rPr>
              <a:t>حركة فنية عدمية عشوائية جاءت لتناقض الفن شعارها "</a:t>
            </a:r>
            <a:r>
              <a:rPr lang="ar-SA" sz="2400" u="sng" dirty="0">
                <a:solidFill>
                  <a:srgbClr val="92D050"/>
                </a:solidFill>
                <a:latin typeface="Arial" panose="020B0604020202020204" pitchFamily="34" charset="0"/>
                <a:cs typeface="Arial" panose="020B0604020202020204" pitchFamily="34" charset="0"/>
              </a:rPr>
              <a:t>كل شيء لا يساوي شيء</a:t>
            </a:r>
            <a:r>
              <a:rPr lang="ar-SA" sz="2400" dirty="0">
                <a:solidFill>
                  <a:schemeClr val="tx1">
                    <a:lumMod val="75000"/>
                    <a:lumOff val="25000"/>
                  </a:schemeClr>
                </a:solidFill>
                <a:latin typeface="Arial" panose="020B0604020202020204" pitchFamily="34" charset="0"/>
                <a:cs typeface="Arial" panose="020B0604020202020204" pitchFamily="34" charset="0"/>
              </a:rPr>
              <a:t>"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وأطلق </a:t>
            </a:r>
            <a:r>
              <a:rPr lang="ar-SA" sz="2400" dirty="0">
                <a:solidFill>
                  <a:schemeClr val="tx1">
                    <a:lumMod val="75000"/>
                    <a:lumOff val="25000"/>
                  </a:schemeClr>
                </a:solidFill>
                <a:latin typeface="Arial" panose="020B0604020202020204" pitchFamily="34" charset="0"/>
                <a:cs typeface="Arial" panose="020B0604020202020204" pitchFamily="34" charset="0"/>
              </a:rPr>
              <a:t>عليها اسم "</a:t>
            </a:r>
            <a:r>
              <a:rPr lang="ar-SA" sz="2400" u="sng" dirty="0">
                <a:solidFill>
                  <a:srgbClr val="92D050"/>
                </a:solidFill>
                <a:latin typeface="Arial" panose="020B0604020202020204" pitchFamily="34" charset="0"/>
                <a:cs typeface="Arial" panose="020B0604020202020204" pitchFamily="34" charset="0"/>
              </a:rPr>
              <a:t>ضد الفن</a:t>
            </a:r>
            <a:r>
              <a:rPr lang="ar-SA" sz="2400" dirty="0">
                <a:solidFill>
                  <a:schemeClr val="tx1">
                    <a:lumMod val="75000"/>
                    <a:lumOff val="25000"/>
                  </a:schemeClr>
                </a:solidFill>
                <a:latin typeface="Arial" panose="020B0604020202020204" pitchFamily="34" charset="0"/>
                <a:cs typeface="Arial" panose="020B0604020202020204" pitchFamily="34" charset="0"/>
              </a:rPr>
              <a:t>" لكونها تعرض كل ما هو قبيح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وغريب وعابث وغير </a:t>
            </a:r>
            <a:r>
              <a:rPr lang="ar-SA" sz="2400" dirty="0">
                <a:solidFill>
                  <a:schemeClr val="tx1">
                    <a:lumMod val="75000"/>
                    <a:lumOff val="25000"/>
                  </a:schemeClr>
                </a:solidFill>
                <a:latin typeface="Arial" panose="020B0604020202020204" pitchFamily="34" charset="0"/>
                <a:cs typeface="Arial" panose="020B0604020202020204" pitchFamily="34" charset="0"/>
              </a:rPr>
              <a:t>معقول انتشرت بسرعة مذهلة بسبب طبيعتها المتمردة على كل ما هو معقول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ومنطقي، </a:t>
            </a:r>
            <a:r>
              <a:rPr lang="ar-SA" sz="2400" dirty="0">
                <a:solidFill>
                  <a:schemeClr val="tx1">
                    <a:lumMod val="75000"/>
                    <a:lumOff val="25000"/>
                  </a:schemeClr>
                </a:solidFill>
                <a:latin typeface="Arial" panose="020B0604020202020204" pitchFamily="34" charset="0"/>
                <a:cs typeface="Arial" panose="020B0604020202020204" pitchFamily="34" charset="0"/>
              </a:rPr>
              <a:t>جمال اللوحة الدادائية يتمثل في العبثية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والفوضى </a:t>
            </a:r>
            <a:r>
              <a:rPr lang="ar-SA" sz="2400" dirty="0">
                <a:solidFill>
                  <a:schemeClr val="tx1">
                    <a:lumMod val="75000"/>
                    <a:lumOff val="25000"/>
                  </a:schemeClr>
                </a:solidFill>
                <a:latin typeface="Arial" panose="020B0604020202020204" pitchFamily="34" charset="0"/>
                <a:cs typeface="Arial" panose="020B0604020202020204" pitchFamily="34" charset="0"/>
              </a:rPr>
              <a:t>المستمدة من مبدأ معاداة الفن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واختراق </a:t>
            </a:r>
            <a:r>
              <a:rPr lang="ar-SA" sz="2400" dirty="0">
                <a:solidFill>
                  <a:schemeClr val="tx1">
                    <a:lumMod val="75000"/>
                    <a:lumOff val="25000"/>
                  </a:schemeClr>
                </a:solidFill>
                <a:latin typeface="Arial" panose="020B0604020202020204" pitchFamily="34" charset="0"/>
                <a:cs typeface="Arial" panose="020B0604020202020204" pitchFamily="34" charset="0"/>
              </a:rPr>
              <a:t>حدود المعقول في توظيف وسائل التعبير الفني التشكيلي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والخروج </a:t>
            </a:r>
            <a:r>
              <a:rPr lang="ar-SA" sz="2400" dirty="0">
                <a:solidFill>
                  <a:schemeClr val="tx1">
                    <a:lumMod val="75000"/>
                    <a:lumOff val="25000"/>
                  </a:schemeClr>
                </a:solidFill>
                <a:latin typeface="Arial" panose="020B0604020202020204" pitchFamily="34" charset="0"/>
                <a:cs typeface="Arial" panose="020B0604020202020204" pitchFamily="34" charset="0"/>
              </a:rPr>
              <a:t>عن نطاق القيم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والمثل </a:t>
            </a:r>
            <a:r>
              <a:rPr lang="ar-SA" sz="2400" dirty="0">
                <a:solidFill>
                  <a:schemeClr val="tx1">
                    <a:lumMod val="75000"/>
                    <a:lumOff val="25000"/>
                  </a:schemeClr>
                </a:solidFill>
                <a:latin typeface="Arial" panose="020B0604020202020204" pitchFamily="34" charset="0"/>
                <a:cs typeface="Arial" panose="020B0604020202020204" pitchFamily="34" charset="0"/>
              </a:rPr>
              <a:t>الجاهزة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والقواعد </a:t>
            </a:r>
            <a:r>
              <a:rPr lang="ar-SA" sz="2400" dirty="0">
                <a:solidFill>
                  <a:schemeClr val="tx1">
                    <a:lumMod val="75000"/>
                    <a:lumOff val="25000"/>
                  </a:schemeClr>
                </a:solidFill>
                <a:latin typeface="Arial" panose="020B0604020202020204" pitchFamily="34" charset="0"/>
                <a:cs typeface="Arial" panose="020B0604020202020204" pitchFamily="34" charset="0"/>
              </a:rPr>
              <a:t>الأكاديمية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والنظم </a:t>
            </a:r>
            <a:r>
              <a:rPr lang="ar-SA" sz="2400" dirty="0">
                <a:solidFill>
                  <a:schemeClr val="tx1">
                    <a:lumMod val="75000"/>
                    <a:lumOff val="25000"/>
                  </a:schemeClr>
                </a:solidFill>
                <a:latin typeface="Arial" panose="020B0604020202020204" pitchFamily="34" charset="0"/>
                <a:cs typeface="Arial" panose="020B0604020202020204" pitchFamily="34" charset="0"/>
              </a:rPr>
              <a:t>الكلاسيكية للفن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وقد </a:t>
            </a:r>
            <a:r>
              <a:rPr lang="ar-SA" sz="2400" dirty="0">
                <a:solidFill>
                  <a:schemeClr val="tx1">
                    <a:lumMod val="75000"/>
                    <a:lumOff val="25000"/>
                  </a:schemeClr>
                </a:solidFill>
                <a:latin typeface="Arial" panose="020B0604020202020204" pitchFamily="34" charset="0"/>
                <a:cs typeface="Arial" panose="020B0604020202020204" pitchFamily="34" charset="0"/>
              </a:rPr>
              <a:t>أعطت مفهوما جديدا للفن لم يكن معهودا من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قبل</a:t>
            </a:r>
          </a:p>
          <a:p>
            <a:pPr algn="just" rtl="1"/>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212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3200" b="1" dirty="0">
                <a:latin typeface="Arial" panose="020B0604020202020204" pitchFamily="34" charset="0"/>
                <a:cs typeface="Arial" panose="020B0604020202020204" pitchFamily="34" charset="0"/>
              </a:rPr>
              <a:t>السيريالية:</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rtl="1"/>
            <a:r>
              <a:rPr lang="ar-SA" sz="2400" b="1" u="sng" dirty="0">
                <a:latin typeface="Arial" panose="020B0604020202020204" pitchFamily="34" charset="0"/>
                <a:cs typeface="Arial" panose="020B0604020202020204" pitchFamily="34" charset="0"/>
              </a:rPr>
              <a:t>مفهوم الحركة السريالية</a:t>
            </a:r>
          </a:p>
          <a:p>
            <a:pPr algn="just" rtl="1"/>
            <a:r>
              <a:rPr lang="ar-SA" sz="2400" dirty="0" smtClean="0">
                <a:latin typeface="Arial" panose="020B0604020202020204" pitchFamily="34" charset="0"/>
                <a:cs typeface="Arial" panose="020B0604020202020204" pitchFamily="34" charset="0"/>
              </a:rPr>
              <a:t>معناها </a:t>
            </a:r>
            <a:r>
              <a:rPr lang="ar-SA" sz="2400" dirty="0">
                <a:latin typeface="Arial" panose="020B0604020202020204" pitchFamily="34" charset="0"/>
                <a:cs typeface="Arial" panose="020B0604020202020204" pitchFamily="34" charset="0"/>
              </a:rPr>
              <a:t>ما فوق الواقع </a:t>
            </a:r>
            <a:r>
              <a:rPr lang="ar-SA" sz="2400" dirty="0" smtClean="0">
                <a:latin typeface="Arial" panose="020B0604020202020204" pitchFamily="34" charset="0"/>
                <a:cs typeface="Arial" panose="020B0604020202020204" pitchFamily="34" charset="0"/>
              </a:rPr>
              <a:t>وهي </a:t>
            </a:r>
            <a:r>
              <a:rPr lang="ar-SA" sz="2400" dirty="0">
                <a:latin typeface="Arial" panose="020B0604020202020204" pitchFamily="34" charset="0"/>
                <a:cs typeface="Arial" panose="020B0604020202020204" pitchFamily="34" charset="0"/>
              </a:rPr>
              <a:t>حركة أدبية </a:t>
            </a:r>
            <a:r>
              <a:rPr lang="ar-SA" sz="2400" dirty="0" smtClean="0">
                <a:latin typeface="Arial" panose="020B0604020202020204" pitchFamily="34" charset="0"/>
                <a:cs typeface="Arial" panose="020B0604020202020204" pitchFamily="34" charset="0"/>
              </a:rPr>
              <a:t>وفنية </a:t>
            </a:r>
            <a:r>
              <a:rPr lang="ar-SA" sz="2400" dirty="0">
                <a:latin typeface="Arial" panose="020B0604020202020204" pitchFamily="34" charset="0"/>
                <a:cs typeface="Arial" panose="020B0604020202020204" pitchFamily="34" charset="0"/>
              </a:rPr>
              <a:t>ظهرت على أنقاض الحركة الدادائية غير أنها حاولت اكتشاف بواعث العنف بالغوص في أعماق النفس البشرية </a:t>
            </a:r>
            <a:r>
              <a:rPr lang="ar-SA" sz="2400" dirty="0" smtClean="0">
                <a:latin typeface="Arial" panose="020B0604020202020204" pitchFamily="34" charset="0"/>
                <a:cs typeface="Arial" panose="020B0604020202020204" pitchFamily="34" charset="0"/>
              </a:rPr>
              <a:t>واكتشاف </a:t>
            </a:r>
            <a:r>
              <a:rPr lang="ar-SA" sz="2400" dirty="0">
                <a:latin typeface="Arial" panose="020B0604020202020204" pitchFamily="34" charset="0"/>
                <a:cs typeface="Arial" panose="020B0604020202020204" pitchFamily="34" charset="0"/>
              </a:rPr>
              <a:t>العقل </a:t>
            </a:r>
            <a:r>
              <a:rPr lang="ar-SA" sz="2400" dirty="0" smtClean="0">
                <a:latin typeface="Arial" panose="020B0604020202020204" pitchFamily="34" charset="0"/>
                <a:cs typeface="Arial" panose="020B0604020202020204" pitchFamily="34" charset="0"/>
              </a:rPr>
              <a:t>اللاواعي. </a:t>
            </a:r>
            <a:r>
              <a:rPr lang="ar-SA" sz="2400" dirty="0">
                <a:latin typeface="Arial" panose="020B0604020202020204" pitchFamily="34" charset="0"/>
                <a:cs typeface="Arial" panose="020B0604020202020204" pitchFamily="34" charset="0"/>
              </a:rPr>
              <a:t>لقد قامت السريالية على نظريات العالم النفساني </a:t>
            </a:r>
            <a:r>
              <a:rPr lang="ar-SA" sz="2400" u="sng" dirty="0">
                <a:solidFill>
                  <a:srgbClr val="92D050"/>
                </a:solidFill>
                <a:latin typeface="Arial" panose="020B0604020202020204" pitchFamily="34" charset="0"/>
                <a:cs typeface="Arial" panose="020B0604020202020204" pitchFamily="34" charset="0"/>
              </a:rPr>
              <a:t>سيغموند فرويد </a:t>
            </a:r>
            <a:r>
              <a:rPr lang="ar-SA" sz="2400" dirty="0" smtClean="0">
                <a:latin typeface="Arial" panose="020B0604020202020204" pitchFamily="34" charset="0"/>
                <a:cs typeface="Arial" panose="020B0604020202020204" pitchFamily="34" charset="0"/>
              </a:rPr>
              <a:t>وخاصة </a:t>
            </a:r>
            <a:r>
              <a:rPr lang="ar-SA" sz="2400" dirty="0">
                <a:latin typeface="Arial" panose="020B0604020202020204" pitchFamily="34" charset="0"/>
                <a:cs typeface="Arial" panose="020B0604020202020204" pitchFamily="34" charset="0"/>
              </a:rPr>
              <a:t>فيما ينقل بالعقل الباطن </a:t>
            </a:r>
            <a:r>
              <a:rPr lang="ar-SA" sz="2400" dirty="0" smtClean="0">
                <a:latin typeface="Arial" panose="020B0604020202020204" pitchFamily="34" charset="0"/>
                <a:cs typeface="Arial" panose="020B0604020202020204" pitchFamily="34" charset="0"/>
              </a:rPr>
              <a:t>واللاشعور ويعد </a:t>
            </a:r>
            <a:r>
              <a:rPr lang="ar-SA" sz="2400" dirty="0">
                <a:latin typeface="Arial" panose="020B0604020202020204" pitchFamily="34" charset="0"/>
                <a:cs typeface="Arial" panose="020B0604020202020204" pitchFamily="34" charset="0"/>
              </a:rPr>
              <a:t>الشاعر الفرنسي</a:t>
            </a:r>
            <a:r>
              <a:rPr lang="ar-SA" sz="2400" u="sng" dirty="0">
                <a:solidFill>
                  <a:srgbClr val="92D050"/>
                </a:solidFill>
                <a:latin typeface="Arial" panose="020B0604020202020204" pitchFamily="34" charset="0"/>
                <a:cs typeface="Arial" panose="020B0604020202020204" pitchFamily="34" charset="0"/>
              </a:rPr>
              <a:t> أندري بروتون </a:t>
            </a:r>
            <a:r>
              <a:rPr lang="ar-SA" sz="2400" dirty="0">
                <a:latin typeface="Arial" panose="020B0604020202020204" pitchFamily="34" charset="0"/>
                <a:cs typeface="Arial" panose="020B0604020202020204" pitchFamily="34" charset="0"/>
              </a:rPr>
              <a:t>واضع بيان المدرسة عام 1924 </a:t>
            </a:r>
            <a:r>
              <a:rPr lang="ar-SA" sz="2400" dirty="0" smtClean="0">
                <a:latin typeface="Arial" panose="020B0604020202020204" pitchFamily="34" charset="0"/>
                <a:cs typeface="Arial" panose="020B0604020202020204" pitchFamily="34" charset="0"/>
              </a:rPr>
              <a:t>وبين </a:t>
            </a:r>
            <a:r>
              <a:rPr lang="ar-SA" sz="2400" dirty="0">
                <a:latin typeface="Arial" panose="020B0604020202020204" pitchFamily="34" charset="0"/>
                <a:cs typeface="Arial" panose="020B0604020202020204" pitchFamily="34" charset="0"/>
              </a:rPr>
              <a:t>أن الفكر السريالي يحاول الكشف عن واقع جديد يتجاوز الواقع الفعلي </a:t>
            </a:r>
            <a:r>
              <a:rPr lang="ar-SA" sz="2400" dirty="0" smtClean="0">
                <a:latin typeface="Arial" panose="020B0604020202020204" pitchFamily="34" charset="0"/>
                <a:cs typeface="Arial" panose="020B0604020202020204" pitchFamily="34" charset="0"/>
              </a:rPr>
              <a:t>وأن </a:t>
            </a:r>
            <a:r>
              <a:rPr lang="ar-SA" sz="2400" dirty="0">
                <a:latin typeface="Arial" panose="020B0604020202020204" pitchFamily="34" charset="0"/>
                <a:cs typeface="Arial" panose="020B0604020202020204" pitchFamily="34" charset="0"/>
              </a:rPr>
              <a:t>السريالية جاءت لتمجد سلطة الأحلام </a:t>
            </a:r>
            <a:r>
              <a:rPr lang="ar-SA" sz="2400" dirty="0" smtClean="0">
                <a:latin typeface="Arial" panose="020B0604020202020204" pitchFamily="34" charset="0"/>
                <a:cs typeface="Arial" panose="020B0604020202020204" pitchFamily="34" charset="0"/>
              </a:rPr>
              <a:t>وتفتح </a:t>
            </a:r>
            <a:r>
              <a:rPr lang="ar-SA" sz="2400" dirty="0">
                <a:latin typeface="Arial" panose="020B0604020202020204" pitchFamily="34" charset="0"/>
                <a:cs typeface="Arial" panose="020B0604020202020204" pitchFamily="34" charset="0"/>
              </a:rPr>
              <a:t>المسافة أمام المكنونات دون التقيد برقابة العقل </a:t>
            </a:r>
            <a:r>
              <a:rPr lang="ar-SA" sz="2400" dirty="0" smtClean="0">
                <a:latin typeface="Arial" panose="020B0604020202020204" pitchFamily="34" charset="0"/>
                <a:cs typeface="Arial" panose="020B0604020202020204" pitchFamily="34" charset="0"/>
              </a:rPr>
              <a:t>والمنطق وأن </a:t>
            </a:r>
            <a:r>
              <a:rPr lang="ar-SA" sz="2400" dirty="0">
                <a:latin typeface="Arial" panose="020B0604020202020204" pitchFamily="34" charset="0"/>
                <a:cs typeface="Arial" panose="020B0604020202020204" pitchFamily="34" charset="0"/>
              </a:rPr>
              <a:t>اللاشعور هو أساس الابداع الفني </a:t>
            </a:r>
            <a:r>
              <a:rPr lang="ar-SA" sz="2400" dirty="0" smtClean="0">
                <a:latin typeface="Arial" panose="020B0604020202020204" pitchFamily="34" charset="0"/>
                <a:cs typeface="Arial" panose="020B0604020202020204" pitchFamily="34" charset="0"/>
              </a:rPr>
              <a:t>وقد </a:t>
            </a:r>
            <a:r>
              <a:rPr lang="ar-SA" sz="2400" dirty="0">
                <a:latin typeface="Arial" panose="020B0604020202020204" pitchFamily="34" charset="0"/>
                <a:cs typeface="Arial" panose="020B0604020202020204" pitchFamily="34" charset="0"/>
              </a:rPr>
              <a:t>اعتمد السرياليون في رسوماتهم على الأشياء الواقعية </a:t>
            </a:r>
            <a:r>
              <a:rPr lang="ar-SA" sz="2400" dirty="0" smtClean="0">
                <a:latin typeface="Arial" panose="020B0604020202020204" pitchFamily="34" charset="0"/>
                <a:cs typeface="Arial" panose="020B0604020202020204" pitchFamily="34" charset="0"/>
              </a:rPr>
              <a:t>واستخدموها </a:t>
            </a:r>
            <a:r>
              <a:rPr lang="ar-SA" sz="2400" dirty="0">
                <a:latin typeface="Arial" panose="020B0604020202020204" pitchFamily="34" charset="0"/>
                <a:cs typeface="Arial" panose="020B0604020202020204" pitchFamily="34" charset="0"/>
              </a:rPr>
              <a:t>كرموز للتعبير عن أحلامهم </a:t>
            </a:r>
            <a:r>
              <a:rPr lang="ar-SA" sz="2400" dirty="0" smtClean="0">
                <a:latin typeface="Arial" panose="020B0604020202020204" pitchFamily="34" charset="0"/>
                <a:cs typeface="Arial" panose="020B0604020202020204" pitchFamily="34" charset="0"/>
              </a:rPr>
              <a:t>والارتقاء </a:t>
            </a:r>
            <a:r>
              <a:rPr lang="ar-SA" sz="2400" dirty="0">
                <a:latin typeface="Arial" panose="020B0604020202020204" pitchFamily="34" charset="0"/>
                <a:cs typeface="Arial" panose="020B0604020202020204" pitchFamily="34" charset="0"/>
              </a:rPr>
              <a:t>بها الى ما فوق الواقع المرئي </a:t>
            </a:r>
            <a:r>
              <a:rPr lang="ar-SA" sz="2400" dirty="0" smtClean="0">
                <a:latin typeface="Arial" panose="020B0604020202020204" pitchFamily="34" charset="0"/>
                <a:cs typeface="Arial" panose="020B0604020202020204" pitchFamily="34" charset="0"/>
              </a:rPr>
              <a:t>والسريالية </a:t>
            </a:r>
            <a:r>
              <a:rPr lang="ar-SA" sz="2400" dirty="0">
                <a:latin typeface="Arial" panose="020B0604020202020204" pitchFamily="34" charset="0"/>
                <a:cs typeface="Arial" panose="020B0604020202020204" pitchFamily="34" charset="0"/>
              </a:rPr>
              <a:t>بدأت كحركة أدبية لكن سرعان ما تأقلمت مع الفنون البصرية في الرسم </a:t>
            </a:r>
            <a:r>
              <a:rPr lang="ar-SA" sz="2400" dirty="0" smtClean="0">
                <a:latin typeface="Arial" panose="020B0604020202020204" pitchFamily="34" charset="0"/>
                <a:cs typeface="Arial" panose="020B0604020202020204" pitchFamily="34" charset="0"/>
              </a:rPr>
              <a:t>والتصميم والنحت وفن </a:t>
            </a:r>
            <a:r>
              <a:rPr lang="ar-SA" sz="2400" dirty="0">
                <a:latin typeface="Arial" panose="020B0604020202020204" pitchFamily="34" charset="0"/>
                <a:cs typeface="Arial" panose="020B0604020202020204" pitchFamily="34" charset="0"/>
              </a:rPr>
              <a:t>الصورة الفوتوغرافية </a:t>
            </a:r>
            <a:r>
              <a:rPr lang="ar-SA" sz="2400" dirty="0" smtClean="0">
                <a:latin typeface="Arial" panose="020B0604020202020204" pitchFamily="34" charset="0"/>
                <a:cs typeface="Arial" panose="020B0604020202020204" pitchFamily="34" charset="0"/>
              </a:rPr>
              <a:t>والسينما.</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0133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006" y="310706"/>
            <a:ext cx="10483403" cy="6092950"/>
          </a:xfrm>
          <a:prstGeom prst="rect">
            <a:avLst/>
          </a:prstGeom>
        </p:spPr>
        <p:txBody>
          <a:bodyPr wrap="square">
            <a:spAutoFit/>
          </a:bodyPr>
          <a:lstStyle/>
          <a:p>
            <a:pPr algn="r" rtl="1"/>
            <a:r>
              <a:rPr lang="ar-SA" sz="2400" b="1" u="sng" dirty="0" smtClean="0">
                <a:solidFill>
                  <a:schemeClr val="tx1">
                    <a:lumMod val="75000"/>
                    <a:lumOff val="25000"/>
                  </a:schemeClr>
                </a:solidFill>
                <a:latin typeface="Arial" panose="020B0604020202020204" pitchFamily="34" charset="0"/>
                <a:cs typeface="Arial" panose="020B0604020202020204" pitchFamily="34" charset="0"/>
              </a:rPr>
              <a:t>مميزات </a:t>
            </a:r>
            <a:r>
              <a:rPr lang="ar-SA" sz="2400" b="1" u="sng" dirty="0">
                <a:solidFill>
                  <a:schemeClr val="tx1">
                    <a:lumMod val="75000"/>
                    <a:lumOff val="25000"/>
                  </a:schemeClr>
                </a:solidFill>
                <a:latin typeface="Arial" panose="020B0604020202020204" pitchFamily="34" charset="0"/>
                <a:cs typeface="Arial" panose="020B0604020202020204" pitchFamily="34" charset="0"/>
              </a:rPr>
              <a:t>و خصائص الحركة </a:t>
            </a:r>
            <a:r>
              <a:rPr lang="ar-SA" sz="2400" b="1" u="sng" dirty="0" smtClean="0">
                <a:solidFill>
                  <a:schemeClr val="tx1">
                    <a:lumMod val="75000"/>
                    <a:lumOff val="25000"/>
                  </a:schemeClr>
                </a:solidFill>
                <a:latin typeface="Arial" panose="020B0604020202020204" pitchFamily="34" charset="0"/>
                <a:cs typeface="Arial" panose="020B0604020202020204" pitchFamily="34" charset="0"/>
              </a:rPr>
              <a:t>السيريالية</a:t>
            </a:r>
          </a:p>
          <a:p>
            <a:pPr algn="just" rtl="1"/>
            <a:r>
              <a:rPr lang="ar-SA" sz="2400" dirty="0" smtClean="0">
                <a:solidFill>
                  <a:schemeClr val="tx1">
                    <a:lumMod val="75000"/>
                    <a:lumOff val="25000"/>
                  </a:schemeClr>
                </a:solidFill>
                <a:latin typeface="Arial" panose="020B0604020202020204" pitchFamily="34" charset="0"/>
                <a:cs typeface="Arial" panose="020B0604020202020204" pitchFamily="34" charset="0"/>
              </a:rPr>
              <a:t>الحركة </a:t>
            </a:r>
            <a:r>
              <a:rPr lang="ar-SA" sz="2400" dirty="0">
                <a:solidFill>
                  <a:schemeClr val="tx1">
                    <a:lumMod val="75000"/>
                    <a:lumOff val="25000"/>
                  </a:schemeClr>
                </a:solidFill>
                <a:latin typeface="Arial" panose="020B0604020202020204" pitchFamily="34" charset="0"/>
                <a:cs typeface="Arial" panose="020B0604020202020204" pitchFamily="34" charset="0"/>
              </a:rPr>
              <a:t>السريالية تعبر عن خواطر لنفس في مجراها الحقيقي دون التقيد برقابة العقل أي أنها تلقائية نفسانية تؤمن برفعة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وسمو </a:t>
            </a:r>
            <a:r>
              <a:rPr lang="ar-SA" sz="2400" dirty="0">
                <a:solidFill>
                  <a:schemeClr val="tx1">
                    <a:lumMod val="75000"/>
                    <a:lumOff val="25000"/>
                  </a:schemeClr>
                </a:solidFill>
                <a:latin typeface="Arial" panose="020B0604020202020204" pitchFamily="34" charset="0"/>
                <a:cs typeface="Arial" panose="020B0604020202020204" pitchFamily="34" charset="0"/>
              </a:rPr>
              <a:t>الحلم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واللاشعور </a:t>
            </a:r>
            <a:r>
              <a:rPr lang="ar-SA" sz="2400" dirty="0">
                <a:solidFill>
                  <a:schemeClr val="tx1">
                    <a:lumMod val="75000"/>
                    <a:lumOff val="25000"/>
                  </a:schemeClr>
                </a:solidFill>
                <a:latin typeface="Arial" panose="020B0604020202020204" pitchFamily="34" charset="0"/>
                <a:cs typeface="Arial" panose="020B0604020202020204" pitchFamily="34" charset="0"/>
              </a:rPr>
              <a:t>في الابداع الفني تعبر عن انشغال الفكر بالاعتماد على التخيلات الأحلام دون التقيد بالأخلاقيات تعتمد أساسا في الرسم على الأشكال الطبيعية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والارتقاء </a:t>
            </a:r>
            <a:r>
              <a:rPr lang="ar-SA" sz="2400" dirty="0">
                <a:solidFill>
                  <a:schemeClr val="tx1">
                    <a:lumMod val="75000"/>
                    <a:lumOff val="25000"/>
                  </a:schemeClr>
                </a:solidFill>
                <a:latin typeface="Arial" panose="020B0604020202020204" pitchFamily="34" charset="0"/>
                <a:cs typeface="Arial" panose="020B0604020202020204" pitchFamily="34" charset="0"/>
              </a:rPr>
              <a:t>بها الى ما فوق الواقع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واللوحة </a:t>
            </a:r>
            <a:r>
              <a:rPr lang="ar-SA" sz="2400" dirty="0">
                <a:solidFill>
                  <a:schemeClr val="tx1">
                    <a:lumMod val="75000"/>
                    <a:lumOff val="25000"/>
                  </a:schemeClr>
                </a:solidFill>
                <a:latin typeface="Arial" panose="020B0604020202020204" pitchFamily="34" charset="0"/>
                <a:cs typeface="Arial" panose="020B0604020202020204" pitchFamily="34" charset="0"/>
              </a:rPr>
              <a:t>السريالية ذات تركيبة تشكيلية غريبة ليست معهودة من قبل الحركات الفنية السابقة أما العناصر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والأشكال </a:t>
            </a:r>
            <a:r>
              <a:rPr lang="ar-SA" sz="2400" dirty="0">
                <a:solidFill>
                  <a:schemeClr val="tx1">
                    <a:lumMod val="75000"/>
                    <a:lumOff val="25000"/>
                  </a:schemeClr>
                </a:solidFill>
                <a:latin typeface="Arial" panose="020B0604020202020204" pitchFamily="34" charset="0"/>
                <a:cs typeface="Arial" panose="020B0604020202020204" pitchFamily="34" charset="0"/>
              </a:rPr>
              <a:t>في اللوحة السريالية فهي مستمدة من الطبيعة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والواقع </a:t>
            </a:r>
            <a:r>
              <a:rPr lang="ar-SA" sz="2400" dirty="0">
                <a:solidFill>
                  <a:schemeClr val="tx1">
                    <a:lumMod val="75000"/>
                    <a:lumOff val="25000"/>
                  </a:schemeClr>
                </a:solidFill>
                <a:latin typeface="Arial" panose="020B0604020202020204" pitchFamily="34" charset="0"/>
                <a:cs typeface="Arial" panose="020B0604020202020204" pitchFamily="34" charset="0"/>
              </a:rPr>
              <a:t>غير أنها في أوضاع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وتنظيمات </a:t>
            </a:r>
            <a:r>
              <a:rPr lang="ar-SA" sz="2400" dirty="0">
                <a:solidFill>
                  <a:schemeClr val="tx1">
                    <a:lumMod val="75000"/>
                    <a:lumOff val="25000"/>
                  </a:schemeClr>
                </a:solidFill>
                <a:latin typeface="Arial" panose="020B0604020202020204" pitchFamily="34" charset="0"/>
                <a:cs typeface="Arial" panose="020B0604020202020204" pitchFamily="34" charset="0"/>
              </a:rPr>
              <a:t>بعيدة كل البعد عن الحقيقة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وتوحي </a:t>
            </a:r>
            <a:r>
              <a:rPr lang="ar-SA" sz="2400" dirty="0">
                <a:solidFill>
                  <a:schemeClr val="tx1">
                    <a:lumMod val="75000"/>
                    <a:lumOff val="25000"/>
                  </a:schemeClr>
                </a:solidFill>
                <a:latin typeface="Arial" panose="020B0604020202020204" pitchFamily="34" charset="0"/>
                <a:cs typeface="Arial" panose="020B0604020202020204" pitchFamily="34" charset="0"/>
              </a:rPr>
              <a:t>اللوحة السريالية بصور ذات تخيلات غريبة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ورموز </a:t>
            </a:r>
            <a:r>
              <a:rPr lang="ar-SA" sz="2400" dirty="0">
                <a:solidFill>
                  <a:schemeClr val="tx1">
                    <a:lumMod val="75000"/>
                    <a:lumOff val="25000"/>
                  </a:schemeClr>
                </a:solidFill>
                <a:latin typeface="Arial" panose="020B0604020202020204" pitchFamily="34" charset="0"/>
                <a:cs typeface="Arial" panose="020B0604020202020204" pitchFamily="34" charset="0"/>
              </a:rPr>
              <a:t>غامضة </a:t>
            </a:r>
            <a:r>
              <a:rPr lang="ar-SA" sz="2400" dirty="0" smtClean="0">
                <a:solidFill>
                  <a:schemeClr val="tx1">
                    <a:lumMod val="75000"/>
                    <a:lumOff val="25000"/>
                  </a:schemeClr>
                </a:solidFill>
                <a:latin typeface="Arial" panose="020B0604020202020204" pitchFamily="34" charset="0"/>
                <a:cs typeface="Arial" panose="020B0604020202020204" pitchFamily="34" charset="0"/>
              </a:rPr>
              <a:t>ومعقدة .</a:t>
            </a:r>
          </a:p>
          <a:p>
            <a:pPr algn="just" rtl="1"/>
            <a:r>
              <a:rPr lang="ar-SA" sz="2400" b="1" u="sng" dirty="0">
                <a:solidFill>
                  <a:schemeClr val="tx1">
                    <a:lumMod val="75000"/>
                    <a:lumOff val="25000"/>
                  </a:schemeClr>
                </a:solidFill>
                <a:latin typeface="Arial" panose="020B0604020202020204" pitchFamily="34" charset="0"/>
                <a:cs typeface="Arial" panose="020B0604020202020204" pitchFamily="34" charset="0"/>
              </a:rPr>
              <a:t>من أشهر الفنانين</a:t>
            </a:r>
            <a:r>
              <a:rPr lang="fr-FR" sz="2400" b="1" u="sng" dirty="0">
                <a:solidFill>
                  <a:schemeClr val="tx1">
                    <a:lumMod val="75000"/>
                    <a:lumOff val="25000"/>
                  </a:schemeClr>
                </a:solidFill>
                <a:latin typeface="Arial" panose="020B0604020202020204" pitchFamily="34" charset="0"/>
                <a:cs typeface="Arial" panose="020B0604020202020204" pitchFamily="34" charset="0"/>
              </a:rPr>
              <a:t> </a:t>
            </a:r>
            <a:r>
              <a:rPr lang="fr-FR" sz="2400" dirty="0" smtClean="0"/>
              <a:t>:</a:t>
            </a:r>
            <a:endParaRPr lang="ar-SA" sz="2400" dirty="0" smtClean="0"/>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سلفادور دالي/لوحة استمرارية الذاكرة </a:t>
            </a:r>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جيورجيو دوشيريكو/لوحة شاعر البلاط </a:t>
            </a:r>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خوان ميرو/لوحة حوز هولندي </a:t>
            </a:r>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ريني مارغريت/لوحة سقوط الليل </a:t>
            </a:r>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آندري ماسون/لوحة الأحصنة الميتة </a:t>
            </a:r>
          </a:p>
          <a:p>
            <a:pPr marL="91440" indent="-91440" algn="r" defTabSz="914400" rtl="1">
              <a:lnSpc>
                <a:spcPct val="90000"/>
              </a:lnSpc>
              <a:spcBef>
                <a:spcPts val="1200"/>
              </a:spcBef>
              <a:spcAft>
                <a:spcPts val="200"/>
              </a:spcAft>
              <a:buClr>
                <a:schemeClr val="accent1"/>
              </a:buClr>
              <a:buSzPct val="100000"/>
              <a:buFont typeface="Wingdings" panose="05000000000000000000" pitchFamily="2" charset="2"/>
              <a:buChar char="q"/>
            </a:pPr>
            <a:r>
              <a:rPr lang="ar-SA" sz="2400" dirty="0">
                <a:solidFill>
                  <a:schemeClr val="tx1">
                    <a:lumMod val="75000"/>
                    <a:lumOff val="25000"/>
                  </a:schemeClr>
                </a:solidFill>
                <a:latin typeface="Arial" panose="020B0604020202020204" pitchFamily="34" charset="0"/>
                <a:cs typeface="Arial" panose="020B0604020202020204" pitchFamily="34" charset="0"/>
              </a:rPr>
              <a:t> روبرتو ماطا/ لوحة المجهول</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673138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217</TotalTime>
  <Words>828</Words>
  <Application>Microsoft Office PowerPoint</Application>
  <PresentationFormat>Widescreen</PresentationFormat>
  <Paragraphs>44</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Retrospect</vt:lpstr>
      <vt:lpstr>تاريخ تصميم</vt:lpstr>
      <vt:lpstr>جماعة الفارس الأزرق</vt:lpstr>
      <vt:lpstr>PowerPoint Presentation</vt:lpstr>
      <vt:lpstr>PowerPoint Presentation</vt:lpstr>
      <vt:lpstr>الحركة الدادية Dadaism</vt:lpstr>
      <vt:lpstr>PowerPoint Presentation</vt:lpstr>
      <vt:lpstr>السيريالية: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تصميم</dc:title>
  <dc:creator>Nahla</dc:creator>
  <cp:lastModifiedBy>Windows User</cp:lastModifiedBy>
  <cp:revision>16</cp:revision>
  <dcterms:created xsi:type="dcterms:W3CDTF">2020-03-17T15:36:46Z</dcterms:created>
  <dcterms:modified xsi:type="dcterms:W3CDTF">2020-03-18T05:12:24Z</dcterms:modified>
</cp:coreProperties>
</file>